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74" r:id="rId9"/>
    <p:sldId id="263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5" r:id="rId18"/>
    <p:sldId id="273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9F8F-3071-4EAF-8B66-FDBF6FF3D1C1}" type="datetimeFigureOut">
              <a:rPr lang="pt-BR" smtClean="0"/>
              <a:t>10/08/2024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C806712-137F-44A4-A831-FB15DCCC0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59566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9F8F-3071-4EAF-8B66-FDBF6FF3D1C1}" type="datetimeFigureOut">
              <a:rPr lang="pt-BR" smtClean="0"/>
              <a:t>10/08/2024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806712-137F-44A4-A831-FB15DCCC0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2410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9F8F-3071-4EAF-8B66-FDBF6FF3D1C1}" type="datetimeFigureOut">
              <a:rPr lang="pt-BR" smtClean="0"/>
              <a:t>10/08/2024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806712-137F-44A4-A831-FB15DCCC038F}" type="slidenum">
              <a:rPr lang="pt-BR" smtClean="0"/>
              <a:t>‹nº›</a:t>
            </a:fld>
            <a:endParaRPr lang="pt-B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5990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9F8F-3071-4EAF-8B66-FDBF6FF3D1C1}" type="datetimeFigureOut">
              <a:rPr lang="pt-BR" smtClean="0"/>
              <a:t>10/08/2024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806712-137F-44A4-A831-FB15DCCC0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7575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9F8F-3071-4EAF-8B66-FDBF6FF3D1C1}" type="datetimeFigureOut">
              <a:rPr lang="pt-BR" smtClean="0"/>
              <a:t>10/08/2024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806712-137F-44A4-A831-FB15DCCC038F}" type="slidenum">
              <a:rPr lang="pt-BR" smtClean="0"/>
              <a:t>‹nº›</a:t>
            </a:fld>
            <a:endParaRPr lang="pt-B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451468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9F8F-3071-4EAF-8B66-FDBF6FF3D1C1}" type="datetimeFigureOut">
              <a:rPr lang="pt-BR" smtClean="0"/>
              <a:t>10/08/2024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806712-137F-44A4-A831-FB15DCCC0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3362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9F8F-3071-4EAF-8B66-FDBF6FF3D1C1}" type="datetimeFigureOut">
              <a:rPr lang="pt-BR" smtClean="0"/>
              <a:t>10/08/2024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06712-137F-44A4-A831-FB15DCCC0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99799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9F8F-3071-4EAF-8B66-FDBF6FF3D1C1}" type="datetimeFigureOut">
              <a:rPr lang="pt-BR" smtClean="0"/>
              <a:t>10/08/2024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06712-137F-44A4-A831-FB15DCCC0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9807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9F8F-3071-4EAF-8B66-FDBF6FF3D1C1}" type="datetimeFigureOut">
              <a:rPr lang="pt-BR" smtClean="0"/>
              <a:t>10/08/2024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06712-137F-44A4-A831-FB15DCCC0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5851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9F8F-3071-4EAF-8B66-FDBF6FF3D1C1}" type="datetimeFigureOut">
              <a:rPr lang="pt-BR" smtClean="0"/>
              <a:t>10/08/2024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C806712-137F-44A4-A831-FB15DCCC0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4675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9F8F-3071-4EAF-8B66-FDBF6FF3D1C1}" type="datetimeFigureOut">
              <a:rPr lang="pt-BR" smtClean="0"/>
              <a:t>10/08/2024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C806712-137F-44A4-A831-FB15DCCC0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9957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9F8F-3071-4EAF-8B66-FDBF6FF3D1C1}" type="datetimeFigureOut">
              <a:rPr lang="pt-BR" smtClean="0"/>
              <a:t>10/08/2024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C806712-137F-44A4-A831-FB15DCCC0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7734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9F8F-3071-4EAF-8B66-FDBF6FF3D1C1}" type="datetimeFigureOut">
              <a:rPr lang="pt-BR" smtClean="0"/>
              <a:t>10/08/2024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06712-137F-44A4-A831-FB15DCCC0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2122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9F8F-3071-4EAF-8B66-FDBF6FF3D1C1}" type="datetimeFigureOut">
              <a:rPr lang="pt-BR" smtClean="0"/>
              <a:t>10/08/2024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06712-137F-44A4-A831-FB15DCCC0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9578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9F8F-3071-4EAF-8B66-FDBF6FF3D1C1}" type="datetimeFigureOut">
              <a:rPr lang="pt-BR" smtClean="0"/>
              <a:t>10/08/2024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06712-137F-44A4-A831-FB15DCCC0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7502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4E9F8F-3071-4EAF-8B66-FDBF6FF3D1C1}" type="datetimeFigureOut">
              <a:rPr lang="pt-BR" smtClean="0"/>
              <a:t>10/08/2024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C806712-137F-44A4-A831-FB15DCCC0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4397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4E9F8F-3071-4EAF-8B66-FDBF6FF3D1C1}" type="datetimeFigureOut">
              <a:rPr lang="pt-BR" smtClean="0"/>
              <a:t>10/08/2024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C806712-137F-44A4-A831-FB15DCCC03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3487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lanalto.gov.br/ccivil_03/constituicao/Emendas/Emc/emc90.ht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33E2D5-421A-A626-2638-6A4F71C237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3238" y="1229032"/>
            <a:ext cx="8915399" cy="942800"/>
          </a:xfrm>
        </p:spPr>
        <p:txBody>
          <a:bodyPr/>
          <a:lstStyle/>
          <a:p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DIREITO CONSTITUCIONAL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86C62BC-0B86-ACFF-5BFB-D0DE6499A8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3238" y="3061266"/>
            <a:ext cx="8915399" cy="3249806"/>
          </a:xfrm>
        </p:spPr>
        <p:txBody>
          <a:bodyPr>
            <a:normAutofit lnSpcReduction="10000"/>
          </a:bodyPr>
          <a:lstStyle/>
          <a:p>
            <a:r>
              <a:rPr lang="pt-BR" sz="2800" b="1" u="sng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DIREITOS SOCIAIS, NACIONALIDADE, CIDADANIA, DIREITOS POLÍTICOS E PARTIDOS POLÍTICOS</a:t>
            </a:r>
            <a:endParaRPr lang="pt-BR" sz="2800" u="sng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Juliana Alves Serpa, professora, advogada, pós graduada em direito e processo penal, pós graduada em direito e processo do trabalho, pós graduanda em direito constitucional.</a:t>
            </a:r>
          </a:p>
          <a:p>
            <a:r>
              <a:rPr lang="pt-BR" dirty="0" err="1"/>
              <a:t>Instagran</a:t>
            </a:r>
            <a:r>
              <a:rPr lang="pt-BR" dirty="0"/>
              <a:t>: @jualvesserpa</a:t>
            </a:r>
          </a:p>
        </p:txBody>
      </p:sp>
    </p:spTree>
    <p:extLst>
      <p:ext uri="{BB962C8B-B14F-4D97-AF65-F5344CB8AC3E}">
        <p14:creationId xmlns:p14="http://schemas.microsoft.com/office/powerpoint/2010/main" val="3542335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54481C-6A2E-D8CE-0DFF-EF8E358B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600" b="1" u="sng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Símbolos da república no art. 13</a:t>
            </a:r>
            <a:br>
              <a:rPr lang="pt-BR" sz="3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D4178A1-DF23-203E-5FB6-04673C0DBE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410029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18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2400" kern="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Art. 13. A língua portuguesa é o idioma oficial da República Federativa do Brasil.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t-BR" sz="2400" kern="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§ 1º São símbolos da República Federativa do Brasil a bandeira, o hino, as armas e o selos nacionais</a:t>
            </a:r>
            <a:endParaRPr lang="pt-BR" sz="24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pt-BR" sz="2400" b="1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pt-BR" sz="2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ndeira</a:t>
            </a:r>
            <a:endParaRPr lang="pt-BR" sz="24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pt-BR" sz="2400" b="1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HI</a:t>
            </a:r>
            <a:r>
              <a:rPr lang="pt-BR" sz="2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endParaRPr lang="pt-BR" sz="24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</a:pPr>
            <a:r>
              <a:rPr lang="pt-BR" sz="2400" b="1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rmas</a:t>
            </a:r>
            <a:endParaRPr lang="pt-BR" sz="24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pt-BR" sz="2400" b="1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BR" sz="2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elos</a:t>
            </a:r>
            <a:endParaRPr lang="pt-BR" sz="24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33881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450BDE-BACF-F612-C032-CAA9411A0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CIDADANIA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A4038C4-57EC-3DFB-2DE6-8AB441CD58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t-BR" sz="24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Refere-se a prática dos direitos e deveres do cidadão dentro do Estado.</a:t>
            </a:r>
            <a:endParaRPr lang="pt-BR" sz="2400" kern="100" dirty="0">
              <a:effectLst/>
              <a:highlight>
                <a:srgbClr val="FFFFFF"/>
              </a:highlight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t-BR" sz="24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Cidadania plena é o exercício dos direitos civis, políticos e sociais. </a:t>
            </a:r>
            <a:endParaRPr lang="pt-BR" sz="2400" kern="100" dirty="0">
              <a:effectLst/>
              <a:highlight>
                <a:srgbClr val="FFFFFF"/>
              </a:highlight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t-BR" sz="2400" kern="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Exercício da cidadania: Direitos e deveres, que aumentam de forma gradativa.</a:t>
            </a:r>
            <a:endParaRPr lang="pt-BR" sz="2400" kern="100" dirty="0">
              <a:effectLst/>
              <a:highlight>
                <a:srgbClr val="FFFFFF"/>
              </a:highlight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7865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D750E8-1C45-7EB8-BED5-7C324739A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DIREITOS POLÍTICOS: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C5E8CA4-C1D1-E000-F8A8-53F417ACE4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/>
              <a:t>Art. 14 ao 16 CF/88</a:t>
            </a:r>
          </a:p>
          <a:p>
            <a:r>
              <a:rPr lang="pt-BR" sz="2400" dirty="0"/>
              <a:t>Garantem a participação popular nas decisões políticas do País.</a:t>
            </a:r>
          </a:p>
          <a:p>
            <a:endParaRPr lang="pt-BR" sz="2400" dirty="0"/>
          </a:p>
          <a:p>
            <a:r>
              <a:rPr lang="pt-BR" sz="2400" dirty="0"/>
              <a:t>Regime de governo: Democracia, ligada diretamente ao cidadão.</a:t>
            </a:r>
          </a:p>
          <a:p>
            <a:r>
              <a:rPr lang="pt-BR" sz="2400" dirty="0"/>
              <a:t>Exercida de forma semidireta ou participativa.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037074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53A316-0834-FE7F-2848-EA318ACDDA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988381"/>
          </a:xfrm>
        </p:spPr>
        <p:txBody>
          <a:bodyPr>
            <a:normAutofit fontScale="90000"/>
          </a:bodyPr>
          <a:lstStyle/>
          <a:p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DIREITOS POLÍTICOS EM ESPÉCIE:</a:t>
            </a:r>
            <a:b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7511D79-23AE-8354-300B-A028270841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2826" y="1612491"/>
            <a:ext cx="9911786" cy="4984954"/>
          </a:xfrm>
        </p:spPr>
        <p:txBody>
          <a:bodyPr>
            <a:normAutofit/>
          </a:bodyPr>
          <a:lstStyle/>
          <a:p>
            <a:r>
              <a:rPr lang="pt-BR" sz="2400" b="1" u="sng" dirty="0">
                <a:solidFill>
                  <a:schemeClr val="tx1"/>
                </a:solidFill>
              </a:rPr>
              <a:t>Positivos:</a:t>
            </a:r>
          </a:p>
          <a:p>
            <a:r>
              <a:rPr lang="pt-BR" sz="2400" b="1" dirty="0">
                <a:solidFill>
                  <a:schemeClr val="tx1"/>
                </a:solidFill>
              </a:rPr>
              <a:t>Ativos</a:t>
            </a:r>
            <a:r>
              <a:rPr lang="pt-BR" sz="2400" dirty="0">
                <a:solidFill>
                  <a:schemeClr val="tx1"/>
                </a:solidFill>
              </a:rPr>
              <a:t> - capacidade eleitoral ativa - Aptidão para votar *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2400" dirty="0">
                <a:solidFill>
                  <a:schemeClr val="tx1"/>
                </a:solidFill>
              </a:rPr>
              <a:t>Depende do alistamento eleitoral ( junto a justiça eleitoral e a pedido)</a:t>
            </a:r>
          </a:p>
          <a:p>
            <a:r>
              <a:rPr lang="pt-BR" sz="2400" b="1" dirty="0">
                <a:solidFill>
                  <a:schemeClr val="tx1"/>
                </a:solidFill>
              </a:rPr>
              <a:t>O voto pode ser:</a:t>
            </a:r>
          </a:p>
          <a:p>
            <a:r>
              <a:rPr lang="pt-BR" sz="2400" b="1" u="sng" dirty="0">
                <a:solidFill>
                  <a:schemeClr val="tx1"/>
                </a:solidFill>
              </a:rPr>
              <a:t>obrigatório</a:t>
            </a:r>
            <a:r>
              <a:rPr lang="pt-BR" sz="2400" dirty="0">
                <a:solidFill>
                  <a:schemeClr val="tx1"/>
                </a:solidFill>
              </a:rPr>
              <a:t> - para os maiores de 18 anos.</a:t>
            </a:r>
          </a:p>
          <a:p>
            <a:r>
              <a:rPr lang="pt-BR" sz="2400" b="1" u="sng" dirty="0">
                <a:solidFill>
                  <a:schemeClr val="tx1"/>
                </a:solidFill>
              </a:rPr>
              <a:t>facultativo</a:t>
            </a:r>
            <a:r>
              <a:rPr lang="pt-BR" sz="2400" dirty="0">
                <a:solidFill>
                  <a:schemeClr val="tx1"/>
                </a:solidFill>
              </a:rPr>
              <a:t> - Maiores de 16 anos, maior de 70 anos, analfabeto</a:t>
            </a:r>
          </a:p>
          <a:p>
            <a:r>
              <a:rPr lang="pt-BR" sz="2400" b="1" u="sng" dirty="0">
                <a:solidFill>
                  <a:schemeClr val="tx1"/>
                </a:solidFill>
              </a:rPr>
              <a:t>proibido</a:t>
            </a:r>
            <a:r>
              <a:rPr lang="pt-BR" sz="2400" dirty="0">
                <a:solidFill>
                  <a:schemeClr val="tx1"/>
                </a:solidFill>
              </a:rPr>
              <a:t> (art.14, § 2º) conscritos (serviço militar obrigatório) e estrangeiros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327992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>
            <a:extLst>
              <a:ext uri="{FF2B5EF4-FFF2-40B4-BE49-F238E27FC236}">
                <a16:creationId xmlns:a16="http://schemas.microsoft.com/office/drawing/2014/main" id="{90944F63-FE07-FBAA-EEB3-0A3655C3DC8F}"/>
              </a:ext>
            </a:extLst>
          </p:cNvPr>
          <p:cNvSpPr txBox="1"/>
          <p:nvPr/>
        </p:nvSpPr>
        <p:spPr>
          <a:xfrm>
            <a:off x="1986116" y="1002890"/>
            <a:ext cx="9429136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dirty="0"/>
              <a:t> </a:t>
            </a:r>
            <a:r>
              <a:rPr lang="pt-BR" sz="2800" b="1" dirty="0"/>
              <a:t>Passivos</a:t>
            </a:r>
            <a:r>
              <a:rPr lang="pt-BR" sz="2800" dirty="0"/>
              <a:t> - Capacidade eleitoral passiva - Aptidão para ser votado</a:t>
            </a:r>
          </a:p>
          <a:p>
            <a:endParaRPr lang="pt-BR" sz="28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pt-BR" sz="2800" dirty="0"/>
              <a:t>condições de elegibilidade: 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pt-BR" sz="2400" dirty="0"/>
              <a:t>Nacionalidade brasileira ( nato ou naturalizado);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pt-BR" sz="2400" dirty="0"/>
              <a:t>Pleno exercício dos direitos políticos;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pt-BR" sz="2400" dirty="0"/>
              <a:t>Domicilio eleitoral na circunscrição; (# de domicílio civil);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pt-BR" sz="2400" dirty="0"/>
              <a:t>Filiação partidária (vedada a candidatura avulsa);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pt-BR" sz="2400" b="1" dirty="0"/>
              <a:t>Idade mínima:            </a:t>
            </a:r>
            <a:r>
              <a:rPr lang="pt-BR" sz="2800" dirty="0"/>
              <a:t>Cai muito em prova, atenção: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pt-BR" sz="2800" dirty="0"/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pt-BR" sz="2800" dirty="0">
                <a:solidFill>
                  <a:srgbClr val="FF0000"/>
                </a:solidFill>
              </a:rPr>
              <a:t>ATENÇÃO: NO BRASIL NÃO EXISTE CASSAÇÃO DE DIREITOS POLÍTICOS</a:t>
            </a:r>
            <a:r>
              <a:rPr lang="pt-BR" sz="2800" dirty="0"/>
              <a:t>.</a:t>
            </a:r>
          </a:p>
        </p:txBody>
      </p:sp>
      <p:sp>
        <p:nvSpPr>
          <p:cNvPr id="9" name="Seta: para a Direita 8">
            <a:extLst>
              <a:ext uri="{FF2B5EF4-FFF2-40B4-BE49-F238E27FC236}">
                <a16:creationId xmlns:a16="http://schemas.microsoft.com/office/drawing/2014/main" id="{8927EA1F-EA06-19C3-9593-B2E041DF9154}"/>
              </a:ext>
            </a:extLst>
          </p:cNvPr>
          <p:cNvSpPr/>
          <p:nvPr/>
        </p:nvSpPr>
        <p:spPr>
          <a:xfrm>
            <a:off x="4817807" y="4306529"/>
            <a:ext cx="585118" cy="324464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53180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97A2896F-B4B1-CFB1-9DC4-552A0793BEE7}"/>
              </a:ext>
            </a:extLst>
          </p:cNvPr>
          <p:cNvSpPr txBox="1"/>
          <p:nvPr/>
        </p:nvSpPr>
        <p:spPr>
          <a:xfrm>
            <a:off x="2153265" y="1150374"/>
            <a:ext cx="6990735" cy="67095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3200" dirty="0"/>
              <a:t>Idade mínima:</a:t>
            </a:r>
          </a:p>
          <a:p>
            <a:r>
              <a:rPr lang="pt-BR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Disk constituição</a:t>
            </a:r>
            <a:r>
              <a:rPr lang="pt-BR" sz="32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35 30 21 18</a:t>
            </a:r>
            <a:endParaRPr lang="pt-BR" sz="3200" dirty="0"/>
          </a:p>
          <a:p>
            <a:endParaRPr lang="pt-BR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2400" b="1" dirty="0"/>
              <a:t>35</a:t>
            </a:r>
            <a:r>
              <a:rPr lang="pt-BR" sz="2400" dirty="0"/>
              <a:t> Presidente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2400" b="1" dirty="0"/>
              <a:t>30</a:t>
            </a:r>
            <a:r>
              <a:rPr lang="pt-BR" sz="2400" dirty="0"/>
              <a:t> Governador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2400" b="1" dirty="0"/>
              <a:t>21</a:t>
            </a:r>
            <a:r>
              <a:rPr lang="pt-BR" sz="2400" dirty="0"/>
              <a:t> Deputados e Juiz de paz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pt-BR" sz="2400" b="1" dirty="0"/>
              <a:t>18</a:t>
            </a:r>
            <a:r>
              <a:rPr lang="pt-BR" sz="2400" dirty="0"/>
              <a:t> Vereadores</a:t>
            </a:r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325325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12D92A-D23C-C9CB-B4C5-8CDA1E1CCB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693413"/>
          </a:xfrm>
        </p:spPr>
        <p:txBody>
          <a:bodyPr>
            <a:normAutofit fontScale="90000"/>
          </a:bodyPr>
          <a:lstStyle/>
          <a:p>
            <a: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DIREITOS POLÍTICOS EM ESPÉCIE:</a:t>
            </a:r>
            <a:br>
              <a:rPr lang="pt-B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8D260E6-5463-E575-C114-4C10A9D88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10581" y="1514168"/>
            <a:ext cx="9194031" cy="4397054"/>
          </a:xfrm>
        </p:spPr>
        <p:txBody>
          <a:bodyPr/>
          <a:lstStyle/>
          <a:p>
            <a:r>
              <a:rPr lang="pt-BR" b="1" u="sng" dirty="0"/>
              <a:t>NEGATIVOS</a:t>
            </a:r>
          </a:p>
          <a:p>
            <a:r>
              <a:rPr lang="pt-BR" dirty="0">
                <a:solidFill>
                  <a:schemeClr val="tx1"/>
                </a:solidFill>
              </a:rPr>
              <a:t>São limitadores dos direitos políticos e dividem-se em relativos e absolutos:</a:t>
            </a:r>
          </a:p>
          <a:p>
            <a:r>
              <a:rPr lang="pt-BR" b="1" dirty="0">
                <a:solidFill>
                  <a:schemeClr val="tx1"/>
                </a:solidFill>
              </a:rPr>
              <a:t>Relativos</a:t>
            </a:r>
            <a:r>
              <a:rPr lang="pt-BR" dirty="0">
                <a:solidFill>
                  <a:schemeClr val="tx1"/>
                </a:solidFill>
              </a:rPr>
              <a:t> – casos de inelegibilidade</a:t>
            </a:r>
          </a:p>
          <a:p>
            <a:pPr>
              <a:buFontTx/>
              <a:buChar char="-"/>
            </a:pPr>
            <a:r>
              <a:rPr lang="pt-BR" dirty="0">
                <a:solidFill>
                  <a:schemeClr val="tx1"/>
                </a:solidFill>
              </a:rPr>
              <a:t>Condição do militar:</a:t>
            </a:r>
          </a:p>
          <a:p>
            <a:pPr>
              <a:buFontTx/>
              <a:buChar char="-"/>
            </a:pPr>
            <a:r>
              <a:rPr lang="pt-BR" dirty="0">
                <a:solidFill>
                  <a:schemeClr val="tx1"/>
                </a:solidFill>
              </a:rPr>
              <a:t>Menos de 10 anos de serviço ativo = afastar-se do cargo</a:t>
            </a:r>
          </a:p>
          <a:p>
            <a:pPr>
              <a:buFontTx/>
              <a:buChar char="-"/>
            </a:pPr>
            <a:r>
              <a:rPr lang="pt-BR" dirty="0">
                <a:solidFill>
                  <a:schemeClr val="tx1"/>
                </a:solidFill>
              </a:rPr>
              <a:t>Mais de 10 anos de serviço ativo = Deverá ser agregado pela autoridade superior competente e, se eleito, irá automaticamente para a inatividade no ato de sua diplomação # posse.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7405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8AAAE2-0BD4-C498-4EA8-8254BA2F1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Ação de impugnação de mandato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3BB7A6-A93B-2F8A-DFEF-3F2B53E0B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PRAZO: 15 DIAS</a:t>
            </a:r>
          </a:p>
          <a:p>
            <a:r>
              <a:rPr lang="pt-BR" dirty="0"/>
              <a:t>TRAMITARÁ EM SEGREDO DE JUSTIÇA</a:t>
            </a:r>
          </a:p>
          <a:p>
            <a:endParaRPr lang="pt-BR" dirty="0"/>
          </a:p>
          <a:p>
            <a:r>
              <a:rPr lang="pt-BR" dirty="0"/>
              <a:t>MOTIVO: ABUSO DE PODER, CORRUPÇÃO E FRAUDE.</a:t>
            </a:r>
          </a:p>
          <a:p>
            <a:endParaRPr lang="pt-BR" dirty="0"/>
          </a:p>
          <a:p>
            <a:r>
              <a:rPr lang="pt-BR" dirty="0"/>
              <a:t>O AUTOR SÓ RESPONDERÁ SE A AÇÃO FOR TEMERÁRIA OU COMPROVADA A MÁ FÉ.</a:t>
            </a:r>
          </a:p>
        </p:txBody>
      </p:sp>
    </p:spTree>
    <p:extLst>
      <p:ext uri="{BB962C8B-B14F-4D97-AF65-F5344CB8AC3E}">
        <p14:creationId xmlns:p14="http://schemas.microsoft.com/office/powerpoint/2010/main" val="13437646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BF17BC-8467-0A4D-072B-C77C2B5DD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752406"/>
          </a:xfrm>
        </p:spPr>
        <p:txBody>
          <a:bodyPr>
            <a:normAutofit fontScale="90000"/>
          </a:bodyPr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PERDA E SUSPENSÃO DOS DIREITOS POLÍTICOS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49D157A-B51B-2D56-08D0-F2383CE10F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89006" y="1825219"/>
            <a:ext cx="3992732" cy="576262"/>
          </a:xfrm>
        </p:spPr>
        <p:txBody>
          <a:bodyPr/>
          <a:lstStyle/>
          <a:p>
            <a:r>
              <a:rPr lang="pt-BR" dirty="0"/>
              <a:t>PERDA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898455F-DEA5-3896-226B-B526B66A8AF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BR" dirty="0"/>
              <a:t>CANCELAMENTO DA NATURALIZAÇÃO TRANSITADA EM JULGADO.</a:t>
            </a:r>
          </a:p>
          <a:p>
            <a:r>
              <a:rPr lang="pt-BR" dirty="0"/>
              <a:t>RECUSAR-SE DE CUMPRIR OBRIGAÇÃO A TODOS IMPOSTA OU PRESTAÇÃO ALTERNATIVA FIXADA EM LEI.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7462668-608D-F1CE-007D-7E893A0D7E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506629" y="1793331"/>
            <a:ext cx="3999001" cy="576262"/>
          </a:xfrm>
        </p:spPr>
        <p:txBody>
          <a:bodyPr/>
          <a:lstStyle/>
          <a:p>
            <a:r>
              <a:rPr lang="pt-BR" dirty="0"/>
              <a:t>SUSPENSÃO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FD7CA93-2588-98E7-9C0C-AAC4BBD41BB9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BR" dirty="0"/>
              <a:t>INCAPACIDADE CIVIL </a:t>
            </a:r>
            <a:r>
              <a:rPr lang="pt-BR" b="1" dirty="0"/>
              <a:t>ABSOLUTA</a:t>
            </a:r>
          </a:p>
          <a:p>
            <a:r>
              <a:rPr lang="pt-BR" dirty="0"/>
              <a:t>CONDENAÇÃO PENAL TRANSITADA EM JULGADO </a:t>
            </a:r>
            <a:r>
              <a:rPr lang="pt-BR" b="1" dirty="0"/>
              <a:t>ENQUANTO DURAREM SEUS EFEITOS</a:t>
            </a:r>
          </a:p>
          <a:p>
            <a:r>
              <a:rPr lang="pt-BR" dirty="0"/>
              <a:t>IMPROBIDADE ADMINISTRATIVA Art. 37,§4º CF/88</a:t>
            </a:r>
          </a:p>
        </p:txBody>
      </p:sp>
    </p:spTree>
    <p:extLst>
      <p:ext uri="{BB962C8B-B14F-4D97-AF65-F5344CB8AC3E}">
        <p14:creationId xmlns:p14="http://schemas.microsoft.com/office/powerpoint/2010/main" val="13074346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D25389-E5E7-AB61-724E-B721CB104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u="sng" kern="100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ORGANIZAÇÃO DO ESTADO POLÍTICO-ADMINISTRATIVO</a:t>
            </a:r>
            <a:endParaRPr lang="pt-BR" sz="28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06D99C-0942-0B7E-F95C-50264E0D3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FORMA DE ESTADO: FEDERAÇÃO (CLAUSULA PÉTREA, ART. 60 §4º CF)</a:t>
            </a:r>
          </a:p>
          <a:p>
            <a:endParaRPr lang="pt-BR" dirty="0"/>
          </a:p>
          <a:p>
            <a:r>
              <a:rPr lang="pt-BR" b="1" dirty="0"/>
              <a:t>ORIGEM: </a:t>
            </a:r>
            <a:r>
              <a:rPr lang="pt-BR" dirty="0"/>
              <a:t>POR DESAGREGAÇÃO OU FORMAÇÃO CENTRÍFOGA – Do meio pra fora</a:t>
            </a:r>
          </a:p>
          <a:p>
            <a:r>
              <a:rPr lang="pt-BR" b="1" dirty="0"/>
              <a:t>CONCENTRAÇÃO DE PODER</a:t>
            </a:r>
            <a:r>
              <a:rPr lang="pt-BR" dirty="0"/>
              <a:t>: CENTRÍPEDA – tem um poder unitário porém os entes tem Autonomia</a:t>
            </a:r>
          </a:p>
          <a:p>
            <a:r>
              <a:rPr lang="pt-BR" b="1" dirty="0"/>
              <a:t>EQUACIONAMENTO DAS DESIGUALDADES</a:t>
            </a:r>
            <a:r>
              <a:rPr lang="pt-BR" dirty="0"/>
              <a:t>: ASSIMÉTRICA – diferenças  sociais entre os Estados</a:t>
            </a:r>
          </a:p>
          <a:p>
            <a:r>
              <a:rPr lang="pt-BR" b="1" dirty="0"/>
              <a:t>REPARTIÇÃO DE COMPETENCIA</a:t>
            </a:r>
            <a:r>
              <a:rPr lang="pt-BR" dirty="0"/>
              <a:t>: COOPERATIVA OU NEOCLASSICA OU SEJA DESCENTRALIZAÇÃO POLÍTICA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83465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EF6668-6D54-B87E-1153-DBA5279DF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DIREITOS SOCIAIS ART. 6ª AO 11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DFBE3C2-02EA-9B4A-84F4-3594CDF4B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78099" y="2105025"/>
            <a:ext cx="8915400" cy="3777622"/>
          </a:xfrm>
        </p:spPr>
        <p:txBody>
          <a:bodyPr/>
          <a:lstStyle/>
          <a:p>
            <a:r>
              <a:rPr lang="pt-BR" sz="2400" b="1" dirty="0">
                <a:latin typeface="+mj-lt"/>
              </a:rPr>
              <a:t>Art. 6º: Direitos de segunda geração, indicam a presença do Estado</a:t>
            </a:r>
          </a:p>
          <a:p>
            <a:endParaRPr lang="pt-BR" sz="2400" b="1" dirty="0">
              <a:latin typeface="+mj-lt"/>
            </a:endParaRPr>
          </a:p>
          <a:p>
            <a:r>
              <a:rPr lang="pt-BR" sz="2400" b="1" dirty="0">
                <a:latin typeface="+mj-lt"/>
              </a:rPr>
              <a:t>Art. 7º: Direitos dos trabalhadores          INDIVIDUAIS</a:t>
            </a:r>
          </a:p>
          <a:p>
            <a:endParaRPr lang="pt-BR" sz="2400" b="1" dirty="0">
              <a:latin typeface="+mj-lt"/>
            </a:endParaRPr>
          </a:p>
          <a:p>
            <a:r>
              <a:rPr lang="pt-BR" sz="2400" b="1" dirty="0">
                <a:latin typeface="+mj-lt"/>
              </a:rPr>
              <a:t>Art. 8º ao 11: Direitos dos trabalhadores:       COLETIVOS</a:t>
            </a:r>
          </a:p>
          <a:p>
            <a:endParaRPr lang="pt-BR" b="1" dirty="0"/>
          </a:p>
          <a:p>
            <a:endParaRPr lang="pt-BR" b="1" dirty="0"/>
          </a:p>
        </p:txBody>
      </p:sp>
      <p:sp>
        <p:nvSpPr>
          <p:cNvPr id="4" name="Seta: para a Direita 3">
            <a:extLst>
              <a:ext uri="{FF2B5EF4-FFF2-40B4-BE49-F238E27FC236}">
                <a16:creationId xmlns:a16="http://schemas.microsoft.com/office/drawing/2014/main" id="{B9E42E9D-9690-CABD-3653-5D97F0B8DC94}"/>
              </a:ext>
            </a:extLst>
          </p:cNvPr>
          <p:cNvSpPr/>
          <p:nvPr/>
        </p:nvSpPr>
        <p:spPr>
          <a:xfrm>
            <a:off x="8178165" y="3657600"/>
            <a:ext cx="426720" cy="20320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eta: para a Direita 4">
            <a:extLst>
              <a:ext uri="{FF2B5EF4-FFF2-40B4-BE49-F238E27FC236}">
                <a16:creationId xmlns:a16="http://schemas.microsoft.com/office/drawing/2014/main" id="{B746991B-0A83-AFE0-C6DF-7DA7F714BA22}"/>
              </a:ext>
            </a:extLst>
          </p:cNvPr>
          <p:cNvSpPr/>
          <p:nvPr/>
        </p:nvSpPr>
        <p:spPr>
          <a:xfrm>
            <a:off x="8975407" y="4592319"/>
            <a:ext cx="387668" cy="217805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93086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99CC4D-9C33-1ED2-7C67-91A4A4389C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87470"/>
          </a:xfrm>
        </p:spPr>
        <p:txBody>
          <a:bodyPr>
            <a:normAutofit fontScale="90000"/>
          </a:bodyPr>
          <a:lstStyle/>
          <a:p>
            <a:r>
              <a:rPr lang="pt-BR" dirty="0"/>
              <a:t>Características da Federação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DA8B11-635B-B5B6-59FB-C19BDB8C43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5499" y="1463039"/>
            <a:ext cx="8915400" cy="5213063"/>
          </a:xfrm>
        </p:spPr>
        <p:txBody>
          <a:bodyPr>
            <a:normAutofit fontScale="92500" lnSpcReduction="20000"/>
          </a:bodyPr>
          <a:lstStyle/>
          <a:p>
            <a:r>
              <a:rPr lang="pt-BR" b="1" dirty="0"/>
              <a:t>AUTONOMIA POLÍTICA</a:t>
            </a:r>
            <a:r>
              <a:rPr lang="pt-BR" dirty="0"/>
              <a:t>: Autonomia dos entes federativos, auto-organização, auto legislação autoadministração e autogovernar.</a:t>
            </a:r>
          </a:p>
          <a:p>
            <a:r>
              <a:rPr lang="pt-BR" b="1" dirty="0"/>
              <a:t>REPARTIÇÃO DE COMPETÊNCIA</a:t>
            </a:r>
            <a:r>
              <a:rPr lang="pt-BR" dirty="0"/>
              <a:t>: Administrativas e legislativas.</a:t>
            </a:r>
          </a:p>
          <a:p>
            <a:r>
              <a:rPr lang="pt-BR" b="1" dirty="0"/>
              <a:t>INDISSOLUBILIDADE</a:t>
            </a:r>
            <a:r>
              <a:rPr lang="pt-BR" dirty="0"/>
              <a:t>: Pacto indissolúvel, vedada a secessão.</a:t>
            </a:r>
          </a:p>
          <a:p>
            <a:r>
              <a:rPr lang="pt-BR" b="1" dirty="0"/>
              <a:t>MECANISMO DE INTERVENÇÃO</a:t>
            </a:r>
            <a:r>
              <a:rPr lang="pt-BR" dirty="0"/>
              <a:t>: Intervenção Federal. Ultima </a:t>
            </a:r>
            <a:r>
              <a:rPr lang="pt-BR" dirty="0" err="1"/>
              <a:t>ratio</a:t>
            </a:r>
            <a:endParaRPr lang="pt-BR" dirty="0"/>
          </a:p>
          <a:p>
            <a:r>
              <a:rPr lang="pt-BR" b="1" dirty="0"/>
              <a:t>NACIONALIDADE ÚNICA</a:t>
            </a:r>
            <a:r>
              <a:rPr lang="pt-BR" dirty="0"/>
              <a:t>: Todo aquele que nasceu no território Brasileiro.</a:t>
            </a:r>
          </a:p>
          <a:p>
            <a:r>
              <a:rPr lang="pt-BR" b="1" dirty="0"/>
              <a:t>TRIBUNAL FEDERATIVO</a:t>
            </a:r>
            <a:r>
              <a:rPr lang="pt-BR" dirty="0"/>
              <a:t>: STF.</a:t>
            </a:r>
          </a:p>
          <a:p>
            <a:r>
              <a:rPr lang="pt-BR" b="1" dirty="0"/>
              <a:t>VEDAÇÕES FEDERATIVAS</a:t>
            </a:r>
            <a:r>
              <a:rPr lang="pt-BR" dirty="0"/>
              <a:t>: Art. 19 (proibições).</a:t>
            </a:r>
          </a:p>
          <a:p>
            <a:r>
              <a:rPr lang="pt-BR" dirty="0"/>
              <a:t> I - estabelecer cultos religiosos ou igrejas, subvencioná-los, </a:t>
            </a:r>
            <a:r>
              <a:rPr lang="pt-BR" dirty="0" err="1"/>
              <a:t>embaraçar-lhes</a:t>
            </a:r>
            <a:r>
              <a:rPr lang="pt-BR" dirty="0"/>
              <a:t> o funcionamento ou manter com eles ou seus representantes relações de dependência ou aliança, ressalvada, na forma da lei, a colaboração de interesse público;</a:t>
            </a:r>
          </a:p>
          <a:p>
            <a:endParaRPr lang="pt-BR" dirty="0"/>
          </a:p>
          <a:p>
            <a:r>
              <a:rPr lang="pt-BR" dirty="0"/>
              <a:t>II - recusar fé aos documentos públicos;</a:t>
            </a:r>
          </a:p>
          <a:p>
            <a:endParaRPr lang="pt-BR" dirty="0"/>
          </a:p>
          <a:p>
            <a:r>
              <a:rPr lang="pt-BR" dirty="0"/>
              <a:t>III - criar distinções entre brasileiros ou preferências entre si.</a:t>
            </a:r>
          </a:p>
        </p:txBody>
      </p:sp>
    </p:spTree>
    <p:extLst>
      <p:ext uri="{BB962C8B-B14F-4D97-AF65-F5344CB8AC3E}">
        <p14:creationId xmlns:p14="http://schemas.microsoft.com/office/powerpoint/2010/main" val="33253938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0F3AB2-B003-6E1C-F034-FD78E4D16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811400"/>
          </a:xfrm>
        </p:spPr>
        <p:txBody>
          <a:bodyPr>
            <a:normAutofit fontScale="90000"/>
          </a:bodyPr>
          <a:lstStyle/>
          <a:p>
            <a:r>
              <a:rPr lang="pt-BR" sz="2400" b="1" dirty="0"/>
              <a:t>ESPÉCIES DE ENTES FEDERATIVOS</a:t>
            </a:r>
            <a:br>
              <a:rPr lang="pt-BR" sz="2400" b="1" dirty="0"/>
            </a:br>
            <a:r>
              <a:rPr lang="pt-BR" sz="2400" b="1" dirty="0"/>
              <a:t>PESSOAS JURÍDICAS DE DIREITO PÚBLICO INTERNO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66E3689-8AF0-A7F8-881F-F06B10900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5499" y="1568990"/>
            <a:ext cx="8915400" cy="3777622"/>
          </a:xfrm>
        </p:spPr>
        <p:txBody>
          <a:bodyPr/>
          <a:lstStyle/>
          <a:p>
            <a:r>
              <a:rPr lang="pt-BR" dirty="0"/>
              <a:t>UNIÃO – Competência Geral – REPRESENTA O BRASIL</a:t>
            </a:r>
          </a:p>
          <a:p>
            <a:r>
              <a:rPr lang="pt-BR" dirty="0"/>
              <a:t>ESTADOS – Competência Regional</a:t>
            </a:r>
          </a:p>
          <a:p>
            <a:r>
              <a:rPr lang="pt-BR" dirty="0"/>
              <a:t>MUNICÍPIOS – Competência local</a:t>
            </a:r>
          </a:p>
          <a:p>
            <a:r>
              <a:rPr lang="pt-BR" dirty="0"/>
              <a:t>DF (hibrido) – Competência hibrida, tanto de estado quanto de município.</a:t>
            </a:r>
          </a:p>
          <a:p>
            <a:endParaRPr lang="pt-BR" dirty="0"/>
          </a:p>
          <a:p>
            <a:r>
              <a:rPr lang="pt-BR" dirty="0"/>
              <a:t>DOUTRINA: FEDERALISMO DE 3º GRAU</a:t>
            </a:r>
          </a:p>
        </p:txBody>
      </p:sp>
    </p:spTree>
    <p:extLst>
      <p:ext uri="{BB962C8B-B14F-4D97-AF65-F5344CB8AC3E}">
        <p14:creationId xmlns:p14="http://schemas.microsoft.com/office/powerpoint/2010/main" val="29156442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9596F4-0059-892A-2100-C0BEFD96B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496030"/>
          </a:xfrm>
        </p:spPr>
        <p:txBody>
          <a:bodyPr>
            <a:normAutofit fontScale="90000"/>
          </a:bodyPr>
          <a:lstStyle/>
          <a:p>
            <a:r>
              <a:rPr lang="pt-BR" sz="2800" b="1" dirty="0"/>
              <a:t>CRIAÇÃO DE ESTADOS / TERRITÓRIOS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6EEBA50-B1A9-A55D-94ED-7AF3804DB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2165" y="2330736"/>
            <a:ext cx="8915400" cy="3777622"/>
          </a:xfrm>
        </p:spPr>
        <p:txBody>
          <a:bodyPr/>
          <a:lstStyle/>
          <a:p>
            <a:r>
              <a:rPr lang="pt-BR" dirty="0"/>
              <a:t>REQUISITOS:</a:t>
            </a:r>
          </a:p>
          <a:p>
            <a:r>
              <a:rPr lang="pt-BR" dirty="0"/>
              <a:t>LEI COMPLEMENTAR FEDERAL (AUTIRIZA) E PLEBISCITO </a:t>
            </a:r>
          </a:p>
          <a:p>
            <a:endParaRPr lang="pt-BR" dirty="0"/>
          </a:p>
          <a:p>
            <a:r>
              <a:rPr lang="pt-BR" b="1" dirty="0"/>
              <a:t>CRIAÇÃO DE MUNCÍPIOS:</a:t>
            </a:r>
          </a:p>
          <a:p>
            <a:r>
              <a:rPr lang="pt-BR" dirty="0"/>
              <a:t>LEI COMPLEMENTAR FEDERAL DE AUTORIZAÇÃO, ESTUDO DE VIABILIDADE MUNICIPAL, PLEBISCITO E LEI ORDINÁRIA ESTADUAL (CRIA)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736810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68F5DA-90D2-93F0-171D-460D862EA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572230"/>
          </a:xfrm>
        </p:spPr>
        <p:txBody>
          <a:bodyPr>
            <a:normAutofit/>
          </a:bodyPr>
          <a:lstStyle/>
          <a:p>
            <a:r>
              <a:rPr lang="pt-BR" sz="2400" b="1" dirty="0"/>
              <a:t>UNIÃO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D7DA47C-7E60-6AAB-A953-0EEFB1556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5372" y="1371600"/>
            <a:ext cx="8915400" cy="3777622"/>
          </a:xfrm>
        </p:spPr>
        <p:txBody>
          <a:bodyPr>
            <a:normAutofit/>
          </a:bodyPr>
          <a:lstStyle/>
          <a:p>
            <a:r>
              <a:rPr lang="pt-BR" dirty="0"/>
              <a:t>PESSOA JURÍDICA DE DIREITO PÚBLICO INTERNO</a:t>
            </a:r>
          </a:p>
          <a:p>
            <a:r>
              <a:rPr lang="pt-BR" dirty="0"/>
              <a:t>POSSUI AUTONOMIA POLÍTICA</a:t>
            </a:r>
          </a:p>
          <a:p>
            <a:r>
              <a:rPr lang="pt-BR" dirty="0"/>
              <a:t>TERRITÓRIOS (Art. 33 CF) APENAS A UNIÃO PODERÁ CRIAR TERRITÓRIOS (Não são entes federativos, não tem autonomia)</a:t>
            </a:r>
          </a:p>
          <a:p>
            <a:r>
              <a:rPr lang="pt-BR" dirty="0"/>
              <a:t>O QUE A DIFERENCIA DOS DEMAIS ENTES FEDERATIVOS É SEU CARÁTER NACIONAL, QUE ATINGE TODA A EXTENSÃO DO TERRITÓRIO BRASILEIRO.</a:t>
            </a:r>
          </a:p>
        </p:txBody>
      </p:sp>
    </p:spTree>
    <p:extLst>
      <p:ext uri="{BB962C8B-B14F-4D97-AF65-F5344CB8AC3E}">
        <p14:creationId xmlns:p14="http://schemas.microsoft.com/office/powerpoint/2010/main" val="299149943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C33916-B696-DDCA-8BEF-3788883AC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400" b="1" u="sng" dirty="0"/>
              <a:t>CARACTERÍSTICAS DOS TERRITÓRIOS:</a:t>
            </a:r>
            <a:br>
              <a:rPr lang="pt-BR" sz="2400" b="1" u="sng" dirty="0"/>
            </a:br>
            <a:endParaRPr lang="pt-BR" sz="2400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523A543-4E99-3C16-F702-82BC590F5C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PODEM SER DIVIDIDOS EM MUNICÍPIOS (Acre, Fernando de Noronha)</a:t>
            </a:r>
          </a:p>
          <a:p>
            <a:r>
              <a:rPr lang="pt-BR" dirty="0"/>
              <a:t>OS MUNICÍPIOS DENTRO DOS TERRITÓRIOS TEM AUTONOMIA</a:t>
            </a:r>
          </a:p>
          <a:p>
            <a:r>
              <a:rPr lang="pt-BR" dirty="0"/>
              <a:t>ORGANIZAÇÃO ADMINISTRATIVA E JUDICIÁRIA DEFINIDA EM LEI, CONTAS SUBMETIDAS AO CONGRESSO NACIONAL</a:t>
            </a:r>
          </a:p>
          <a:p>
            <a:r>
              <a:rPr lang="pt-BR" dirty="0"/>
              <a:t>OBS: OS TERRITÓRIOS QUE POSSUEM MAIS DE 100 MIL HABITANTES TERÁ MEMBROS DO MP, ORGÃOS JUDICIÁRIOS COM 1º E 2º INSTÂNCIA E DEFENSORIA PÚBLICA;</a:t>
            </a:r>
          </a:p>
          <a:p>
            <a:r>
              <a:rPr lang="pt-BR" dirty="0"/>
              <a:t>GOVERNADOR ESCOLHIDO PELO PRESIDENTE DA REPÚBLICA E APROVADO PELO SENADO FEDERAL</a:t>
            </a:r>
          </a:p>
          <a:p>
            <a:r>
              <a:rPr lang="pt-BR" dirty="0"/>
              <a:t>ELEGEM 4 DEPUTADOS FEDERAIS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40599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42658E-61CB-7893-7237-A8B990438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/>
              <a:t>ESTADOS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F30B29-8BAC-C5C3-1FEB-C2F06297D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734" y="1612490"/>
            <a:ext cx="8915400" cy="4916129"/>
          </a:xfrm>
        </p:spPr>
        <p:txBody>
          <a:bodyPr>
            <a:normAutofit/>
          </a:bodyPr>
          <a:lstStyle/>
          <a:p>
            <a:r>
              <a:rPr lang="pt-BR" dirty="0"/>
              <a:t>PODER LEGISLATIVO: Assembleias legislativas – Unicameral</a:t>
            </a:r>
          </a:p>
          <a:p>
            <a:r>
              <a:rPr lang="pt-BR" dirty="0"/>
              <a:t>NÚMERO DE DEPUTADOS ESTADUAIS: O triplo de deputados federais (Art. 27).</a:t>
            </a:r>
          </a:p>
          <a:p>
            <a:r>
              <a:rPr lang="pt-BR" b="1" dirty="0"/>
              <a:t>ATENÇÃO</a:t>
            </a:r>
            <a:r>
              <a:rPr lang="pt-BR" dirty="0"/>
              <a:t>: </a:t>
            </a:r>
            <a:r>
              <a:rPr lang="pt-BR" u="sng" dirty="0"/>
              <a:t>ACIMA DE 12 = 3X12=36+ NUMERO DE DEPUTADOS FEDERAIS-12</a:t>
            </a:r>
          </a:p>
          <a:p>
            <a:r>
              <a:rPr lang="pt-BR" dirty="0"/>
              <a:t>MANDATO DOS DEPUTADOS: 4 ANOS E PODEM SE REELEGER QUANTAS VEZES QUISER.</a:t>
            </a:r>
          </a:p>
          <a:p>
            <a:r>
              <a:rPr lang="pt-BR" dirty="0"/>
              <a:t>PODER EXECUTIVO</a:t>
            </a:r>
          </a:p>
          <a:p>
            <a:r>
              <a:rPr lang="pt-BR" dirty="0"/>
              <a:t>SUBSÍDIO: MÁXIMO 75% DO SUBSÍDIO DOS FEDERAIS</a:t>
            </a:r>
          </a:p>
          <a:p>
            <a:r>
              <a:rPr lang="pt-BR" dirty="0"/>
              <a:t>QUEM DEFINE O SUBSÍDIO: LEI DE INICIATIVA DAS ASSEMBLÉIAS LEGISLATIVAS.</a:t>
            </a:r>
          </a:p>
          <a:p>
            <a:r>
              <a:rPr lang="pt-BR" dirty="0"/>
              <a:t>PODER EXDECUTIVO: GOVERNADOR E SECRETÁRIOS, MANDATO DE 4 ANOS E UMA ÚNICA REELEIÇÃO</a:t>
            </a:r>
          </a:p>
          <a:p>
            <a:r>
              <a:rPr lang="pt-BR" dirty="0"/>
              <a:t>SUBSÍDIOS DEFINIDOS POR LEI ESPECÍFICA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868667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C79DFC-5E24-9D6F-16BA-74EEC775EB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ORGANIZAÇÃO POLÍTICA E ADMINISTRATIVA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AB3140-CAFD-E9D3-3A64-1F14ACB86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435511"/>
            <a:ext cx="8915400" cy="5083276"/>
          </a:xfrm>
        </p:spPr>
        <p:txBody>
          <a:bodyPr>
            <a:normAutofit/>
          </a:bodyPr>
          <a:lstStyle/>
          <a:p>
            <a:r>
              <a:rPr lang="pt-BR" b="1" dirty="0"/>
              <a:t>3 ESPÉCIES DE ENTES FEDERATIVOS </a:t>
            </a:r>
            <a:r>
              <a:rPr lang="pt-BR" dirty="0"/>
              <a:t>– FEDERALISMO DE 3º GRAU</a:t>
            </a:r>
          </a:p>
          <a:p>
            <a:r>
              <a:rPr lang="pt-BR" dirty="0"/>
              <a:t>UNIÃO - </a:t>
            </a:r>
          </a:p>
          <a:p>
            <a:r>
              <a:rPr lang="pt-BR" dirty="0"/>
              <a:t>ESTADOS</a:t>
            </a:r>
          </a:p>
          <a:p>
            <a:r>
              <a:rPr lang="pt-BR" dirty="0"/>
              <a:t> MUNICÍPIOS</a:t>
            </a:r>
          </a:p>
          <a:p>
            <a:r>
              <a:rPr lang="pt-BR" dirty="0"/>
              <a:t>DF HIBRIDO OU ANÔMALO. VEDADA A DIVISÃO EM MUNICÍPIOS</a:t>
            </a:r>
          </a:p>
          <a:p>
            <a:r>
              <a:rPr lang="pt-BR" dirty="0"/>
              <a:t>REGIDO POR LEI ORGÂNICA, PODER EXECUTIVO, LEGISLATIVO E DEFENSORIA PÚBLICA (EC 69/2012).</a:t>
            </a:r>
          </a:p>
          <a:p>
            <a:pPr>
              <a:lnSpc>
                <a:spcPct val="150000"/>
              </a:lnSpc>
            </a:pPr>
            <a:r>
              <a:rPr lang="pt-BR" dirty="0"/>
              <a:t>JUDICIÁRIO, MP, POLÍCIA CIVIL, POLÍCIA MILITAR E BOMBEIRO MILITAR SERÁ MANTIDO E ORGANIZADO PELA UNIÃO, BEM COMO PRESTAR ASSISTÊNCIA FINANCEIRA AO DISTRITO FEDERAL PARA A EXECUÇÃO DE SERVIÇOS PÚBLICOS, POR MEIO DE FUNDO PRÓPRIO;            (REDAÇÃO DADA PELA EMENDA CONSTITUCIONAL Nº 104, DE 2019)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098129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E93A25-6100-4D2B-9C13-8ECD3061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ART 20, CF/88</a:t>
            </a:r>
            <a:br>
              <a:rPr lang="pt-BR" dirty="0"/>
            </a:br>
            <a:r>
              <a:rPr lang="pt-BR" sz="2000" dirty="0"/>
              <a:t>BENS DA UNIÃO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5B3EAE-DAD7-392D-51A2-2227D7D3B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TERRAS DEVOLUTAS:</a:t>
            </a:r>
          </a:p>
          <a:p>
            <a:r>
              <a:rPr lang="pt-BR" dirty="0"/>
              <a:t>UNIÃO: INDISPENÁVEIS;</a:t>
            </a:r>
          </a:p>
          <a:p>
            <a:r>
              <a:rPr lang="pt-BR" dirty="0"/>
              <a:t>AS QUE NÃO SÃO DE PROPRIEDADE DA UNIÃO;</a:t>
            </a:r>
          </a:p>
        </p:txBody>
      </p:sp>
    </p:spTree>
    <p:extLst>
      <p:ext uri="{BB962C8B-B14F-4D97-AF65-F5344CB8AC3E}">
        <p14:creationId xmlns:p14="http://schemas.microsoft.com/office/powerpoint/2010/main" val="20288517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09DBB8-D02C-4D41-339D-A56967C2EA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97968"/>
            <a:ext cx="8911687" cy="1280890"/>
          </a:xfrm>
        </p:spPr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COMPETÊNCIAS DA UNIÃO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4588FB-17AD-5941-1CB4-D7D79AB2CE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73161"/>
            <a:ext cx="8915400" cy="4338061"/>
          </a:xfrm>
        </p:spPr>
        <p:txBody>
          <a:bodyPr/>
          <a:lstStyle/>
          <a:p>
            <a:r>
              <a:rPr lang="pt-BR" dirty="0"/>
              <a:t>Art. 21 COMPETÊNCIA </a:t>
            </a:r>
            <a:r>
              <a:rPr lang="pt-BR" b="1" dirty="0"/>
              <a:t>EXCLUSIVA OU INDELEGÁVEL</a:t>
            </a:r>
            <a:r>
              <a:rPr lang="pt-BR" dirty="0"/>
              <a:t> – MATERIAL OU ADMINISTRATIVA</a:t>
            </a:r>
          </a:p>
          <a:p>
            <a:r>
              <a:rPr lang="pt-BR" dirty="0"/>
              <a:t>SÃO VERBOS;</a:t>
            </a:r>
          </a:p>
          <a:p>
            <a:endParaRPr lang="pt-BR" dirty="0"/>
          </a:p>
          <a:p>
            <a:r>
              <a:rPr lang="pt-BR" b="1" dirty="0"/>
              <a:t>COMPETÊNCIA PRIVATIVA – LEGISLAR – PODEM SER DELEGADAS.</a:t>
            </a:r>
          </a:p>
          <a:p>
            <a:r>
              <a:rPr lang="pt-BR" dirty="0"/>
              <a:t>DIREITO CIVIL, AERONÁUTICO, PENAL, AGRARIO, COMERCIAL, ESPECIAL, AGRÁRIO, PROCESSUAL PENAL E ELEITORAL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159069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B497AD-B477-9C2A-5B46-6F8388059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COMPETÊNCIA PRIVATIVA – LEGISLAR</a:t>
            </a:r>
            <a:br>
              <a:rPr lang="pt-BR" b="1" dirty="0"/>
            </a:br>
            <a:r>
              <a:rPr lang="pt-BR" b="1" dirty="0"/>
              <a:t>MNEMÔNICO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25ED84D-FC3A-BA90-105C-0D4ACCEB4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u="sng" dirty="0">
                <a:solidFill>
                  <a:srgbClr val="FF0000"/>
                </a:solidFill>
              </a:rPr>
              <a:t>C</a:t>
            </a:r>
            <a:r>
              <a:rPr lang="pt-BR" dirty="0"/>
              <a:t>IVIL</a:t>
            </a:r>
            <a:endParaRPr lang="pt-BR" b="1" u="sng" dirty="0"/>
          </a:p>
          <a:p>
            <a:r>
              <a:rPr lang="pt-BR" b="1" u="sng" dirty="0">
                <a:solidFill>
                  <a:srgbClr val="FF0000"/>
                </a:solidFill>
              </a:rPr>
              <a:t>A</a:t>
            </a:r>
            <a:r>
              <a:rPr lang="pt-BR" dirty="0"/>
              <a:t>ERONÁUTICO</a:t>
            </a:r>
            <a:endParaRPr lang="pt-BR" b="1" u="sng" dirty="0"/>
          </a:p>
          <a:p>
            <a:r>
              <a:rPr lang="pt-BR" b="1" u="sng" dirty="0">
                <a:solidFill>
                  <a:srgbClr val="FF0000"/>
                </a:solidFill>
              </a:rPr>
              <a:t>P</a:t>
            </a:r>
            <a:r>
              <a:rPr lang="pt-BR" dirty="0"/>
              <a:t>ENAL</a:t>
            </a:r>
            <a:endParaRPr lang="pt-BR" b="1" u="sng" dirty="0"/>
          </a:p>
          <a:p>
            <a:r>
              <a:rPr lang="pt-BR" b="1" u="sng" dirty="0">
                <a:solidFill>
                  <a:srgbClr val="FF0000"/>
                </a:solidFill>
              </a:rPr>
              <a:t>A</a:t>
            </a:r>
            <a:r>
              <a:rPr lang="pt-BR" dirty="0"/>
              <a:t>GRARIO</a:t>
            </a:r>
            <a:endParaRPr lang="pt-BR" b="1" u="sng" dirty="0"/>
          </a:p>
          <a:p>
            <a:r>
              <a:rPr lang="pt-BR" b="1" u="sng" dirty="0">
                <a:solidFill>
                  <a:srgbClr val="FF0000"/>
                </a:solidFill>
              </a:rPr>
              <a:t>C</a:t>
            </a:r>
            <a:r>
              <a:rPr lang="pt-BR" dirty="0"/>
              <a:t>OMERCIAL</a:t>
            </a:r>
            <a:endParaRPr lang="pt-BR" b="1" u="sng" dirty="0"/>
          </a:p>
          <a:p>
            <a:r>
              <a:rPr lang="pt-BR" b="1" u="sng" dirty="0">
                <a:solidFill>
                  <a:srgbClr val="FF0000"/>
                </a:solidFill>
              </a:rPr>
              <a:t>E</a:t>
            </a:r>
            <a:r>
              <a:rPr lang="pt-BR" dirty="0"/>
              <a:t>SPACIAL</a:t>
            </a:r>
            <a:endParaRPr lang="pt-BR" b="1" u="sng" dirty="0"/>
          </a:p>
          <a:p>
            <a:r>
              <a:rPr lang="pt-BR" b="1" u="sng" dirty="0">
                <a:solidFill>
                  <a:srgbClr val="FF0000"/>
                </a:solidFill>
              </a:rPr>
              <a:t>T</a:t>
            </a:r>
            <a:r>
              <a:rPr lang="pt-BR" dirty="0"/>
              <a:t>RABALHO</a:t>
            </a:r>
          </a:p>
          <a:p>
            <a:r>
              <a:rPr lang="pt-BR" b="1" u="sng" dirty="0">
                <a:solidFill>
                  <a:srgbClr val="FF0000"/>
                </a:solidFill>
              </a:rPr>
              <a:t>E</a:t>
            </a:r>
            <a:r>
              <a:rPr lang="pt-BR" dirty="0"/>
              <a:t>LEITORAL</a:t>
            </a:r>
          </a:p>
          <a:p>
            <a:r>
              <a:rPr lang="pt-BR" b="1" u="sng" dirty="0">
                <a:solidFill>
                  <a:srgbClr val="FF0000"/>
                </a:solidFill>
              </a:rPr>
              <a:t>P</a:t>
            </a:r>
            <a:r>
              <a:rPr lang="pt-BR" dirty="0"/>
              <a:t>ROCESSUAL PENAL</a:t>
            </a:r>
          </a:p>
          <a:p>
            <a:r>
              <a:rPr lang="pt-BR" b="1" u="sng" dirty="0">
                <a:solidFill>
                  <a:srgbClr val="FF0000"/>
                </a:solidFill>
              </a:rPr>
              <a:t>M</a:t>
            </a:r>
            <a:r>
              <a:rPr lang="pt-BR" dirty="0"/>
              <a:t>ARÍTIMAS</a:t>
            </a:r>
          </a:p>
        </p:txBody>
      </p:sp>
    </p:spTree>
    <p:extLst>
      <p:ext uri="{BB962C8B-B14F-4D97-AF65-F5344CB8AC3E}">
        <p14:creationId xmlns:p14="http://schemas.microsoft.com/office/powerpoint/2010/main" val="1133294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E8E404-093D-E115-51B8-37FE27BDB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z="3200" b="1" u="sng" kern="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DIREITOS SOCIAIS</a:t>
            </a:r>
            <a:br>
              <a:rPr lang="pt-BR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D7DBDC3-4397-1FFE-228E-954A66943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35760"/>
            <a:ext cx="8915400" cy="4714240"/>
          </a:xfrm>
        </p:spPr>
        <p:txBody>
          <a:bodyPr>
            <a:normAutofit/>
          </a:bodyPr>
          <a:lstStyle/>
          <a:p>
            <a:r>
              <a:rPr lang="pt-BR" sz="1800" dirty="0">
                <a:solidFill>
                  <a:schemeClr val="tx1"/>
                </a:solidFill>
                <a:effectLst/>
                <a:latin typeface="+mj-lt"/>
                <a:ea typeface="Aptos" panose="020B0004020202020204" pitchFamily="34" charset="0"/>
              </a:rPr>
              <a:t>Elencados no art. 6ª ao 11ª da CF/88;</a:t>
            </a:r>
          </a:p>
          <a:p>
            <a:r>
              <a:rPr lang="pt-BR" dirty="0">
                <a:solidFill>
                  <a:schemeClr val="tx1"/>
                </a:solidFill>
                <a:latin typeface="+mj-lt"/>
                <a:ea typeface="Aptos" panose="020B0004020202020204" pitchFamily="34" charset="0"/>
              </a:rPr>
              <a:t>Ligados a ideia de obrigação de atuação do Estado;</a:t>
            </a:r>
          </a:p>
          <a:p>
            <a:r>
              <a:rPr lang="pt-BR" dirty="0">
                <a:solidFill>
                  <a:schemeClr val="tx1"/>
                </a:solidFill>
                <a:latin typeface="+mj-lt"/>
                <a:ea typeface="Aptos" panose="020B0004020202020204" pitchFamily="34" charset="0"/>
              </a:rPr>
              <a:t>Direitos de segunda dimensão</a:t>
            </a:r>
          </a:p>
          <a:p>
            <a:endParaRPr lang="pt-BR" sz="1800" dirty="0">
              <a:solidFill>
                <a:schemeClr val="tx1"/>
              </a:solidFill>
              <a:effectLst/>
              <a:latin typeface="+mj-lt"/>
              <a:ea typeface="Aptos" panose="020B0004020202020204" pitchFamily="34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80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+mj-lt"/>
                <a:ea typeface="Times New Roman" panose="02020603050405020304" pitchFamily="18" charset="0"/>
              </a:rPr>
              <a:t>Art. 6º São direitos </a:t>
            </a:r>
            <a:r>
              <a:rPr lang="pt-BR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+mj-lt"/>
                <a:ea typeface="Times New Roman" panose="02020603050405020304" pitchFamily="18" charset="0"/>
              </a:rPr>
              <a:t>sociais </a:t>
            </a:r>
            <a:r>
              <a:rPr lang="pt-BR" u="sng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+mj-lt"/>
                <a:ea typeface="Times New Roman" panose="02020603050405020304" pitchFamily="18" charset="0"/>
              </a:rPr>
              <a:t>a </a:t>
            </a:r>
            <a:r>
              <a:rPr lang="pt-BR" b="1" u="sng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+mj-lt"/>
                <a:ea typeface="Times New Roman" panose="02020603050405020304" pitchFamily="18" charset="0"/>
              </a:rPr>
              <a:t>educação, a saúde, a alimentação, o trabalho, a moradia, o transporte, o lazer, a segurança, a previdência social, a proteção à maternidade e à infância, a assistência aos desamparados</a:t>
            </a:r>
            <a:r>
              <a:rPr lang="pt-BR" sz="180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+mj-lt"/>
                <a:ea typeface="Times New Roman" panose="02020603050405020304" pitchFamily="18" charset="0"/>
              </a:rPr>
              <a:t>, na forma desta Constituição. </a:t>
            </a:r>
            <a:r>
              <a:rPr lang="pt-BR" sz="1800" u="sng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+mj-lt"/>
                <a:ea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(Redação dada pela Emenda Constitucional nº 90, de 2015)</a:t>
            </a:r>
            <a:endParaRPr lang="pt-BR" sz="1800" dirty="0">
              <a:solidFill>
                <a:schemeClr val="tx1"/>
              </a:solidFill>
              <a:effectLst/>
              <a:highlight>
                <a:srgbClr val="FFFFFF"/>
              </a:highlight>
              <a:latin typeface="+mj-lt"/>
              <a:ea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BR" sz="1800" dirty="0">
                <a:solidFill>
                  <a:schemeClr val="tx1"/>
                </a:solidFill>
                <a:effectLst/>
                <a:highlight>
                  <a:srgbClr val="FFFFFF"/>
                </a:highlight>
                <a:latin typeface="+mj-lt"/>
                <a:ea typeface="Times New Roman" panose="02020603050405020304" pitchFamily="18" charset="0"/>
              </a:rPr>
              <a:t>Parágrafo único. Todo brasileiro em situação de vulnerabilidade social terá direito a uma renda básica familiar, garantida pelo poder público em programa permanente de transferência de renda, cujas normas e requisitos de acesso serão determinados em lei, observada a legislação fiscal e orçamentária</a:t>
            </a:r>
          </a:p>
          <a:p>
            <a:endParaRPr lang="pt-BR" sz="1800" dirty="0">
              <a:effectLst/>
              <a:latin typeface="Calibri" panose="020F0502020204030204" pitchFamily="34" charset="0"/>
              <a:ea typeface="Aptos" panose="020B00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731005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2D0BC-FD22-A3EE-E6A6-99BC29E9C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OBSERVAÇÕES: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4D2A6E9-036B-BDCA-00F4-6273311E0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POLÍTICAS DE EDUCAÇÃO NO TRANSITO – COMUM</a:t>
            </a:r>
          </a:p>
          <a:p>
            <a:r>
              <a:rPr lang="pt-BR" dirty="0"/>
              <a:t>LEGISLAR SOBRE EDUCAÇÃO É CONCORRENTE (ESTADOS, DF)</a:t>
            </a:r>
          </a:p>
          <a:p>
            <a:r>
              <a:rPr lang="pt-BR" dirty="0"/>
              <a:t>PREVIDÊNCIA SOCIAL É CONCORRENTE</a:t>
            </a:r>
          </a:p>
          <a:p>
            <a:r>
              <a:rPr lang="pt-BR" dirty="0"/>
              <a:t>NORMAS ESPECÍFICAS SOBRE LICITAÇÃO É CONCORRENTE</a:t>
            </a:r>
          </a:p>
          <a:p>
            <a:endParaRPr lang="pt-BR" dirty="0"/>
          </a:p>
          <a:p>
            <a:r>
              <a:rPr lang="pt-BR" dirty="0"/>
              <a:t>ARTIGO 22 COMPETENCIAS PRIVATIVAS</a:t>
            </a:r>
          </a:p>
        </p:txBody>
      </p:sp>
    </p:spTree>
    <p:extLst>
      <p:ext uri="{BB962C8B-B14F-4D97-AF65-F5344CB8AC3E}">
        <p14:creationId xmlns:p14="http://schemas.microsoft.com/office/powerpoint/2010/main" val="16494843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0E2D84-A5A6-3779-4CCE-8E8E01FDAC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COMPETENCIAS COMUNS</a:t>
            </a:r>
            <a:b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23, CF/88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7DFE2A-E75C-F95C-17AA-A5AA5F1B6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/>
              <a:t>COMUNS A UNIÃO, ESTADOS, MUNICÍPIOS E DF</a:t>
            </a:r>
          </a:p>
          <a:p>
            <a:r>
              <a:rPr lang="pt-BR" dirty="0"/>
              <a:t>DIREITOS DE 3º GERAÇÃO, DIREITOS DIFUSOS QUE ATENDEM A TODA A COLETIVIDADE, NÃO VISA LUCRO.</a:t>
            </a:r>
          </a:p>
          <a:p>
            <a:r>
              <a:rPr lang="pt-BR" dirty="0"/>
              <a:t>GUARDA DA CONSTITUIÇÃO</a:t>
            </a:r>
          </a:p>
          <a:p>
            <a:r>
              <a:rPr lang="pt-BR" dirty="0"/>
              <a:t>DAS LEIS</a:t>
            </a:r>
          </a:p>
          <a:p>
            <a:r>
              <a:rPr lang="pt-BR" dirty="0"/>
              <a:t>DAS INSTITUIÇÕES DEMOCRATICAS</a:t>
            </a:r>
          </a:p>
          <a:p>
            <a:r>
              <a:rPr lang="pt-BR" dirty="0"/>
              <a:t>CONSERVAR O PATRIMÔNIO PÚBLICO</a:t>
            </a:r>
          </a:p>
          <a:p>
            <a:r>
              <a:rPr lang="pt-BR" dirty="0"/>
              <a:t>SAUDE, ASSISTENCIA PÚBLICA</a:t>
            </a:r>
          </a:p>
          <a:p>
            <a:r>
              <a:rPr lang="pt-BR" dirty="0"/>
              <a:t>PROTEÇÃO DO MEIO AMBIENTE E COMBATER A POLUIÇÃO</a:t>
            </a:r>
          </a:p>
          <a:p>
            <a:r>
              <a:rPr lang="pt-BR" dirty="0"/>
              <a:t>PRESERVAR A FLORESTA, FAUNA, FLORA</a:t>
            </a:r>
          </a:p>
          <a:p>
            <a:r>
              <a:rPr lang="pt-BR" dirty="0"/>
              <a:t>PROMOVER A CONSTRUÇÃO DE MORADIAS</a:t>
            </a:r>
          </a:p>
          <a:p>
            <a:r>
              <a:rPr lang="pt-BR" dirty="0"/>
              <a:t>MELHORIA DAS CONDIÇÕES HABITACIONAIS E SANEAMENTO BÁSICO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18220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328997-3FCB-0F45-56D6-8171EF2ECE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COMPETÊNCIA CONCORRENTE</a:t>
            </a:r>
            <a:b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ART. 24, CF/88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CAE388D-86B5-4637-117F-DB55C5928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OBSERVAÇÃO IMPORTANTE: UNIÃO, ESTADOS, DISTRITO FEDERAL.</a:t>
            </a:r>
          </a:p>
          <a:p>
            <a:r>
              <a:rPr lang="pt-BR" b="1" dirty="0"/>
              <a:t>MUNICÍPIOS NÃO POSSUIEM COMPETÊNCIA CONCORRENTE.</a:t>
            </a:r>
          </a:p>
          <a:p>
            <a:r>
              <a:rPr lang="pt-BR" dirty="0"/>
              <a:t>UNIÃO LEGISLA SOBRE NORMAS GERAIS</a:t>
            </a:r>
          </a:p>
          <a:p>
            <a:r>
              <a:rPr lang="pt-BR" dirty="0"/>
              <a:t>ESTADOS LEGISLAM DE FORMA CONCORRENTE COM A UNIÃO SOBRE NORMAS ESPECÍFICAS;</a:t>
            </a:r>
          </a:p>
          <a:p>
            <a:r>
              <a:rPr lang="pt-BR" dirty="0"/>
              <a:t>CASO A UNIÃO NÃO LEGISLE SOBRE NORMA GERAL, ENTENDE-SE AUTORIZADO DE FORMA TÁCITA QUE OS ESTADOS O FAÇAM DE MANEIRA PLENA, TENDOASSIM COMPETÊNCIA PLENA.</a:t>
            </a:r>
          </a:p>
          <a:p>
            <a:endParaRPr lang="pt-BR" dirty="0"/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974620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1C3D555-33B4-3BFD-8543-8FBBB5EAA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COMPETENCIA CONCORRENTE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7F11237-050A-6EEF-D458-039CB1215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NORMA SUPLEMENTAR COMPLEMENTAR: </a:t>
            </a:r>
            <a:r>
              <a:rPr lang="pt-BR" dirty="0"/>
              <a:t>NORMA ESPECÍFICA</a:t>
            </a:r>
          </a:p>
          <a:p>
            <a:endParaRPr lang="pt-BR" dirty="0"/>
          </a:p>
          <a:p>
            <a:r>
              <a:rPr lang="pt-BR" b="1" dirty="0"/>
              <a:t>NORMA SUPLEMENTAR SUPLETIVA</a:t>
            </a:r>
            <a:r>
              <a:rPr lang="pt-BR" dirty="0"/>
              <a:t>: NORMA GERAL NA AUSENCIA DE EDIÇÃO DE TAL NORMA PELA UNIÃO (COMPETÊNCIA LEGISLATIVA PLENA)</a:t>
            </a:r>
          </a:p>
          <a:p>
            <a:endParaRPr lang="pt-BR" dirty="0"/>
          </a:p>
          <a:p>
            <a:r>
              <a:rPr lang="pt-BR" dirty="0"/>
              <a:t>ATENÇÃO.</a:t>
            </a:r>
          </a:p>
          <a:p>
            <a:r>
              <a:rPr lang="pt-BR" dirty="0"/>
              <a:t>NO CASO DE O ESTADO EDITAR NORMA GERAL E APÓS A UNIÃO LEGISLAR NORMA FEDERAL SUPERVENIENTE, FAZENDO UMA NORMA  SOBRE A MESMA MATÉRIA, HAVERÁ A </a:t>
            </a:r>
            <a:r>
              <a:rPr lang="pt-BR" b="1" dirty="0"/>
              <a:t>SUSPENSÃO</a:t>
            </a:r>
            <a:r>
              <a:rPr lang="pt-BR" dirty="0"/>
              <a:t> DA EFICÁCIA DA NORMA NO QUE FOR CONTRÁRIA A LEI DE NORMA GERAL. (NÃO HAVERÁ REVOGAÇÃO OU ANULAÇÃO DA NORMA COMO UM TODO)</a:t>
            </a:r>
          </a:p>
        </p:txBody>
      </p:sp>
    </p:spTree>
    <p:extLst>
      <p:ext uri="{BB962C8B-B14F-4D97-AF65-F5344CB8AC3E}">
        <p14:creationId xmlns:p14="http://schemas.microsoft.com/office/powerpoint/2010/main" val="6921480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AD6402-7AB7-4A4F-31B6-86FE489E4A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MNEMÔNICO ART. 24, I, CF/88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7BDA72D-882C-7B9C-566D-7B63CA036C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/>
              <a:t>PEUFT</a:t>
            </a:r>
          </a:p>
          <a:p>
            <a:r>
              <a:rPr lang="pt-BR" b="1" dirty="0"/>
              <a:t>P</a:t>
            </a:r>
            <a:r>
              <a:rPr lang="pt-BR" dirty="0"/>
              <a:t>ENITENCIÁRIO</a:t>
            </a:r>
          </a:p>
          <a:p>
            <a:r>
              <a:rPr lang="pt-BR" b="1" dirty="0"/>
              <a:t>E</a:t>
            </a:r>
            <a:r>
              <a:rPr lang="pt-BR" dirty="0"/>
              <a:t>CONÔMICO</a:t>
            </a:r>
          </a:p>
          <a:p>
            <a:r>
              <a:rPr lang="pt-BR" b="1" dirty="0"/>
              <a:t>U</a:t>
            </a:r>
            <a:r>
              <a:rPr lang="pt-BR" dirty="0"/>
              <a:t>RBANISTICO</a:t>
            </a:r>
          </a:p>
          <a:p>
            <a:r>
              <a:rPr lang="pt-BR" b="1" dirty="0"/>
              <a:t>F</a:t>
            </a:r>
            <a:r>
              <a:rPr lang="pt-BR" dirty="0"/>
              <a:t>INANCEIRO</a:t>
            </a:r>
          </a:p>
          <a:p>
            <a:r>
              <a:rPr lang="pt-BR" b="1" dirty="0"/>
              <a:t>T</a:t>
            </a:r>
            <a:r>
              <a:rPr lang="pt-BR" dirty="0"/>
              <a:t>RIBUTÁRIO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7848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50D997-3AE7-3095-F82D-FE6FC04E8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MNEMÔNICO PARA DIREITOS SOCIAIS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F52B336-BF42-07C9-BCAA-347438D09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sz="2400" b="1" u="sng" dirty="0">
                <a:solidFill>
                  <a:srgbClr val="FF0000"/>
                </a:solidFill>
              </a:rPr>
              <a:t>EDU</a:t>
            </a:r>
            <a:r>
              <a:rPr lang="pt-BR" sz="2400" u="sng" dirty="0"/>
              <a:t>cação             </a:t>
            </a:r>
            <a:r>
              <a:rPr lang="pt-BR" sz="2400" b="1" u="sng" dirty="0">
                <a:solidFill>
                  <a:srgbClr val="FF0000"/>
                </a:solidFill>
              </a:rPr>
              <a:t>MORA</a:t>
            </a:r>
            <a:r>
              <a:rPr lang="pt-BR" sz="2400" u="sng" dirty="0"/>
              <a:t>dia            </a:t>
            </a:r>
            <a:r>
              <a:rPr lang="pt-BR" sz="2400" b="1" u="sng" dirty="0">
                <a:solidFill>
                  <a:srgbClr val="FF0000"/>
                </a:solidFill>
              </a:rPr>
              <a:t>La</a:t>
            </a:r>
            <a:r>
              <a:rPr lang="pt-BR" sz="2400" u="sng" dirty="0"/>
              <a:t>zer</a:t>
            </a:r>
          </a:p>
          <a:p>
            <a:endParaRPr lang="pt-BR" sz="2400" dirty="0"/>
          </a:p>
          <a:p>
            <a:r>
              <a:rPr lang="pt-BR" sz="2400" b="1" u="sng" dirty="0">
                <a:solidFill>
                  <a:srgbClr val="FF0000"/>
                </a:solidFill>
              </a:rPr>
              <a:t>SAÚ</a:t>
            </a:r>
            <a:r>
              <a:rPr lang="pt-BR" sz="2400" u="sng" dirty="0"/>
              <a:t>de            </a:t>
            </a:r>
            <a:r>
              <a:rPr lang="pt-BR" sz="2400" b="1" u="sng" dirty="0">
                <a:solidFill>
                  <a:srgbClr val="FF0000"/>
                </a:solidFill>
              </a:rPr>
              <a:t>TRABALHA</a:t>
            </a:r>
            <a:r>
              <a:rPr lang="pt-BR" sz="2400" u="sng" dirty="0">
                <a:solidFill>
                  <a:srgbClr val="FF0000"/>
                </a:solidFill>
              </a:rPr>
              <a:t> </a:t>
            </a:r>
            <a:r>
              <a:rPr lang="pt-BR" sz="2400" u="sng" dirty="0"/>
              <a:t>               </a:t>
            </a:r>
            <a:r>
              <a:rPr lang="pt-BR" sz="2400" b="1" u="sng" dirty="0">
                <a:solidFill>
                  <a:srgbClr val="FF0000"/>
                </a:solidFill>
              </a:rPr>
              <a:t>ALI</a:t>
            </a:r>
            <a:r>
              <a:rPr lang="pt-BR" sz="2400" u="sng" dirty="0"/>
              <a:t>mentação</a:t>
            </a:r>
          </a:p>
          <a:p>
            <a:endParaRPr lang="pt-BR" sz="2400" dirty="0"/>
          </a:p>
          <a:p>
            <a:r>
              <a:rPr lang="pt-BR" sz="2400" b="1" u="sng" dirty="0">
                <a:solidFill>
                  <a:srgbClr val="FF0000"/>
                </a:solidFill>
              </a:rPr>
              <a:t>ASSIS</a:t>
            </a:r>
            <a:r>
              <a:rPr lang="pt-BR" sz="2400" u="sng" dirty="0"/>
              <a:t>tência                      </a:t>
            </a:r>
            <a:r>
              <a:rPr lang="pt-BR" sz="2400" b="1" u="sng" dirty="0">
                <a:solidFill>
                  <a:srgbClr val="FF0000"/>
                </a:solidFill>
              </a:rPr>
              <a:t>PRO</a:t>
            </a:r>
            <a:r>
              <a:rPr lang="pt-BR" sz="2400" u="sng" dirty="0"/>
              <a:t>teção                  </a:t>
            </a:r>
            <a:r>
              <a:rPr lang="pt-BR" sz="2400" b="1" u="sng" dirty="0">
                <a:solidFill>
                  <a:srgbClr val="FF0000"/>
                </a:solidFill>
              </a:rPr>
              <a:t>SEG</a:t>
            </a:r>
            <a:r>
              <a:rPr lang="pt-BR" sz="2400" u="sng" dirty="0"/>
              <a:t>urança                                        </a:t>
            </a:r>
            <a:r>
              <a:rPr lang="pt-BR" sz="1900" dirty="0"/>
              <a:t>aos desamparados</a:t>
            </a:r>
            <a:r>
              <a:rPr lang="pt-BR" sz="2400" dirty="0"/>
              <a:t>,       </a:t>
            </a:r>
            <a:r>
              <a:rPr lang="pt-BR" sz="1900" dirty="0"/>
              <a:t>a maternidade e a infância</a:t>
            </a:r>
          </a:p>
          <a:p>
            <a:endParaRPr lang="pt-BR" sz="2400" u="sng" dirty="0"/>
          </a:p>
          <a:p>
            <a:r>
              <a:rPr lang="pt-BR" sz="2400" b="1" u="sng" dirty="0">
                <a:solidFill>
                  <a:srgbClr val="FF0000"/>
                </a:solidFill>
              </a:rPr>
              <a:t>TRANSPORT</a:t>
            </a:r>
            <a:r>
              <a:rPr lang="pt-BR" sz="2400" u="sng" dirty="0"/>
              <a:t>e                </a:t>
            </a:r>
            <a:r>
              <a:rPr lang="pt-BR" sz="2400" b="1" u="sng" dirty="0">
                <a:solidFill>
                  <a:srgbClr val="FF0000"/>
                </a:solidFill>
              </a:rPr>
              <a:t>PRE</a:t>
            </a:r>
            <a:r>
              <a:rPr lang="pt-BR" sz="2400" u="sng" dirty="0"/>
              <a:t>vidência                </a:t>
            </a:r>
            <a:r>
              <a:rPr lang="pt-BR" sz="2400" b="1" u="sng" dirty="0">
                <a:solidFill>
                  <a:srgbClr val="FF0000"/>
                </a:solidFill>
              </a:rPr>
              <a:t>SO</a:t>
            </a:r>
            <a:r>
              <a:rPr lang="pt-BR" sz="2400" u="sng" dirty="0"/>
              <a:t>cial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0430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6D5FFA-8B07-CABB-B4B9-3FE4C76A4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250723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pt-BR" b="1" dirty="0"/>
              <a:t>ARTIGO 12: NACIONALIDADE</a:t>
            </a:r>
            <a:br>
              <a:rPr lang="pt-BR" dirty="0"/>
            </a:br>
            <a:r>
              <a:rPr lang="pt-BR" sz="2200" dirty="0"/>
              <a:t>VÍNCULO JURÍDICO COM O PAÍS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17680A2-B98F-B8AB-DC89-5F51C75A60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0134" y="1135373"/>
            <a:ext cx="9921618" cy="4866966"/>
          </a:xfrm>
        </p:spPr>
        <p:txBody>
          <a:bodyPr>
            <a:noAutofit/>
          </a:bodyPr>
          <a:lstStyle/>
          <a:p>
            <a:r>
              <a:rPr lang="pt-BR" sz="2000" b="1" u="sng" dirty="0">
                <a:solidFill>
                  <a:schemeClr val="tx1"/>
                </a:solidFill>
              </a:rPr>
              <a:t>ORIGINÁRIA ou PRIMÁRIA</a:t>
            </a:r>
            <a:r>
              <a:rPr lang="pt-BR" sz="2000" dirty="0">
                <a:solidFill>
                  <a:schemeClr val="tx1"/>
                </a:solidFill>
              </a:rPr>
              <a:t> – NATO Art. 12, I, </a:t>
            </a:r>
            <a:r>
              <a:rPr lang="pt-BR" sz="2000" dirty="0" err="1">
                <a:solidFill>
                  <a:schemeClr val="tx1"/>
                </a:solidFill>
              </a:rPr>
              <a:t>a,b,c</a:t>
            </a:r>
            <a:r>
              <a:rPr lang="pt-BR" sz="2000" dirty="0">
                <a:solidFill>
                  <a:schemeClr val="tx1"/>
                </a:solidFill>
              </a:rPr>
              <a:t>;</a:t>
            </a:r>
          </a:p>
          <a:p>
            <a:endParaRPr lang="pt-BR" sz="2000" dirty="0">
              <a:solidFill>
                <a:schemeClr val="tx1"/>
              </a:solidFill>
            </a:endParaRPr>
          </a:p>
          <a:p>
            <a:r>
              <a:rPr lang="pt-BR" sz="2000" b="1" dirty="0">
                <a:solidFill>
                  <a:schemeClr val="tx1"/>
                </a:solidFill>
              </a:rPr>
              <a:t>a) </a:t>
            </a:r>
            <a:r>
              <a:rPr lang="pt-BR" sz="2000" dirty="0">
                <a:solidFill>
                  <a:schemeClr val="tx1"/>
                </a:solidFill>
              </a:rPr>
              <a:t>Nascidos na RFB (ainda que de pais estrangeiros, desde que estes não estejam a serviço de seu País. Critério </a:t>
            </a:r>
            <a:r>
              <a:rPr lang="pt-BR" sz="2000" u="sng" dirty="0">
                <a:solidFill>
                  <a:schemeClr val="tx1"/>
                </a:solidFill>
              </a:rPr>
              <a:t>Jus Solis.</a:t>
            </a:r>
            <a:r>
              <a:rPr lang="pt-BR" sz="2000" dirty="0">
                <a:solidFill>
                  <a:schemeClr val="tx1"/>
                </a:solidFill>
              </a:rPr>
              <a:t> (esta é a regra)</a:t>
            </a:r>
          </a:p>
          <a:p>
            <a:r>
              <a:rPr lang="pt-BR" sz="2000" b="1" dirty="0">
                <a:solidFill>
                  <a:schemeClr val="tx1"/>
                </a:solidFill>
              </a:rPr>
              <a:t>b) </a:t>
            </a:r>
            <a:r>
              <a:rPr lang="pt-BR" sz="2000" dirty="0">
                <a:solidFill>
                  <a:schemeClr val="tx1"/>
                </a:solidFill>
              </a:rPr>
              <a:t>Nascidos no estrangeiro: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2000" dirty="0">
                <a:solidFill>
                  <a:schemeClr val="tx1"/>
                </a:solidFill>
              </a:rPr>
              <a:t>De pai ou mãe brasileira que estejam a serviço do Brasil;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2000" dirty="0">
                <a:solidFill>
                  <a:schemeClr val="tx1"/>
                </a:solidFill>
              </a:rPr>
              <a:t>Estar a serviço de qualquer um dos entes da federação (fundação, autarquia, Sociedade de economia mista ou empresa pública. Jus Sanguinis (exceção)</a:t>
            </a:r>
          </a:p>
          <a:p>
            <a:r>
              <a:rPr lang="pt-BR" sz="2000" b="1" dirty="0">
                <a:solidFill>
                  <a:schemeClr val="tx1"/>
                </a:solidFill>
              </a:rPr>
              <a:t>c) </a:t>
            </a:r>
            <a:r>
              <a:rPr lang="pt-BR" sz="2000" dirty="0">
                <a:solidFill>
                  <a:schemeClr val="tx1"/>
                </a:solidFill>
              </a:rPr>
              <a:t>Nascidos no estrangeiro de pai ou mãe brasileira, desde que sejam registrados em órgão brasileiro competente ou que venha a residir no Brasil e após atingir a maioridade opte pela nacionalidade brasileira. (naturalidade potestativa)</a:t>
            </a:r>
          </a:p>
        </p:txBody>
      </p:sp>
    </p:spTree>
    <p:extLst>
      <p:ext uri="{BB962C8B-B14F-4D97-AF65-F5344CB8AC3E}">
        <p14:creationId xmlns:p14="http://schemas.microsoft.com/office/powerpoint/2010/main" val="5514039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8EFC05-0F2A-F8E2-9AB1-388491165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7957" y="306333"/>
            <a:ext cx="8911687" cy="1080015"/>
          </a:xfrm>
        </p:spPr>
        <p:txBody>
          <a:bodyPr>
            <a:normAutofit/>
          </a:bodyPr>
          <a:lstStyle/>
          <a:p>
            <a:r>
              <a:rPr lang="pt-BR" sz="2800" b="1" dirty="0"/>
              <a:t>ARTIGO 12: NACIONALIDADE</a:t>
            </a:r>
            <a:br>
              <a:rPr lang="pt-BR" sz="2800" dirty="0"/>
            </a:br>
            <a:r>
              <a:rPr lang="pt-BR" sz="2400" dirty="0"/>
              <a:t>VÍNCULO JURÍDICO COM O PAÍS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4EBC1D7-0D10-12B8-F3E1-3C041AD0BC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8632" y="1586373"/>
            <a:ext cx="9665980" cy="5165319"/>
          </a:xfrm>
        </p:spPr>
        <p:txBody>
          <a:bodyPr>
            <a:normAutofit fontScale="92500" lnSpcReduction="20000"/>
          </a:bodyPr>
          <a:lstStyle/>
          <a:p>
            <a:r>
              <a:rPr lang="pt-BR" sz="2600" b="1" u="sng" dirty="0">
                <a:solidFill>
                  <a:schemeClr val="tx1"/>
                </a:solidFill>
              </a:rPr>
              <a:t>DERIVADA ou SECUNDÁRIA</a:t>
            </a:r>
            <a:r>
              <a:rPr lang="pt-BR" sz="2600" dirty="0">
                <a:solidFill>
                  <a:schemeClr val="tx1"/>
                </a:solidFill>
              </a:rPr>
              <a:t> - Naturalizado: </a:t>
            </a:r>
            <a:r>
              <a:rPr lang="pt-BR" sz="2600" dirty="0" err="1">
                <a:solidFill>
                  <a:schemeClr val="tx1"/>
                </a:solidFill>
              </a:rPr>
              <a:t>Art</a:t>
            </a:r>
            <a:r>
              <a:rPr lang="pt-BR" sz="2600" dirty="0">
                <a:solidFill>
                  <a:schemeClr val="tx1"/>
                </a:solidFill>
              </a:rPr>
              <a:t> 12, II, a e b.</a:t>
            </a:r>
          </a:p>
          <a:p>
            <a:endParaRPr lang="pt-BR" sz="2600" dirty="0">
              <a:solidFill>
                <a:schemeClr val="tx1"/>
              </a:solidFill>
            </a:endParaRPr>
          </a:p>
          <a:p>
            <a:r>
              <a:rPr lang="pt-BR" sz="2600" b="1" u="sng" dirty="0">
                <a:solidFill>
                  <a:schemeClr val="tx1"/>
                </a:solidFill>
              </a:rPr>
              <a:t>Ordinária: </a:t>
            </a:r>
            <a:r>
              <a:rPr lang="pt-BR" sz="2600" dirty="0">
                <a:solidFill>
                  <a:schemeClr val="tx1"/>
                </a:solidFill>
              </a:rPr>
              <a:t>Originários de países de língua portuguesa (Moçambique, Timor leste...)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2600" dirty="0">
                <a:solidFill>
                  <a:schemeClr val="tx1"/>
                </a:solidFill>
              </a:rPr>
              <a:t>Estar no Brasil há pelo menos um ano ininterrupto e ter idoneidade moral</a:t>
            </a:r>
          </a:p>
          <a:p>
            <a:r>
              <a:rPr lang="pt-BR" sz="2600" dirty="0">
                <a:solidFill>
                  <a:schemeClr val="tx1"/>
                </a:solidFill>
              </a:rPr>
              <a:t> </a:t>
            </a:r>
            <a:r>
              <a:rPr lang="pt-BR" sz="2600" b="1" u="sng" dirty="0">
                <a:solidFill>
                  <a:schemeClr val="tx1"/>
                </a:solidFill>
              </a:rPr>
              <a:t>Extraordinária: </a:t>
            </a:r>
            <a:r>
              <a:rPr lang="pt-BR" sz="2600" dirty="0">
                <a:solidFill>
                  <a:schemeClr val="tx1"/>
                </a:solidFill>
              </a:rPr>
              <a:t>Demais estrangeiros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t-BR" sz="2600" dirty="0">
                <a:solidFill>
                  <a:schemeClr val="tx1"/>
                </a:solidFill>
              </a:rPr>
              <a:t>Estar no Brasil por pelo menos 15 anos, sem condenação penal.</a:t>
            </a:r>
          </a:p>
          <a:p>
            <a:r>
              <a:rPr lang="pt-BR" sz="2600" dirty="0">
                <a:solidFill>
                  <a:schemeClr val="tx1"/>
                </a:solidFill>
              </a:rPr>
              <a:t>Art. 12, §1º: Português equiparado ao brasileiro naturalizado. (continua sendo estrangeiro com os mesmos direitos do brasileiro naturalizado </a:t>
            </a:r>
            <a:r>
              <a:rPr lang="pt-BR" sz="2600" u="sng" dirty="0">
                <a:solidFill>
                  <a:schemeClr val="tx1"/>
                </a:solidFill>
              </a:rPr>
              <a:t>se tiver reciprocidade</a:t>
            </a:r>
            <a:r>
              <a:rPr lang="pt-BR" sz="2600" dirty="0">
                <a:solidFill>
                  <a:schemeClr val="tx1"/>
                </a:solidFill>
              </a:rPr>
              <a:t>.</a:t>
            </a:r>
          </a:p>
          <a:p>
            <a:r>
              <a:rPr lang="pt-BR" sz="2600" dirty="0">
                <a:solidFill>
                  <a:schemeClr val="tx1"/>
                </a:solidFill>
              </a:rPr>
              <a:t>Art. 12, § 2º: A lei não poderá fazer distinção entre brasileiros, </a:t>
            </a:r>
            <a:r>
              <a:rPr lang="pt-BR" sz="2600" u="sng" dirty="0">
                <a:solidFill>
                  <a:schemeClr val="tx1"/>
                </a:solidFill>
              </a:rPr>
              <a:t>salvo os casos previstos na CF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6371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00C842-B28C-7C21-4391-5000166730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u="sng" dirty="0"/>
              <a:t>ARTIGO 12: NACIONALIDADE</a:t>
            </a:r>
            <a:br>
              <a:rPr lang="pt-BR" sz="2800" dirty="0"/>
            </a:br>
            <a:r>
              <a:rPr lang="pt-BR" sz="2800" dirty="0"/>
              <a:t>VÍNCULO JURÍDICO COM O PAÍS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49306B-1461-27D0-D281-12214EE69C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400" dirty="0">
                <a:solidFill>
                  <a:schemeClr val="tx1"/>
                </a:solidFill>
              </a:rPr>
              <a:t>Art. 12, § 3º: Cargos privativos de brasileiro NATO.</a:t>
            </a:r>
          </a:p>
          <a:p>
            <a:endParaRPr lang="pt-BR" sz="2400" dirty="0">
              <a:solidFill>
                <a:schemeClr val="tx1"/>
              </a:solidFill>
            </a:endParaRPr>
          </a:p>
          <a:p>
            <a:r>
              <a:rPr lang="pt-BR" sz="2400" u="sng" dirty="0">
                <a:solidFill>
                  <a:schemeClr val="tx1"/>
                </a:solidFill>
              </a:rPr>
              <a:t>Presidente da república e vice, presidente da câmara, presidente do senado, ministro da defesa, ministro do STF, carreiras diplomáticas e oficial das forças armadas</a:t>
            </a:r>
            <a:r>
              <a:rPr lang="pt-BR" sz="24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r>
              <a:rPr lang="pt-BR" sz="2400" dirty="0">
                <a:solidFill>
                  <a:schemeClr val="tx1"/>
                </a:solidFill>
              </a:rPr>
              <a:t>	</a:t>
            </a:r>
          </a:p>
          <a:p>
            <a:r>
              <a:rPr lang="pt-BR" sz="2400" dirty="0" err="1">
                <a:solidFill>
                  <a:schemeClr val="tx1"/>
                </a:solidFill>
              </a:rPr>
              <a:t>Mnemonico</a:t>
            </a:r>
            <a:r>
              <a:rPr lang="pt-BR" sz="2400" dirty="0">
                <a:solidFill>
                  <a:schemeClr val="tx1"/>
                </a:solidFill>
              </a:rPr>
              <a:t>: </a:t>
            </a:r>
            <a:r>
              <a:rPr lang="pt-B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MP3.COM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81914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B9DB6B-A8DA-F4A4-FBB8-54A342594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Mnemônico cargos privativos de brasileiro nato</a:t>
            </a:r>
            <a:br>
              <a:rPr lang="pt-B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t-BR" sz="2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MP3.COM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F5235A5-DF1F-FC15-ED80-6ADCFDD90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u="sng" dirty="0"/>
              <a:t>M</a:t>
            </a:r>
            <a:r>
              <a:rPr lang="pt-BR" dirty="0"/>
              <a:t>INISTRO DO SUPREMO</a:t>
            </a:r>
          </a:p>
          <a:p>
            <a:endParaRPr lang="pt-BR" b="1" u="sng" dirty="0"/>
          </a:p>
          <a:p>
            <a:r>
              <a:rPr lang="pt-BR" b="1" u="sng" dirty="0"/>
              <a:t>P3</a:t>
            </a:r>
            <a:r>
              <a:rPr lang="pt-BR" dirty="0"/>
              <a:t> PRESIDENTE DA REPÚBLICA E VICE, PRESIDENTE DO SENADO E PRESIDENTE DA CÂMARA LEGISLATIVA</a:t>
            </a:r>
            <a:endParaRPr lang="pt-BR" b="1" u="sng" dirty="0"/>
          </a:p>
          <a:p>
            <a:r>
              <a:rPr lang="pt-BR" b="1" u="sng" dirty="0"/>
              <a:t>C</a:t>
            </a:r>
            <a:r>
              <a:rPr lang="pt-BR" dirty="0"/>
              <a:t>ARREIRAS DIPLOMÁTICAS</a:t>
            </a:r>
          </a:p>
          <a:p>
            <a:endParaRPr lang="pt-BR" b="1" u="sng" dirty="0"/>
          </a:p>
          <a:p>
            <a:r>
              <a:rPr lang="pt-BR" b="1" u="sng" dirty="0"/>
              <a:t>O</a:t>
            </a:r>
            <a:r>
              <a:rPr lang="pt-BR" dirty="0"/>
              <a:t>FICIAL DAS FORÇAS ARMADAS</a:t>
            </a:r>
            <a:endParaRPr lang="pt-BR" b="1" u="sng" dirty="0"/>
          </a:p>
          <a:p>
            <a:endParaRPr lang="pt-BR" b="1" u="sng" dirty="0"/>
          </a:p>
          <a:p>
            <a:r>
              <a:rPr lang="pt-BR" b="1" u="sng" dirty="0"/>
              <a:t>M</a:t>
            </a:r>
            <a:r>
              <a:rPr lang="pt-BR" dirty="0"/>
              <a:t>INISTRO DA DEFESA</a:t>
            </a:r>
            <a:endParaRPr lang="pt-BR" b="1" u="sng" dirty="0"/>
          </a:p>
        </p:txBody>
      </p:sp>
    </p:spTree>
    <p:extLst>
      <p:ext uri="{BB962C8B-B14F-4D97-AF65-F5344CB8AC3E}">
        <p14:creationId xmlns:p14="http://schemas.microsoft.com/office/powerpoint/2010/main" val="4144981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933E0B1-2BED-600D-86BB-31C5EE11676A}"/>
              </a:ext>
            </a:extLst>
          </p:cNvPr>
          <p:cNvSpPr txBox="1"/>
          <p:nvPr/>
        </p:nvSpPr>
        <p:spPr>
          <a:xfrm>
            <a:off x="2057400" y="858940"/>
            <a:ext cx="9582150" cy="51991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</a:pPr>
            <a:r>
              <a:rPr lang="pt-BR" sz="2400" b="1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ATENCÃO: </a:t>
            </a:r>
            <a:r>
              <a:rPr lang="pt-BR" sz="2400" u="sng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EMENDA CONSTITUCIONAL 131-2023</a:t>
            </a:r>
          </a:p>
          <a:p>
            <a:pPr lvl="0">
              <a:lnSpc>
                <a:spcPct val="107000"/>
              </a:lnSpc>
            </a:pPr>
            <a:endParaRPr lang="pt-BR" sz="2400" u="sng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pt-BR" sz="2400" kern="100" dirty="0"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pt-BR" sz="2400" b="1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Art</a:t>
            </a:r>
            <a:r>
              <a:rPr lang="pt-BR" sz="2400" b="1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12, § 4º</a:t>
            </a:r>
            <a:r>
              <a:rPr lang="pt-BR" sz="2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- Perda da nacionalidade.</a:t>
            </a:r>
            <a:endParaRPr lang="pt-BR" sz="24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pt-BR" sz="2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Tiver cancelada a sua naturalização por sentença judicial, em virtude de:</a:t>
            </a:r>
            <a:endParaRPr lang="pt-BR" sz="24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endParaRPr lang="pt-BR" sz="24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pt-BR" sz="2400" b="1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 -</a:t>
            </a:r>
            <a:r>
              <a:rPr lang="pt-BR" sz="2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Fraude no processo de naturalização ou atentado contra a ordem constitucional e o Estado Democrático.</a:t>
            </a:r>
            <a:endParaRPr lang="pt-BR" sz="24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</a:pPr>
            <a:r>
              <a:rPr lang="pt-BR" sz="2400" b="1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II -</a:t>
            </a:r>
            <a:r>
              <a:rPr lang="pt-BR" sz="2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Fizer pedido expresso de perda de nacionalidade brasileira perante autoridade brasileira competente, ressalvadas as situações que acarretarem apátrida.(</a:t>
            </a:r>
            <a:r>
              <a:rPr lang="pt-BR" sz="2400" kern="0" dirty="0" err="1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heimatlos</a:t>
            </a:r>
            <a:r>
              <a:rPr lang="pt-BR" sz="2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t-BR" sz="24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pt-BR" sz="2400" kern="0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É POSSÍVEL RECUPERAR A NACIONALIDADE (ação rescisória)</a:t>
            </a:r>
            <a:endParaRPr lang="pt-BR" sz="2400" kern="1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048930"/>
      </p:ext>
    </p:extLst>
  </p:cSld>
  <p:clrMapOvr>
    <a:masterClrMapping/>
  </p:clrMapOvr>
</p:sld>
</file>

<file path=ppt/theme/theme1.xml><?xml version="1.0" encoding="utf-8"?>
<a:theme xmlns:a="http://schemas.openxmlformats.org/drawingml/2006/main" name="Cacho">
  <a:themeElements>
    <a:clrScheme name="Cacho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ch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ach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1828</TotalTime>
  <Words>2131</Words>
  <Application>Microsoft Office PowerPoint</Application>
  <PresentationFormat>Widescreen</PresentationFormat>
  <Paragraphs>269</Paragraphs>
  <Slides>34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42" baseType="lpstr">
      <vt:lpstr>Aptos</vt:lpstr>
      <vt:lpstr>Arial</vt:lpstr>
      <vt:lpstr>Calibri</vt:lpstr>
      <vt:lpstr>Century Gothic</vt:lpstr>
      <vt:lpstr>Times New Roman</vt:lpstr>
      <vt:lpstr>Wingdings</vt:lpstr>
      <vt:lpstr>Wingdings 3</vt:lpstr>
      <vt:lpstr>Cacho</vt:lpstr>
      <vt:lpstr>DIREITO CONSTITUCIONAL</vt:lpstr>
      <vt:lpstr>DIREITOS SOCIAIS ART. 6ª AO 11</vt:lpstr>
      <vt:lpstr>DIREITOS SOCIAIS </vt:lpstr>
      <vt:lpstr>MNEMÔNICO PARA DIREITOS SOCIAIS</vt:lpstr>
      <vt:lpstr>ARTIGO 12: NACIONALIDADE VÍNCULO JURÍDICO COM O PAÍS </vt:lpstr>
      <vt:lpstr>ARTIGO 12: NACIONALIDADE VÍNCULO JURÍDICO COM O PAÍS</vt:lpstr>
      <vt:lpstr>ARTIGO 12: NACIONALIDADE VÍNCULO JURÍDICO COM O PAÍS</vt:lpstr>
      <vt:lpstr>Mnemônico cargos privativos de brasileiro nato MP3.COM</vt:lpstr>
      <vt:lpstr>Apresentação do PowerPoint</vt:lpstr>
      <vt:lpstr>Símbolos da república no art. 13 </vt:lpstr>
      <vt:lpstr>CIDADANIA</vt:lpstr>
      <vt:lpstr>DIREITOS POLÍTICOS: </vt:lpstr>
      <vt:lpstr>DIREITOS POLÍTICOS EM ESPÉCIE: </vt:lpstr>
      <vt:lpstr>Apresentação do PowerPoint</vt:lpstr>
      <vt:lpstr>Apresentação do PowerPoint</vt:lpstr>
      <vt:lpstr>DIREITOS POLÍTICOS EM ESPÉCIE: </vt:lpstr>
      <vt:lpstr>Ação de impugnação de mandato</vt:lpstr>
      <vt:lpstr>PERDA E SUSPENSÃO DOS DIREITOS POLÍTICOS</vt:lpstr>
      <vt:lpstr>ORGANIZAÇÃO DO ESTADO POLÍTICO-ADMINISTRATIVO</vt:lpstr>
      <vt:lpstr>Características da Federação</vt:lpstr>
      <vt:lpstr>ESPÉCIES DE ENTES FEDERATIVOS PESSOAS JURÍDICAS DE DIREITO PÚBLICO INTERNO</vt:lpstr>
      <vt:lpstr>CRIAÇÃO DE ESTADOS / TERRITÓRIOS</vt:lpstr>
      <vt:lpstr>UNIÃO</vt:lpstr>
      <vt:lpstr>CARACTERÍSTICAS DOS TERRITÓRIOS: </vt:lpstr>
      <vt:lpstr>ESTADOS</vt:lpstr>
      <vt:lpstr>ORGANIZAÇÃO POLÍTICA E ADMINISTRATIVA</vt:lpstr>
      <vt:lpstr>ART 20, CF/88 BENS DA UNIÃO</vt:lpstr>
      <vt:lpstr>COMPETÊNCIAS DA UNIÃO</vt:lpstr>
      <vt:lpstr>COMPETÊNCIA PRIVATIVA – LEGISLAR MNEMÔNICO</vt:lpstr>
      <vt:lpstr>OBSERVAÇÕES:</vt:lpstr>
      <vt:lpstr>COMPETENCIAS COMUNS ART. 23, CF/88</vt:lpstr>
      <vt:lpstr>COMPETÊNCIA CONCORRENTE ART. 24, CF/88</vt:lpstr>
      <vt:lpstr>COMPETENCIA CONCORRENTE</vt:lpstr>
      <vt:lpstr>MNEMÔNICO ART. 24, I, CF/88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Rose Serpa</dc:creator>
  <cp:lastModifiedBy>Rose Serpa</cp:lastModifiedBy>
  <cp:revision>16</cp:revision>
  <dcterms:created xsi:type="dcterms:W3CDTF">2024-07-29T11:19:30Z</dcterms:created>
  <dcterms:modified xsi:type="dcterms:W3CDTF">2024-08-11T02:02:51Z</dcterms:modified>
</cp:coreProperties>
</file>