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91" r:id="rId6"/>
    <p:sldId id="286" r:id="rId7"/>
    <p:sldId id="287" r:id="rId8"/>
    <p:sldId id="288" r:id="rId9"/>
    <p:sldId id="289" r:id="rId10"/>
    <p:sldId id="290" r:id="rId11"/>
    <p:sldId id="292" r:id="rId12"/>
    <p:sldId id="293" r:id="rId13"/>
    <p:sldId id="294" r:id="rId14"/>
    <p:sldId id="295" r:id="rId15"/>
    <p:sldId id="296" r:id="rId16"/>
    <p:sldId id="297" r:id="rId17"/>
    <p:sldId id="298" r:id="rId18"/>
    <p:sldId id="299" r:id="rId19"/>
    <p:sldId id="300" r:id="rId20"/>
    <p:sldId id="315" r:id="rId21"/>
    <p:sldId id="301" r:id="rId22"/>
    <p:sldId id="302" r:id="rId23"/>
    <p:sldId id="303" r:id="rId24"/>
    <p:sldId id="304" r:id="rId25"/>
    <p:sldId id="306" r:id="rId26"/>
    <p:sldId id="307" r:id="rId27"/>
    <p:sldId id="308" r:id="rId28"/>
    <p:sldId id="309" r:id="rId29"/>
    <p:sldId id="310" r:id="rId30"/>
    <p:sldId id="311" r:id="rId31"/>
    <p:sldId id="312" r:id="rId32"/>
    <p:sldId id="313" r:id="rId33"/>
    <p:sldId id="314" r:id="rId34"/>
    <p:sldId id="274" r:id="rId35"/>
    <p:sldId id="275" r:id="rId36"/>
    <p:sldId id="276" r:id="rId37"/>
    <p:sldId id="277" r:id="rId38"/>
    <p:sldId id="278" r:id="rId39"/>
    <p:sldId id="279" r:id="rId40"/>
    <p:sldId id="280" r:id="rId41"/>
    <p:sldId id="281" r:id="rId42"/>
    <p:sldId id="282" r:id="rId43"/>
    <p:sldId id="257" r:id="rId44"/>
    <p:sldId id="258" r:id="rId45"/>
    <p:sldId id="259" r:id="rId46"/>
    <p:sldId id="260" r:id="rId47"/>
    <p:sldId id="261" r:id="rId48"/>
    <p:sldId id="262" r:id="rId49"/>
    <p:sldId id="263" r:id="rId50"/>
    <p:sldId id="264" r:id="rId51"/>
    <p:sldId id="265" r:id="rId52"/>
    <p:sldId id="266" r:id="rId53"/>
    <p:sldId id="267" r:id="rId54"/>
    <p:sldId id="268" r:id="rId55"/>
    <p:sldId id="269" r:id="rId56"/>
    <p:sldId id="270" r:id="rId57"/>
    <p:sldId id="271" r:id="rId58"/>
    <p:sldId id="272" r:id="rId59"/>
    <p:sldId id="273" r:id="rId6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36" y="252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369813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413581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373745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208105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160896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C524452C-D4D6-4E5D-B032-E626C9390ABF}" type="datetimeFigureOut">
              <a:rPr lang="pt-BR" smtClean="0"/>
              <a:t>07/08/2024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270636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524452C-D4D6-4E5D-B032-E626C9390ABF}" type="datetimeFigureOut">
              <a:rPr lang="pt-BR" smtClean="0"/>
              <a:t>07/08/2024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253308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C524452C-D4D6-4E5D-B032-E626C9390ABF}" type="datetimeFigureOut">
              <a:rPr lang="pt-BR" smtClean="0"/>
              <a:t>07/08/2024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4258769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524452C-D4D6-4E5D-B032-E626C9390ABF}" type="datetimeFigureOut">
              <a:rPr lang="pt-BR" smtClean="0"/>
              <a:t>07/08/2024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358098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524452C-D4D6-4E5D-B032-E626C9390ABF}" type="datetimeFigureOut">
              <a:rPr lang="pt-BR" smtClean="0"/>
              <a:t>07/08/2024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9484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524452C-D4D6-4E5D-B032-E626C9390ABF}" type="datetimeFigureOut">
              <a:rPr lang="pt-BR" smtClean="0"/>
              <a:t>07/08/2024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12E6F5-804E-4F09-80CD-12851953A36D}" type="slidenum">
              <a:rPr lang="pt-BR" smtClean="0"/>
              <a:t>‹nº›</a:t>
            </a:fld>
            <a:endParaRPr lang="pt-BR"/>
          </a:p>
        </p:txBody>
      </p:sp>
    </p:spTree>
    <p:extLst>
      <p:ext uri="{BB962C8B-B14F-4D97-AF65-F5344CB8AC3E}">
        <p14:creationId xmlns:p14="http://schemas.microsoft.com/office/powerpoint/2010/main" val="235487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4452C-D4D6-4E5D-B032-E626C9390ABF}" type="datetimeFigureOut">
              <a:rPr lang="pt-BR" smtClean="0"/>
              <a:t>07/08/2024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2E6F5-804E-4F09-80CD-12851953A36D}" type="slidenum">
              <a:rPr lang="pt-BR" smtClean="0"/>
              <a:t>‹nº›</a:t>
            </a:fld>
            <a:endParaRPr lang="pt-BR"/>
          </a:p>
        </p:txBody>
      </p:sp>
    </p:spTree>
    <p:extLst>
      <p:ext uri="{BB962C8B-B14F-4D97-AF65-F5344CB8AC3E}">
        <p14:creationId xmlns:p14="http://schemas.microsoft.com/office/powerpoint/2010/main" val="1448556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7200" b="1" dirty="0" smtClean="0"/>
              <a:t>APROVA DF</a:t>
            </a:r>
            <a:endParaRPr lang="pt-BR" sz="7200" b="1" dirty="0"/>
          </a:p>
        </p:txBody>
      </p:sp>
      <p:sp>
        <p:nvSpPr>
          <p:cNvPr id="3" name="Subtítulo 2"/>
          <p:cNvSpPr>
            <a:spLocks noGrp="1"/>
          </p:cNvSpPr>
          <p:nvPr>
            <p:ph type="subTitle" idx="1"/>
          </p:nvPr>
        </p:nvSpPr>
        <p:spPr>
          <a:xfrm>
            <a:off x="1371600" y="3886200"/>
            <a:ext cx="6400800" cy="2783160"/>
          </a:xfrm>
        </p:spPr>
        <p:txBody>
          <a:bodyPr>
            <a:noAutofit/>
          </a:bodyPr>
          <a:lstStyle/>
          <a:p>
            <a:r>
              <a:rPr lang="pt-BR" sz="4000" b="1" dirty="0" smtClean="0">
                <a:solidFill>
                  <a:schemeClr val="tx1"/>
                </a:solidFill>
              </a:rPr>
              <a:t>LÍNGUA PORTUGUESA  </a:t>
            </a:r>
          </a:p>
          <a:p>
            <a:r>
              <a:rPr lang="pt-BR" sz="4000" b="1" dirty="0" smtClean="0">
                <a:solidFill>
                  <a:schemeClr val="tx1"/>
                </a:solidFill>
              </a:rPr>
              <a:t>Aula 4 de </a:t>
            </a:r>
            <a:r>
              <a:rPr lang="pt-BR" sz="4000" b="1" u="sng" dirty="0" smtClean="0">
                <a:solidFill>
                  <a:schemeClr val="tx1"/>
                </a:solidFill>
              </a:rPr>
              <a:t>Redação </a:t>
            </a:r>
          </a:p>
          <a:p>
            <a:r>
              <a:rPr lang="pt-BR" sz="4000" b="1" dirty="0" smtClean="0">
                <a:solidFill>
                  <a:schemeClr val="tx1"/>
                </a:solidFill>
              </a:rPr>
              <a:t>Prof. Dirce Salomé</a:t>
            </a:r>
          </a:p>
        </p:txBody>
      </p:sp>
    </p:spTree>
    <p:extLst>
      <p:ext uri="{BB962C8B-B14F-4D97-AF65-F5344CB8AC3E}">
        <p14:creationId xmlns:p14="http://schemas.microsoft.com/office/powerpoint/2010/main" val="775569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sz="2800" b="1" dirty="0" smtClean="0"/>
              <a:t>SINONÍMIA: APROXIMAÇÃO SEMÂNTICA (PARÁFRASE) -  Texto</a:t>
            </a:r>
            <a:endParaRPr lang="pt-BR" sz="2800" b="1" dirty="0"/>
          </a:p>
        </p:txBody>
      </p:sp>
      <p:sp>
        <p:nvSpPr>
          <p:cNvPr id="3" name="Espaço Reservado para Conteúdo 2"/>
          <p:cNvSpPr>
            <a:spLocks noGrp="1"/>
          </p:cNvSpPr>
          <p:nvPr>
            <p:ph idx="1"/>
          </p:nvPr>
        </p:nvSpPr>
        <p:spPr>
          <a:xfrm>
            <a:off x="323528" y="1124744"/>
            <a:ext cx="8640960" cy="5544616"/>
          </a:xfrm>
        </p:spPr>
        <p:txBody>
          <a:bodyPr>
            <a:normAutofit fontScale="77500" lnSpcReduction="20000"/>
          </a:bodyPr>
          <a:lstStyle/>
          <a:p>
            <a:pPr marL="0" indent="0" algn="just">
              <a:buNone/>
            </a:pPr>
            <a:r>
              <a:rPr lang="pt-BR" dirty="0" smtClean="0"/>
              <a:t>Lendo o futuro no passado dos políticos, há muitos anos Castello extraía sua coluna de uma rotina singular para um jornalista especializado em política. Na capital, era um excêntrico. Acordava cedo. Numa profissão atormentada pelo relógio, ele escrevia sempre de manhã. Abria, antes do porteiro, a sucursal do JB em Brasília. Lia jornais, punha em dia a correspondência e atendia a telefonemas. Não procurava políticos. As fontes é que iam beber em seus ouvidos. Antes do meio-dia, a coluna estava pronta. Eram 75 linhas que jorravam da máquina de escrever com regularidade mecânica. Trinta minutos, cronometrados. “Escrevo sem pensar”, dizia Castello. No entanto, o resultado era um texto cuidado apesar da rapidez, claro mesmo quando enveredava por longas frases de raras vírgulas, fluente até para usar palavras como “prolegômenos” e, sobretudo, capaz de cortar com a elegância de um golpe de florete.</a:t>
            </a:r>
            <a:endParaRPr lang="pt-BR" dirty="0"/>
          </a:p>
        </p:txBody>
      </p:sp>
    </p:spTree>
    <p:extLst>
      <p:ext uri="{BB962C8B-B14F-4D97-AF65-F5344CB8AC3E}">
        <p14:creationId xmlns:p14="http://schemas.microsoft.com/office/powerpoint/2010/main" val="326426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16632"/>
            <a:ext cx="8784976" cy="6336704"/>
          </a:xfrm>
        </p:spPr>
        <p:txBody>
          <a:bodyPr>
            <a:noAutofit/>
          </a:bodyPr>
          <a:lstStyle/>
          <a:p>
            <a:pPr marL="0" indent="0" algn="just">
              <a:buNone/>
            </a:pPr>
            <a:r>
              <a:rPr lang="pt-BR" sz="2400" b="1" dirty="0" smtClean="0"/>
              <a:t>Obs.:</a:t>
            </a:r>
            <a:r>
              <a:rPr lang="pt-BR" sz="2400" dirty="0" smtClean="0"/>
              <a:t> na primeira linha, o pronome sua refere-se a Castello. Jornalista especializado em política retoma Castello. A elipse marcada pela vírgula na segunda linha é também uma forma de coesão.</a:t>
            </a:r>
          </a:p>
          <a:p>
            <a:pPr marL="0" indent="0" algn="just">
              <a:buNone/>
            </a:pPr>
            <a:r>
              <a:rPr lang="pt-BR" sz="2400" b="1" dirty="0" smtClean="0">
                <a:solidFill>
                  <a:srgbClr val="FF0000"/>
                </a:solidFill>
              </a:rPr>
              <a:t>Obs.: excêntrico = único, singular.</a:t>
            </a:r>
          </a:p>
          <a:p>
            <a:pPr marL="0" indent="0" algn="just">
              <a:buNone/>
            </a:pPr>
            <a:r>
              <a:rPr lang="pt-BR" sz="2400" dirty="0" smtClean="0"/>
              <a:t>Observe como neste trecho já foi possível estabelecer diversas relações semânticas entre os vocábulos.</a:t>
            </a:r>
          </a:p>
          <a:p>
            <a:pPr marL="0" indent="0" algn="just">
              <a:buNone/>
            </a:pPr>
            <a:r>
              <a:rPr lang="pt-BR" sz="2400" b="1" dirty="0" smtClean="0">
                <a:solidFill>
                  <a:srgbClr val="FF0000"/>
                </a:solidFill>
              </a:rPr>
              <a:t>Obs.:</a:t>
            </a:r>
            <a:r>
              <a:rPr lang="pt-BR" sz="2400" dirty="0" smtClean="0"/>
              <a:t> jornalista e profissão estão no mesmo campo semântico, no entanto, o segundo termo é mais amplo.</a:t>
            </a:r>
          </a:p>
          <a:p>
            <a:pPr marL="0" indent="0" algn="just">
              <a:buNone/>
            </a:pPr>
            <a:r>
              <a:rPr lang="pt-BR" sz="2400" b="1" dirty="0" smtClean="0">
                <a:solidFill>
                  <a:srgbClr val="FF0000"/>
                </a:solidFill>
              </a:rPr>
              <a:t>Obs.: </a:t>
            </a:r>
            <a:r>
              <a:rPr lang="pt-BR" sz="2400" dirty="0" smtClean="0"/>
              <a:t>nos trechos “iam beber em seus ouvidos” e “linhas que jorravam da máquina de escrever”, há uso de linguagem conotativa (com valor translato (sentido figurado), </a:t>
            </a:r>
            <a:r>
              <a:rPr lang="pt-BR" sz="2400" dirty="0" err="1" smtClean="0"/>
              <a:t>plurívoco</a:t>
            </a:r>
            <a:r>
              <a:rPr lang="pt-BR" sz="2400" dirty="0" smtClean="0"/>
              <a:t> ou figurado).</a:t>
            </a:r>
          </a:p>
          <a:p>
            <a:pPr marL="0" indent="0" algn="just">
              <a:buNone/>
            </a:pPr>
            <a:r>
              <a:rPr lang="pt-BR" sz="2400" b="1" dirty="0" smtClean="0">
                <a:solidFill>
                  <a:srgbClr val="FF0000"/>
                </a:solidFill>
              </a:rPr>
              <a:t>Obs.: </a:t>
            </a:r>
            <a:r>
              <a:rPr lang="pt-BR" sz="2400" dirty="0" smtClean="0"/>
              <a:t>o trecho entre aspas é exemplo de discurso direto (reprodução da fala de Castello).</a:t>
            </a:r>
          </a:p>
          <a:p>
            <a:pPr marL="0" indent="0" algn="just">
              <a:buNone/>
            </a:pPr>
            <a:r>
              <a:rPr lang="pt-BR" sz="2400" b="1" dirty="0" smtClean="0">
                <a:solidFill>
                  <a:srgbClr val="FF0000"/>
                </a:solidFill>
              </a:rPr>
              <a:t>Obs.: </a:t>
            </a:r>
            <a:r>
              <a:rPr lang="pt-BR" sz="2400" dirty="0" smtClean="0"/>
              <a:t>cuidado, claro e fluente, são adjetivos que caracterizam o texto de Castello.</a:t>
            </a:r>
            <a:endParaRPr lang="pt-BR" sz="2400" dirty="0"/>
          </a:p>
        </p:txBody>
      </p:sp>
    </p:spTree>
    <p:extLst>
      <p:ext uri="{BB962C8B-B14F-4D97-AF65-F5344CB8AC3E}">
        <p14:creationId xmlns:p14="http://schemas.microsoft.com/office/powerpoint/2010/main" val="430270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260648"/>
            <a:ext cx="8712968" cy="6408712"/>
          </a:xfrm>
        </p:spPr>
        <p:txBody>
          <a:bodyPr/>
          <a:lstStyle/>
          <a:p>
            <a:pPr marL="0" indent="0">
              <a:buNone/>
            </a:pPr>
            <a:r>
              <a:rPr lang="pt-BR" b="1" dirty="0" smtClean="0">
                <a:solidFill>
                  <a:srgbClr val="FF0000"/>
                </a:solidFill>
              </a:rPr>
              <a:t>Obs.: </a:t>
            </a:r>
            <a:r>
              <a:rPr lang="pt-BR" b="1" dirty="0" err="1" smtClean="0">
                <a:solidFill>
                  <a:srgbClr val="FF0000"/>
                </a:solidFill>
              </a:rPr>
              <a:t>prolegômeno</a:t>
            </a:r>
            <a:r>
              <a:rPr lang="pt-BR" dirty="0" smtClean="0"/>
              <a:t> = texto introdutório; introdução.</a:t>
            </a:r>
          </a:p>
          <a:p>
            <a:pPr marL="0" indent="0">
              <a:buNone/>
            </a:pPr>
            <a:r>
              <a:rPr lang="pt-BR" b="1" dirty="0" smtClean="0">
                <a:solidFill>
                  <a:srgbClr val="FF0000"/>
                </a:solidFill>
              </a:rPr>
              <a:t>Obs.: </a:t>
            </a:r>
            <a:r>
              <a:rPr lang="pt-BR" dirty="0" smtClean="0"/>
              <a:t>texto “capaz de cortar com a elegância de um golpe de florete” é um texto sutil, delicado. </a:t>
            </a:r>
          </a:p>
          <a:p>
            <a:pPr marL="0" indent="0">
              <a:buNone/>
            </a:pPr>
            <a:r>
              <a:rPr lang="pt-BR" dirty="0"/>
              <a:t>É</a:t>
            </a:r>
            <a:r>
              <a:rPr lang="pt-BR" dirty="0" smtClean="0"/>
              <a:t> uma </a:t>
            </a:r>
            <a:r>
              <a:rPr lang="pt-BR" b="1" u="sng" dirty="0" smtClean="0">
                <a:solidFill>
                  <a:srgbClr val="FF0000"/>
                </a:solidFill>
              </a:rPr>
              <a:t>construção perifrástica </a:t>
            </a:r>
            <a:r>
              <a:rPr lang="pt-BR" dirty="0" smtClean="0"/>
              <a:t>(o autor utilizou mais palavras para descrever o texto de Castello, em vez de menos), com valor conotativo.</a:t>
            </a:r>
            <a:endParaRPr lang="pt-BR" dirty="0"/>
          </a:p>
        </p:txBody>
      </p:sp>
    </p:spTree>
    <p:extLst>
      <p:ext uri="{BB962C8B-B14F-4D97-AF65-F5344CB8AC3E}">
        <p14:creationId xmlns:p14="http://schemas.microsoft.com/office/powerpoint/2010/main" val="1869074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260648"/>
            <a:ext cx="8784976" cy="6336704"/>
          </a:xfrm>
        </p:spPr>
        <p:txBody>
          <a:bodyPr>
            <a:normAutofit fontScale="85000" lnSpcReduction="20000"/>
          </a:bodyPr>
          <a:lstStyle/>
          <a:p>
            <a:pPr marL="0" indent="0" algn="just">
              <a:buNone/>
            </a:pPr>
            <a:r>
              <a:rPr lang="pt-BR" b="1" dirty="0" smtClean="0"/>
              <a:t>EXERCÍCIOS DE FIXAÇÃO</a:t>
            </a:r>
          </a:p>
          <a:p>
            <a:pPr marL="0" indent="0" algn="just">
              <a:buNone/>
            </a:pPr>
            <a:r>
              <a:rPr lang="pt-BR" dirty="0" smtClean="0"/>
              <a:t>1. As palavras sublinhadas nas sentenças que compõem cada par têm o mesmo sentido, </a:t>
            </a:r>
            <a:r>
              <a:rPr lang="pt-BR" b="1" dirty="0" smtClean="0"/>
              <a:t>exceto</a:t>
            </a:r>
            <a:r>
              <a:rPr lang="pt-BR" dirty="0" smtClean="0"/>
              <a:t> em:</a:t>
            </a:r>
          </a:p>
          <a:p>
            <a:pPr marL="0" indent="0" algn="just">
              <a:buNone/>
            </a:pPr>
            <a:r>
              <a:rPr lang="pt-BR" dirty="0" smtClean="0"/>
              <a:t>a. Na capital, era um </a:t>
            </a:r>
            <a:r>
              <a:rPr lang="pt-BR" u="sng" dirty="0" smtClean="0"/>
              <a:t>excêntrico</a:t>
            </a:r>
            <a:r>
              <a:rPr lang="pt-BR" dirty="0" smtClean="0"/>
              <a:t>. / Na capital, era um </a:t>
            </a:r>
            <a:r>
              <a:rPr lang="pt-BR" u="sng" dirty="0" smtClean="0"/>
              <a:t>esdrúxulo</a:t>
            </a:r>
            <a:r>
              <a:rPr lang="pt-BR" dirty="0" smtClean="0"/>
              <a:t>.</a:t>
            </a:r>
          </a:p>
          <a:p>
            <a:pPr marL="0" indent="0" algn="just">
              <a:buNone/>
            </a:pPr>
            <a:r>
              <a:rPr lang="pt-BR" dirty="0" smtClean="0"/>
              <a:t>b. Numa profissão </a:t>
            </a:r>
            <a:r>
              <a:rPr lang="pt-BR" u="sng" dirty="0" smtClean="0"/>
              <a:t>atormentada</a:t>
            </a:r>
            <a:r>
              <a:rPr lang="pt-BR" dirty="0" smtClean="0"/>
              <a:t> pelo relógio (...). / Numa profissão </a:t>
            </a:r>
            <a:r>
              <a:rPr lang="pt-BR" u="sng" dirty="0" smtClean="0"/>
              <a:t>afligid</a:t>
            </a:r>
            <a:r>
              <a:rPr lang="pt-BR" dirty="0" smtClean="0"/>
              <a:t>a pelo relógio (...).</a:t>
            </a:r>
          </a:p>
          <a:p>
            <a:pPr marL="0" indent="0" algn="just">
              <a:buNone/>
            </a:pPr>
            <a:r>
              <a:rPr lang="pt-BR" dirty="0" smtClean="0"/>
              <a:t>c. (...) Castello extraía sua coluna de uma rotina </a:t>
            </a:r>
            <a:r>
              <a:rPr lang="pt-BR" u="sng" dirty="0" smtClean="0"/>
              <a:t>singular</a:t>
            </a:r>
            <a:r>
              <a:rPr lang="pt-BR" dirty="0" smtClean="0"/>
              <a:t> para um jornalista especializado em política. / (...) Castello extraía sua coluna de uma rotina </a:t>
            </a:r>
            <a:r>
              <a:rPr lang="pt-BR" u="sng" dirty="0" smtClean="0"/>
              <a:t>incomum</a:t>
            </a:r>
            <a:r>
              <a:rPr lang="pt-BR" dirty="0" smtClean="0"/>
              <a:t> para um jornalista especializado em política.</a:t>
            </a:r>
          </a:p>
          <a:p>
            <a:pPr marL="0" indent="0" algn="just">
              <a:buNone/>
            </a:pPr>
            <a:r>
              <a:rPr lang="pt-BR" u="sng" dirty="0" smtClean="0"/>
              <a:t>d.</a:t>
            </a:r>
            <a:r>
              <a:rPr lang="pt-BR" dirty="0" smtClean="0"/>
              <a:t> Eram 75 linhas que </a:t>
            </a:r>
            <a:r>
              <a:rPr lang="pt-BR" u="sng" dirty="0" smtClean="0"/>
              <a:t>jorravam</a:t>
            </a:r>
            <a:r>
              <a:rPr lang="pt-BR" dirty="0" smtClean="0"/>
              <a:t> da máquina de escrever com regularidade mecânica. / Eram 75 linhas que </a:t>
            </a:r>
            <a:r>
              <a:rPr lang="pt-BR" u="sng" dirty="0" smtClean="0"/>
              <a:t>joeiravam</a:t>
            </a:r>
            <a:r>
              <a:rPr lang="pt-BR" dirty="0" smtClean="0"/>
              <a:t> da máquina de escrever com uma regularidade mecânica.</a:t>
            </a:r>
          </a:p>
          <a:p>
            <a:pPr marL="0" indent="0" algn="just">
              <a:buNone/>
            </a:pPr>
            <a:r>
              <a:rPr lang="pt-BR" dirty="0" smtClean="0"/>
              <a:t>e. (...) claro mesmo quando </a:t>
            </a:r>
            <a:r>
              <a:rPr lang="pt-BR" u="sng" dirty="0" smtClean="0"/>
              <a:t>enveredava</a:t>
            </a:r>
            <a:r>
              <a:rPr lang="pt-BR" dirty="0" smtClean="0"/>
              <a:t> por longas frases de raras vírgulas (...). / (...) claro mesmo quando </a:t>
            </a:r>
            <a:r>
              <a:rPr lang="pt-BR" u="sng" dirty="0" smtClean="0"/>
              <a:t>rumava</a:t>
            </a:r>
            <a:r>
              <a:rPr lang="pt-BR" dirty="0" smtClean="0"/>
              <a:t> por longas frases de raras vírgulas (...).</a:t>
            </a:r>
            <a:endParaRPr lang="pt-BR" dirty="0"/>
          </a:p>
        </p:txBody>
      </p:sp>
    </p:spTree>
    <p:extLst>
      <p:ext uri="{BB962C8B-B14F-4D97-AF65-F5344CB8AC3E}">
        <p14:creationId xmlns:p14="http://schemas.microsoft.com/office/powerpoint/2010/main" val="895984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Comentário</a:t>
            </a:r>
            <a:endParaRPr lang="pt-BR" dirty="0"/>
          </a:p>
        </p:txBody>
      </p:sp>
      <p:sp>
        <p:nvSpPr>
          <p:cNvPr id="3" name="Espaço Reservado para Conteúdo 2"/>
          <p:cNvSpPr>
            <a:spLocks noGrp="1"/>
          </p:cNvSpPr>
          <p:nvPr>
            <p:ph idx="1"/>
          </p:nvPr>
        </p:nvSpPr>
        <p:spPr/>
        <p:txBody>
          <a:bodyPr>
            <a:normAutofit lnSpcReduction="10000"/>
          </a:bodyPr>
          <a:lstStyle/>
          <a:p>
            <a:pPr marL="0" indent="0" algn="just">
              <a:buNone/>
            </a:pPr>
            <a:r>
              <a:rPr lang="pt-BR" dirty="0" smtClean="0"/>
              <a:t>Para ter um excelente vocabulário internalizado, é preciso ler muito, obviamente. Além disso, estudar estrutura e formação das palavras, observando a significação dos radicais, prefixos e sufixos gregos e latinos. </a:t>
            </a:r>
            <a:r>
              <a:rPr lang="pt-BR" b="1" dirty="0" smtClean="0"/>
              <a:t>Excêntrico, esdrúxulo, escalafobético, incomum e diferente são sinônimos.</a:t>
            </a:r>
            <a:r>
              <a:rPr lang="pt-BR" dirty="0" smtClean="0"/>
              <a:t> </a:t>
            </a:r>
            <a:r>
              <a:rPr lang="pt-BR" dirty="0" smtClean="0">
                <a:solidFill>
                  <a:srgbClr val="FF0000"/>
                </a:solidFill>
              </a:rPr>
              <a:t>Jorrar = emergir</a:t>
            </a:r>
            <a:r>
              <a:rPr lang="pt-BR" dirty="0" smtClean="0"/>
              <a:t>; diferentemente, </a:t>
            </a:r>
            <a:r>
              <a:rPr lang="pt-BR" dirty="0" smtClean="0">
                <a:solidFill>
                  <a:srgbClr val="FF0000"/>
                </a:solidFill>
              </a:rPr>
              <a:t>joeirar = separar, distinguir </a:t>
            </a:r>
            <a:r>
              <a:rPr lang="pt-BR" dirty="0" smtClean="0"/>
              <a:t>(é preciso joeirar os</a:t>
            </a:r>
          </a:p>
          <a:p>
            <a:pPr marL="0" indent="0" algn="just">
              <a:buNone/>
            </a:pPr>
            <a:r>
              <a:rPr lang="pt-BR" dirty="0" smtClean="0"/>
              <a:t>maus políticos dos bons políticos).</a:t>
            </a:r>
            <a:endParaRPr lang="pt-BR" dirty="0"/>
          </a:p>
        </p:txBody>
      </p:sp>
    </p:spTree>
    <p:extLst>
      <p:ext uri="{BB962C8B-B14F-4D97-AF65-F5344CB8AC3E}">
        <p14:creationId xmlns:p14="http://schemas.microsoft.com/office/powerpoint/2010/main" val="728460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POLISSEMINA</a:t>
            </a:r>
            <a:endParaRPr lang="pt-BR" dirty="0"/>
          </a:p>
        </p:txBody>
      </p:sp>
      <p:sp>
        <p:nvSpPr>
          <p:cNvPr id="3" name="Espaço Reservado para Conteúdo 2"/>
          <p:cNvSpPr>
            <a:spLocks noGrp="1"/>
          </p:cNvSpPr>
          <p:nvPr>
            <p:ph idx="1"/>
          </p:nvPr>
        </p:nvSpPr>
        <p:spPr/>
        <p:txBody>
          <a:bodyPr/>
          <a:lstStyle/>
          <a:p>
            <a:pPr marL="0" indent="0" algn="just">
              <a:buNone/>
            </a:pPr>
            <a:r>
              <a:rPr lang="pt-BR" dirty="0" smtClean="0"/>
              <a:t>poli (vários) + </a:t>
            </a:r>
            <a:r>
              <a:rPr lang="pt-BR" dirty="0" err="1" smtClean="0"/>
              <a:t>semia</a:t>
            </a:r>
            <a:r>
              <a:rPr lang="pt-BR" dirty="0" smtClean="0"/>
              <a:t> (semântica, sentido). No processo de polissemia, há várias significações para uma mesma palavra.</a:t>
            </a:r>
            <a:endParaRPr lang="pt-BR" dirty="0"/>
          </a:p>
        </p:txBody>
      </p:sp>
    </p:spTree>
    <p:extLst>
      <p:ext uri="{BB962C8B-B14F-4D97-AF65-F5344CB8AC3E}">
        <p14:creationId xmlns:p14="http://schemas.microsoft.com/office/powerpoint/2010/main" val="2524191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78098"/>
          </a:xfrm>
        </p:spPr>
        <p:txBody>
          <a:bodyPr/>
          <a:lstStyle/>
          <a:p>
            <a:r>
              <a:rPr lang="pt-BR" dirty="0" smtClean="0"/>
              <a:t>QUESTÃO</a:t>
            </a:r>
            <a:endParaRPr lang="pt-BR" dirty="0"/>
          </a:p>
        </p:txBody>
      </p:sp>
      <p:sp>
        <p:nvSpPr>
          <p:cNvPr id="3" name="Espaço Reservado para Conteúdo 2"/>
          <p:cNvSpPr>
            <a:spLocks noGrp="1"/>
          </p:cNvSpPr>
          <p:nvPr>
            <p:ph idx="1"/>
          </p:nvPr>
        </p:nvSpPr>
        <p:spPr>
          <a:xfrm>
            <a:off x="251520" y="1052736"/>
            <a:ext cx="8568952" cy="5472608"/>
          </a:xfrm>
        </p:spPr>
        <p:txBody>
          <a:bodyPr>
            <a:normAutofit fontScale="85000" lnSpcReduction="20000"/>
          </a:bodyPr>
          <a:lstStyle/>
          <a:p>
            <a:pPr marL="0" indent="0">
              <a:buNone/>
            </a:pPr>
            <a:endParaRPr lang="pt-BR" dirty="0"/>
          </a:p>
          <a:p>
            <a:pPr marL="0" indent="0" algn="just">
              <a:buNone/>
            </a:pPr>
            <a:r>
              <a:rPr lang="pt-BR" dirty="0" smtClean="0"/>
              <a:t>Voltemos ao texto de Castello.</a:t>
            </a:r>
          </a:p>
          <a:p>
            <a:pPr marL="0" indent="0" algn="just">
              <a:buNone/>
            </a:pPr>
            <a:r>
              <a:rPr lang="pt-BR" dirty="0" smtClean="0"/>
              <a:t>2. A palavra cortar, na expressão: “capaz de </a:t>
            </a:r>
            <a:r>
              <a:rPr lang="pt-BR" b="1" dirty="0" smtClean="0"/>
              <a:t>cortar</a:t>
            </a:r>
            <a:r>
              <a:rPr lang="pt-BR" dirty="0" smtClean="0"/>
              <a:t> com a elegância de um golpe de florete”, tem o mesmo significado em:</a:t>
            </a:r>
          </a:p>
          <a:p>
            <a:pPr marL="0" indent="0" algn="just">
              <a:buNone/>
            </a:pPr>
            <a:r>
              <a:rPr lang="pt-BR" dirty="0" smtClean="0"/>
              <a:t>a. Para não tornar o discurso longo demais, </a:t>
            </a:r>
            <a:r>
              <a:rPr lang="pt-BR" b="1" dirty="0" smtClean="0"/>
              <a:t>cortava</a:t>
            </a:r>
            <a:r>
              <a:rPr lang="pt-BR" dirty="0" smtClean="0"/>
              <a:t> os trechos redundantes e acessórios.</a:t>
            </a:r>
          </a:p>
          <a:p>
            <a:pPr marL="0" indent="0" algn="just">
              <a:buNone/>
            </a:pPr>
            <a:r>
              <a:rPr lang="pt-BR" u="sng" dirty="0" smtClean="0"/>
              <a:t>b. </a:t>
            </a:r>
            <a:r>
              <a:rPr lang="pt-BR" dirty="0" smtClean="0"/>
              <a:t>Sua fala era macia. No entanto, as palavras, garimpadas pacientemente, </a:t>
            </a:r>
            <a:r>
              <a:rPr lang="pt-BR" b="1" dirty="0" smtClean="0"/>
              <a:t>cortavam</a:t>
            </a:r>
            <a:r>
              <a:rPr lang="pt-BR" dirty="0" smtClean="0"/>
              <a:t> como gilete.</a:t>
            </a:r>
          </a:p>
          <a:p>
            <a:pPr marL="0" indent="0" algn="just">
              <a:buNone/>
            </a:pPr>
            <a:r>
              <a:rPr lang="pt-BR" dirty="0" smtClean="0"/>
              <a:t>c. “Esses saudosos versos que </a:t>
            </a:r>
            <a:r>
              <a:rPr lang="pt-BR" b="1" dirty="0" smtClean="0"/>
              <a:t>cortados</a:t>
            </a:r>
            <a:r>
              <a:rPr lang="pt-BR" dirty="0" smtClean="0"/>
              <a:t> deixei nos duros troncos.” (D. da Cruz)</a:t>
            </a:r>
          </a:p>
          <a:p>
            <a:pPr marL="0" indent="0" algn="just">
              <a:buNone/>
            </a:pPr>
            <a:r>
              <a:rPr lang="pt-BR" dirty="0" smtClean="0"/>
              <a:t>d. “A ponte de Aceca corta uma vargem imensa.” (Garrett)</a:t>
            </a:r>
          </a:p>
          <a:p>
            <a:pPr marL="0" indent="0" algn="just">
              <a:buNone/>
            </a:pPr>
            <a:r>
              <a:rPr lang="pt-BR" dirty="0" smtClean="0"/>
              <a:t>e. “Cortando o diálogo, abaixou levemente a cabeça em sinal de aprovação.” (R. da Silva)</a:t>
            </a:r>
            <a:endParaRPr lang="pt-BR" dirty="0"/>
          </a:p>
        </p:txBody>
      </p:sp>
    </p:spTree>
    <p:extLst>
      <p:ext uri="{BB962C8B-B14F-4D97-AF65-F5344CB8AC3E}">
        <p14:creationId xmlns:p14="http://schemas.microsoft.com/office/powerpoint/2010/main" val="2369039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POLISSEMIA</a:t>
            </a:r>
            <a:endParaRPr lang="pt-BR" dirty="0"/>
          </a:p>
        </p:txBody>
      </p:sp>
      <p:sp>
        <p:nvSpPr>
          <p:cNvPr id="3" name="Espaço Reservado para Conteúdo 2"/>
          <p:cNvSpPr>
            <a:spLocks noGrp="1"/>
          </p:cNvSpPr>
          <p:nvPr>
            <p:ph idx="1"/>
          </p:nvPr>
        </p:nvSpPr>
        <p:spPr/>
        <p:txBody>
          <a:bodyPr>
            <a:normAutofit/>
          </a:bodyPr>
          <a:lstStyle/>
          <a:p>
            <a:pPr marL="0" indent="0" algn="just">
              <a:buNone/>
            </a:pPr>
            <a:r>
              <a:rPr lang="pt-BR" dirty="0" smtClean="0"/>
              <a:t>A palavra cortar, no trecho da questão, significa atingir. Em todas as opções, o verbo “cortar” não muda de classe gramatical. O verbo cortar na letra a tem sentido de eliminar; na letra c, a palavra cortados tem sentido de gravados, registrados; na letra d, corta significa atravessa;</a:t>
            </a:r>
          </a:p>
          <a:p>
            <a:pPr marL="0" indent="0" algn="just">
              <a:buNone/>
            </a:pPr>
            <a:r>
              <a:rPr lang="pt-BR" dirty="0" smtClean="0"/>
              <a:t>por fim, na letra e, o verbo tem sentido de interromper.</a:t>
            </a:r>
            <a:endParaRPr lang="pt-BR" dirty="0"/>
          </a:p>
        </p:txBody>
      </p:sp>
    </p:spTree>
    <p:extLst>
      <p:ext uri="{BB962C8B-B14F-4D97-AF65-F5344CB8AC3E}">
        <p14:creationId xmlns:p14="http://schemas.microsoft.com/office/powerpoint/2010/main" val="514642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78098"/>
          </a:xfrm>
        </p:spPr>
        <p:txBody>
          <a:bodyPr/>
          <a:lstStyle/>
          <a:p>
            <a:r>
              <a:rPr lang="pt-BR" dirty="0" smtClean="0"/>
              <a:t>POLISSEMINA</a:t>
            </a:r>
            <a:endParaRPr lang="pt-BR" dirty="0"/>
          </a:p>
        </p:txBody>
      </p:sp>
      <p:sp>
        <p:nvSpPr>
          <p:cNvPr id="3" name="Espaço Reservado para Conteúdo 2"/>
          <p:cNvSpPr>
            <a:spLocks noGrp="1"/>
          </p:cNvSpPr>
          <p:nvPr>
            <p:ph idx="1"/>
          </p:nvPr>
        </p:nvSpPr>
        <p:spPr>
          <a:xfrm>
            <a:off x="251520" y="1124744"/>
            <a:ext cx="8568952" cy="5400600"/>
          </a:xfrm>
        </p:spPr>
        <p:txBody>
          <a:bodyPr>
            <a:normAutofit fontScale="85000" lnSpcReduction="20000"/>
          </a:bodyPr>
          <a:lstStyle/>
          <a:p>
            <a:pPr marL="0" indent="0">
              <a:buNone/>
            </a:pPr>
            <a:r>
              <a:rPr lang="pt-BR" b="1" dirty="0" smtClean="0"/>
              <a:t>Compare:</a:t>
            </a:r>
          </a:p>
          <a:p>
            <a:pPr marL="0" indent="0">
              <a:buNone/>
            </a:pPr>
            <a:r>
              <a:rPr lang="pt-BR" dirty="0" smtClean="0"/>
              <a:t>Café frio (que não é quente);</a:t>
            </a:r>
          </a:p>
          <a:p>
            <a:pPr marL="0" indent="0">
              <a:buNone/>
            </a:pPr>
            <a:r>
              <a:rPr lang="pt-BR" dirty="0" smtClean="0"/>
              <a:t>Assassino frio (calculista);</a:t>
            </a:r>
          </a:p>
          <a:p>
            <a:pPr marL="0" indent="0">
              <a:buNone/>
            </a:pPr>
            <a:r>
              <a:rPr lang="pt-BR" dirty="0" smtClean="0"/>
              <a:t>Cheque frio (sem fundos ou falso);</a:t>
            </a:r>
          </a:p>
          <a:p>
            <a:pPr marL="0" indent="0">
              <a:buNone/>
            </a:pPr>
            <a:r>
              <a:rPr lang="pt-BR" b="1" dirty="0" smtClean="0"/>
              <a:t>Documento frio (falso).</a:t>
            </a:r>
          </a:p>
          <a:p>
            <a:pPr marL="0" indent="0">
              <a:buNone/>
            </a:pPr>
            <a:endParaRPr lang="pt-BR" b="1" dirty="0" smtClean="0"/>
          </a:p>
          <a:p>
            <a:pPr marL="0" indent="0">
              <a:buNone/>
            </a:pPr>
            <a:r>
              <a:rPr lang="pt-BR" b="1" dirty="0" smtClean="0"/>
              <a:t>Mesmo campo semântico ou de significação:</a:t>
            </a:r>
          </a:p>
          <a:p>
            <a:pPr marL="0" indent="0">
              <a:buNone/>
            </a:pPr>
            <a:r>
              <a:rPr lang="pt-BR" dirty="0" smtClean="0"/>
              <a:t>Adversário e antagonista;</a:t>
            </a:r>
          </a:p>
          <a:p>
            <a:pPr marL="0" indent="0">
              <a:buNone/>
            </a:pPr>
            <a:r>
              <a:rPr lang="pt-BR" dirty="0" smtClean="0"/>
              <a:t>Translúcido e diáfano;</a:t>
            </a:r>
          </a:p>
          <a:p>
            <a:pPr marL="0" indent="0">
              <a:buNone/>
            </a:pPr>
            <a:r>
              <a:rPr lang="pt-BR" dirty="0" smtClean="0"/>
              <a:t>Contraveneno e antídoto;</a:t>
            </a:r>
          </a:p>
          <a:p>
            <a:pPr marL="0" indent="0">
              <a:buNone/>
            </a:pPr>
            <a:r>
              <a:rPr lang="pt-BR" dirty="0" smtClean="0"/>
              <a:t>Colóquio e diálogo;</a:t>
            </a:r>
          </a:p>
          <a:p>
            <a:pPr marL="0" indent="0">
              <a:buNone/>
            </a:pPr>
            <a:r>
              <a:rPr lang="pt-BR" dirty="0" smtClean="0"/>
              <a:t>Transformação e metamorfose;</a:t>
            </a:r>
          </a:p>
          <a:p>
            <a:pPr marL="0" indent="0">
              <a:buNone/>
            </a:pPr>
            <a:r>
              <a:rPr lang="pt-BR" dirty="0" smtClean="0"/>
              <a:t>Oposição e antítese.</a:t>
            </a:r>
            <a:endParaRPr lang="pt-BR" dirty="0"/>
          </a:p>
        </p:txBody>
      </p:sp>
    </p:spTree>
    <p:extLst>
      <p:ext uri="{BB962C8B-B14F-4D97-AF65-F5344CB8AC3E}">
        <p14:creationId xmlns:p14="http://schemas.microsoft.com/office/powerpoint/2010/main" val="1786072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fontScale="90000"/>
          </a:bodyPr>
          <a:lstStyle/>
          <a:p>
            <a:r>
              <a:rPr lang="pt-BR" dirty="0" smtClean="0"/>
              <a:t>Antonímia</a:t>
            </a:r>
            <a:endParaRPr lang="pt-BR" dirty="0"/>
          </a:p>
        </p:txBody>
      </p:sp>
      <p:sp>
        <p:nvSpPr>
          <p:cNvPr id="3" name="Espaço Reservado para Conteúdo 2"/>
          <p:cNvSpPr>
            <a:spLocks noGrp="1"/>
          </p:cNvSpPr>
          <p:nvPr>
            <p:ph idx="1"/>
          </p:nvPr>
        </p:nvSpPr>
        <p:spPr>
          <a:xfrm>
            <a:off x="395536" y="980728"/>
            <a:ext cx="8229600" cy="5616624"/>
          </a:xfrm>
        </p:spPr>
        <p:txBody>
          <a:bodyPr>
            <a:normAutofit fontScale="85000" lnSpcReduction="10000"/>
          </a:bodyPr>
          <a:lstStyle/>
          <a:p>
            <a:pPr marL="0" indent="0" algn="just">
              <a:buNone/>
            </a:pPr>
            <a:r>
              <a:rPr lang="pt-BR" b="1" dirty="0" smtClean="0"/>
              <a:t>OPOSIÇÃO SEMÂNTICA </a:t>
            </a:r>
          </a:p>
          <a:p>
            <a:pPr marL="0" indent="0" algn="just">
              <a:buNone/>
            </a:pPr>
            <a:endParaRPr lang="pt-BR" dirty="0" smtClean="0"/>
          </a:p>
          <a:p>
            <a:pPr marL="0" indent="0" algn="just">
              <a:buNone/>
            </a:pPr>
            <a:r>
              <a:rPr lang="pt-BR" dirty="0" smtClean="0"/>
              <a:t>Fora daí a espada não é a ordem, mas a opressão, não é a tranquilidade, mas o terror, não é a disciplina, mas a anarquia, não é a moralidade, mas a corrupção, não é a economia, mas a bancarrota, não é a ciência, mas a incapacidade, não é a defesa nacional, mas a ruína militar, a invasão e o desmembramento. Isto é, e não poderia deixar de ser: porquanto com o domínio da espada se estabelece necessariamente o governo da irresponsabilidade, o jubileu dos estados de sítio, a extinção da ordem jurídica, a subalternização da justiça à força. (Rui Barbosa. Escritos e discursos seletos. Rio de Janeiro: Nova Aguiar, 1995)</a:t>
            </a:r>
            <a:endParaRPr lang="pt-BR" dirty="0"/>
          </a:p>
        </p:txBody>
      </p:sp>
    </p:spTree>
    <p:extLst>
      <p:ext uri="{BB962C8B-B14F-4D97-AF65-F5344CB8AC3E}">
        <p14:creationId xmlns:p14="http://schemas.microsoft.com/office/powerpoint/2010/main" val="2811346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84976" cy="2434282"/>
          </a:xfrm>
        </p:spPr>
        <p:txBody>
          <a:bodyPr>
            <a:normAutofit fontScale="90000"/>
          </a:bodyPr>
          <a:lstStyle/>
          <a:p>
            <a:r>
              <a:rPr lang="pt-BR" sz="3200" b="1" dirty="0" smtClean="0"/>
              <a:t>COMPREENSÃO E INTERPRETAÇÃO DE TEXTOS: SINONÍMIA, ANTONÍMIA,</a:t>
            </a:r>
            <a:br>
              <a:rPr lang="pt-BR" sz="3200" b="1" dirty="0" smtClean="0"/>
            </a:br>
            <a:r>
              <a:rPr lang="pt-BR" sz="3200" b="1" dirty="0" smtClean="0"/>
              <a:t>HOMONÍMIA, PARONÍMIA, POLISSEMIA, HIPERONÍMIA, HIPONÍMIA,</a:t>
            </a:r>
            <a:br>
              <a:rPr lang="pt-BR" sz="3200" b="1" dirty="0" smtClean="0"/>
            </a:br>
            <a:r>
              <a:rPr lang="pt-BR" sz="3200" b="1" dirty="0" smtClean="0"/>
              <a:t>AMBIGUIDADE, DENOTAÇÃO E CONOTAÇÃO</a:t>
            </a:r>
            <a:endParaRPr lang="pt-BR" sz="3200" b="1" dirty="0"/>
          </a:p>
        </p:txBody>
      </p:sp>
      <p:sp>
        <p:nvSpPr>
          <p:cNvPr id="3" name="Espaço Reservado para Conteúdo 2"/>
          <p:cNvSpPr>
            <a:spLocks noGrp="1"/>
          </p:cNvSpPr>
          <p:nvPr>
            <p:ph idx="1"/>
          </p:nvPr>
        </p:nvSpPr>
        <p:spPr>
          <a:xfrm>
            <a:off x="179512" y="2780928"/>
            <a:ext cx="8856984" cy="3888432"/>
          </a:xfrm>
        </p:spPr>
        <p:txBody>
          <a:bodyPr>
            <a:normAutofit/>
          </a:bodyPr>
          <a:lstStyle/>
          <a:p>
            <a:pPr marL="0" indent="0" algn="just">
              <a:buNone/>
            </a:pPr>
            <a:r>
              <a:rPr lang="pt-BR" dirty="0" smtClean="0"/>
              <a:t>Para interpretar textos com precisão, o aluno deve dominar a gramática. Isso porque, às vezes, uma vírgula é capaz de modificar o sentido do texto e os aspectos interpretativos relativos àquele trecho.</a:t>
            </a:r>
          </a:p>
          <a:p>
            <a:pPr marL="0" indent="0" algn="just">
              <a:buNone/>
            </a:pPr>
            <a:r>
              <a:rPr lang="pt-BR" dirty="0" smtClean="0"/>
              <a:t>Além disso, é preciso que o aluno tenha um bom </a:t>
            </a:r>
            <a:r>
              <a:rPr lang="pt-BR" b="1" dirty="0" smtClean="0">
                <a:solidFill>
                  <a:srgbClr val="FF0000"/>
                </a:solidFill>
              </a:rPr>
              <a:t>léxico (vocabulário)</a:t>
            </a:r>
            <a:r>
              <a:rPr lang="pt-BR" dirty="0" smtClean="0"/>
              <a:t> internalizado, e saiba também sobre nomenclaturas da teoria literária.</a:t>
            </a:r>
            <a:endParaRPr lang="pt-BR" dirty="0"/>
          </a:p>
        </p:txBody>
      </p:sp>
    </p:spTree>
    <p:extLst>
      <p:ext uri="{BB962C8B-B14F-4D97-AF65-F5344CB8AC3E}">
        <p14:creationId xmlns:p14="http://schemas.microsoft.com/office/powerpoint/2010/main" val="3462557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39552" y="3105835"/>
            <a:ext cx="8136904" cy="1107996"/>
          </a:xfrm>
          <a:prstGeom prst="rect">
            <a:avLst/>
          </a:prstGeom>
        </p:spPr>
        <p:txBody>
          <a:bodyPr wrap="square">
            <a:spAutoFit/>
          </a:bodyPr>
          <a:lstStyle/>
          <a:p>
            <a:r>
              <a:rPr lang="pt-BR" sz="2400" dirty="0" smtClean="0"/>
              <a:t>"força" substitui "espada", "justiça" substitui "ordem", e "tirania" substitui "opressão“;</a:t>
            </a:r>
          </a:p>
          <a:p>
            <a:endParaRPr lang="pt-BR" dirty="0"/>
          </a:p>
        </p:txBody>
      </p:sp>
    </p:spTree>
    <p:extLst>
      <p:ext uri="{BB962C8B-B14F-4D97-AF65-F5344CB8AC3E}">
        <p14:creationId xmlns:p14="http://schemas.microsoft.com/office/powerpoint/2010/main" val="733785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Comentário </a:t>
            </a:r>
            <a:endParaRPr lang="pt-BR" dirty="0"/>
          </a:p>
        </p:txBody>
      </p:sp>
      <p:sp>
        <p:nvSpPr>
          <p:cNvPr id="3" name="Espaço Reservado para Conteúdo 2"/>
          <p:cNvSpPr>
            <a:spLocks noGrp="1"/>
          </p:cNvSpPr>
          <p:nvPr>
            <p:ph idx="1"/>
          </p:nvPr>
        </p:nvSpPr>
        <p:spPr/>
        <p:txBody>
          <a:bodyPr>
            <a:normAutofit/>
          </a:bodyPr>
          <a:lstStyle/>
          <a:p>
            <a:pPr marL="0" indent="0" algn="just">
              <a:buNone/>
            </a:pPr>
            <a:r>
              <a:rPr lang="pt-BR" dirty="0" smtClean="0"/>
              <a:t>A palavra cortar, no trecho da questão, significa atingir. Em todas as opções, o verbo “cortar” não muda de classe gramatical. O verbo cortar na letra a tem sentido de eliminar; na letra c, a palavra </a:t>
            </a:r>
            <a:r>
              <a:rPr lang="pt-BR" u="sng" dirty="0" smtClean="0"/>
              <a:t>cortados</a:t>
            </a:r>
            <a:r>
              <a:rPr lang="pt-BR" dirty="0" smtClean="0"/>
              <a:t> tem sentido de gravados, registrados; na letra d, corta significa atravessa; por fim, na letra e, o verbo tem sentido de interromper.</a:t>
            </a:r>
            <a:endParaRPr lang="pt-BR" dirty="0"/>
          </a:p>
        </p:txBody>
      </p:sp>
    </p:spTree>
    <p:extLst>
      <p:ext uri="{BB962C8B-B14F-4D97-AF65-F5344CB8AC3E}">
        <p14:creationId xmlns:p14="http://schemas.microsoft.com/office/powerpoint/2010/main" val="89179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dirty="0" smtClean="0"/>
              <a:t>Antonímia</a:t>
            </a:r>
            <a:endParaRPr lang="pt-BR" dirty="0"/>
          </a:p>
        </p:txBody>
      </p:sp>
      <p:sp>
        <p:nvSpPr>
          <p:cNvPr id="3" name="Espaço Reservado para Conteúdo 2"/>
          <p:cNvSpPr>
            <a:spLocks noGrp="1"/>
          </p:cNvSpPr>
          <p:nvPr>
            <p:ph idx="1"/>
          </p:nvPr>
        </p:nvSpPr>
        <p:spPr>
          <a:xfrm>
            <a:off x="179512" y="980728"/>
            <a:ext cx="8712968" cy="5688632"/>
          </a:xfrm>
        </p:spPr>
        <p:txBody>
          <a:bodyPr>
            <a:normAutofit fontScale="77500" lnSpcReduction="20000"/>
          </a:bodyPr>
          <a:lstStyle/>
          <a:p>
            <a:pPr marL="0" indent="0" algn="just">
              <a:buNone/>
            </a:pPr>
            <a:r>
              <a:rPr lang="pt-BR" dirty="0" smtClean="0"/>
              <a:t>(</a:t>
            </a:r>
            <a:r>
              <a:rPr lang="pt-BR" dirty="0" err="1" smtClean="0"/>
              <a:t>Cebraspe</a:t>
            </a:r>
            <a:r>
              <a:rPr lang="pt-BR" dirty="0" smtClean="0"/>
              <a:t>) No primeiro período do último parágrafo, as repetições da conjunção “mas” servem à ênfase na apresentação de antíteses.</a:t>
            </a:r>
          </a:p>
          <a:p>
            <a:pPr marL="0" indent="0">
              <a:buNone/>
            </a:pPr>
            <a:endParaRPr lang="pt-BR" dirty="0" smtClean="0"/>
          </a:p>
          <a:p>
            <a:pPr marL="0" indent="0">
              <a:buNone/>
            </a:pPr>
            <a:r>
              <a:rPr lang="pt-BR" b="1" dirty="0" smtClean="0"/>
              <a:t>Observe a relação de antonímia entre os seguintes vocábulos:</a:t>
            </a:r>
          </a:p>
          <a:p>
            <a:pPr marL="0" indent="0">
              <a:buNone/>
            </a:pPr>
            <a:r>
              <a:rPr lang="pt-BR" dirty="0" smtClean="0"/>
              <a:t>lícito – ilícito;</a:t>
            </a:r>
          </a:p>
          <a:p>
            <a:pPr marL="0" indent="0">
              <a:buNone/>
            </a:pPr>
            <a:r>
              <a:rPr lang="pt-BR" dirty="0" smtClean="0"/>
              <a:t>progressão – regressão;</a:t>
            </a:r>
          </a:p>
          <a:p>
            <a:pPr marL="0" indent="0">
              <a:buNone/>
            </a:pPr>
            <a:r>
              <a:rPr lang="pt-BR" dirty="0" smtClean="0"/>
              <a:t>ordem – anarquia;</a:t>
            </a:r>
          </a:p>
          <a:p>
            <a:pPr marL="0" indent="0">
              <a:buNone/>
            </a:pPr>
            <a:r>
              <a:rPr lang="pt-BR" dirty="0" smtClean="0"/>
              <a:t>soberba – humildade;</a:t>
            </a:r>
          </a:p>
          <a:p>
            <a:pPr marL="0" indent="0">
              <a:buNone/>
            </a:pPr>
            <a:r>
              <a:rPr lang="pt-BR" dirty="0" smtClean="0"/>
              <a:t>mal – bem;</a:t>
            </a:r>
          </a:p>
          <a:p>
            <a:pPr marL="0" indent="0">
              <a:buNone/>
            </a:pPr>
            <a:r>
              <a:rPr lang="pt-BR" dirty="0" smtClean="0"/>
              <a:t>bendizer e maldizer;</a:t>
            </a:r>
          </a:p>
          <a:p>
            <a:pPr marL="0" indent="0">
              <a:buNone/>
            </a:pPr>
            <a:r>
              <a:rPr lang="pt-BR" dirty="0" smtClean="0"/>
              <a:t>simpático e antipático;</a:t>
            </a:r>
          </a:p>
          <a:p>
            <a:pPr marL="0" indent="0">
              <a:buNone/>
            </a:pPr>
            <a:r>
              <a:rPr lang="pt-BR" dirty="0" smtClean="0"/>
              <a:t>esperar e desesperar;</a:t>
            </a:r>
          </a:p>
          <a:p>
            <a:pPr marL="0" indent="0">
              <a:buNone/>
            </a:pPr>
            <a:r>
              <a:rPr lang="pt-BR" dirty="0" smtClean="0"/>
              <a:t>comunista e anticomunista;</a:t>
            </a:r>
          </a:p>
          <a:p>
            <a:pPr marL="0" indent="0">
              <a:buNone/>
            </a:pPr>
            <a:r>
              <a:rPr lang="pt-BR" dirty="0" smtClean="0"/>
              <a:t>simétrico e assimétrico.</a:t>
            </a:r>
            <a:endParaRPr lang="pt-BR" dirty="0"/>
          </a:p>
        </p:txBody>
      </p:sp>
    </p:spTree>
    <p:extLst>
      <p:ext uri="{BB962C8B-B14F-4D97-AF65-F5344CB8AC3E}">
        <p14:creationId xmlns:p14="http://schemas.microsoft.com/office/powerpoint/2010/main" val="702659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HOMÔNIMO (HOMO=MESMO+NÍMIA=NOME</a:t>
            </a:r>
            <a:endParaRPr lang="pt-BR" dirty="0"/>
          </a:p>
        </p:txBody>
      </p:sp>
      <p:sp>
        <p:nvSpPr>
          <p:cNvPr id="3" name="Espaço Reservado para Conteúdo 2"/>
          <p:cNvSpPr>
            <a:spLocks noGrp="1"/>
          </p:cNvSpPr>
          <p:nvPr>
            <p:ph idx="1"/>
          </p:nvPr>
        </p:nvSpPr>
        <p:spPr>
          <a:xfrm>
            <a:off x="251520" y="1628800"/>
            <a:ext cx="8640960" cy="5069160"/>
          </a:xfrm>
        </p:spPr>
        <p:txBody>
          <a:bodyPr>
            <a:normAutofit/>
          </a:bodyPr>
          <a:lstStyle/>
          <a:p>
            <a:pPr marL="0" indent="0">
              <a:buNone/>
            </a:pPr>
            <a:r>
              <a:rPr lang="pt-BR" b="1" dirty="0" smtClean="0">
                <a:solidFill>
                  <a:srgbClr val="FF0000"/>
                </a:solidFill>
              </a:rPr>
              <a:t>a. Homófonos – </a:t>
            </a:r>
            <a:r>
              <a:rPr lang="pt-BR" b="1" dirty="0" err="1" smtClean="0">
                <a:solidFill>
                  <a:srgbClr val="FF0000"/>
                </a:solidFill>
              </a:rPr>
              <a:t>heterógrafos</a:t>
            </a:r>
            <a:endParaRPr lang="pt-BR" b="1" dirty="0" smtClean="0">
              <a:solidFill>
                <a:srgbClr val="FF0000"/>
              </a:solidFill>
            </a:endParaRPr>
          </a:p>
          <a:p>
            <a:pPr marL="0" indent="0">
              <a:buNone/>
            </a:pPr>
            <a:r>
              <a:rPr lang="pt-BR" dirty="0" smtClean="0"/>
              <a:t>Mesmo nome, mesma sequência de sons, porém com grafias diferentes.</a:t>
            </a:r>
          </a:p>
          <a:p>
            <a:pPr marL="0" indent="0">
              <a:buNone/>
            </a:pPr>
            <a:r>
              <a:rPr lang="pt-BR" b="1" dirty="0" smtClean="0"/>
              <a:t>Observe:</a:t>
            </a:r>
          </a:p>
          <a:p>
            <a:pPr marL="0" indent="0">
              <a:buNone/>
            </a:pPr>
            <a:r>
              <a:rPr lang="pt-BR" dirty="0" smtClean="0"/>
              <a:t>acender (atear) e ascender (subir);</a:t>
            </a:r>
          </a:p>
          <a:p>
            <a:pPr marL="0" indent="0">
              <a:buNone/>
            </a:pPr>
            <a:r>
              <a:rPr lang="pt-BR" dirty="0" smtClean="0"/>
              <a:t>concertar (harmonizar) e consertar (reparar);</a:t>
            </a:r>
          </a:p>
          <a:p>
            <a:pPr marL="0" indent="0">
              <a:buNone/>
            </a:pPr>
            <a:r>
              <a:rPr lang="pt-BR" dirty="0" smtClean="0"/>
              <a:t>censo (recenseamento) e senso (juízo).</a:t>
            </a:r>
            <a:endParaRPr lang="pt-BR" dirty="0"/>
          </a:p>
        </p:txBody>
      </p:sp>
    </p:spTree>
    <p:extLst>
      <p:ext uri="{BB962C8B-B14F-4D97-AF65-F5344CB8AC3E}">
        <p14:creationId xmlns:p14="http://schemas.microsoft.com/office/powerpoint/2010/main" val="883206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b="1" dirty="0" smtClean="0"/>
              <a:t>Homônimo</a:t>
            </a:r>
            <a:endParaRPr lang="pt-BR" b="1" dirty="0"/>
          </a:p>
        </p:txBody>
      </p:sp>
      <p:sp>
        <p:nvSpPr>
          <p:cNvPr id="3" name="Espaço Reservado para Conteúdo 2"/>
          <p:cNvSpPr>
            <a:spLocks noGrp="1"/>
          </p:cNvSpPr>
          <p:nvPr>
            <p:ph idx="1"/>
          </p:nvPr>
        </p:nvSpPr>
        <p:spPr>
          <a:xfrm>
            <a:off x="395536" y="1600200"/>
            <a:ext cx="8496944" cy="4997152"/>
          </a:xfrm>
        </p:spPr>
        <p:txBody>
          <a:bodyPr>
            <a:normAutofit fontScale="92500" lnSpcReduction="20000"/>
          </a:bodyPr>
          <a:lstStyle/>
          <a:p>
            <a:pPr marL="0" indent="0">
              <a:buNone/>
            </a:pPr>
            <a:r>
              <a:rPr lang="pt-BR" dirty="0" smtClean="0"/>
              <a:t>Este grupo de homófonos e </a:t>
            </a:r>
            <a:r>
              <a:rPr lang="pt-BR" dirty="0" err="1" smtClean="0"/>
              <a:t>heterógrafos</a:t>
            </a:r>
            <a:r>
              <a:rPr lang="pt-BR" dirty="0" smtClean="0"/>
              <a:t> costuma ser muito cobrado pelas bancas: sessão (reunião), cessão (ato de ceder), seção (repartição).</a:t>
            </a:r>
          </a:p>
          <a:p>
            <a:pPr marL="0" indent="0">
              <a:buNone/>
            </a:pPr>
            <a:endParaRPr lang="pt-BR" dirty="0"/>
          </a:p>
          <a:p>
            <a:pPr marL="0" indent="0">
              <a:buNone/>
            </a:pPr>
            <a:r>
              <a:rPr lang="pt-BR" b="1" dirty="0" smtClean="0">
                <a:solidFill>
                  <a:srgbClr val="FF0000"/>
                </a:solidFill>
              </a:rPr>
              <a:t>b. Homógrafos</a:t>
            </a:r>
          </a:p>
          <a:p>
            <a:pPr marL="0" indent="0">
              <a:buNone/>
            </a:pPr>
            <a:r>
              <a:rPr lang="pt-BR" dirty="0" smtClean="0"/>
              <a:t>Não há manutenção da classe gramatical.</a:t>
            </a:r>
          </a:p>
          <a:p>
            <a:pPr marL="0" indent="0">
              <a:buNone/>
            </a:pPr>
            <a:r>
              <a:rPr lang="pt-BR" dirty="0" smtClean="0"/>
              <a:t>Veja:</a:t>
            </a:r>
          </a:p>
          <a:p>
            <a:pPr marL="0" indent="0">
              <a:buNone/>
            </a:pPr>
            <a:r>
              <a:rPr lang="pt-BR" dirty="0" smtClean="0"/>
              <a:t>• rego (subst.) e rego (verbo);</a:t>
            </a:r>
          </a:p>
          <a:p>
            <a:pPr marL="0" indent="0">
              <a:buNone/>
            </a:pPr>
            <a:r>
              <a:rPr lang="pt-BR" dirty="0" smtClean="0"/>
              <a:t>• colher (verbo) e colher (subst.);</a:t>
            </a:r>
          </a:p>
          <a:p>
            <a:pPr marL="0" indent="0">
              <a:buNone/>
            </a:pPr>
            <a:r>
              <a:rPr lang="pt-BR" dirty="0" smtClean="0"/>
              <a:t>• jogo (subst.) e jogo (verbo);</a:t>
            </a:r>
          </a:p>
          <a:p>
            <a:pPr marL="0" indent="0">
              <a:buNone/>
            </a:pPr>
            <a:r>
              <a:rPr lang="pt-BR" dirty="0" smtClean="0"/>
              <a:t>• apoio (subst.) e apoio (verbo).</a:t>
            </a:r>
            <a:endParaRPr lang="pt-BR" dirty="0"/>
          </a:p>
        </p:txBody>
      </p:sp>
    </p:spTree>
    <p:extLst>
      <p:ext uri="{BB962C8B-B14F-4D97-AF65-F5344CB8AC3E}">
        <p14:creationId xmlns:p14="http://schemas.microsoft.com/office/powerpoint/2010/main" val="4148753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066"/>
          </a:xfrm>
        </p:spPr>
        <p:txBody>
          <a:bodyPr>
            <a:normAutofit fontScale="90000"/>
          </a:bodyPr>
          <a:lstStyle/>
          <a:p>
            <a:r>
              <a:rPr lang="pt-BR" dirty="0" smtClean="0"/>
              <a:t>PARONÍMIA</a:t>
            </a:r>
            <a:endParaRPr lang="pt-BR" dirty="0"/>
          </a:p>
        </p:txBody>
      </p:sp>
      <p:sp>
        <p:nvSpPr>
          <p:cNvPr id="3" name="Espaço Reservado para Conteúdo 2"/>
          <p:cNvSpPr>
            <a:spLocks noGrp="1"/>
          </p:cNvSpPr>
          <p:nvPr>
            <p:ph idx="1"/>
          </p:nvPr>
        </p:nvSpPr>
        <p:spPr>
          <a:xfrm>
            <a:off x="457200" y="980728"/>
            <a:ext cx="8291264" cy="5544616"/>
          </a:xfrm>
        </p:spPr>
        <p:txBody>
          <a:bodyPr>
            <a:normAutofit fontScale="92500" lnSpcReduction="20000"/>
          </a:bodyPr>
          <a:lstStyle/>
          <a:p>
            <a:pPr marL="0" indent="0" algn="just">
              <a:buNone/>
            </a:pPr>
            <a:r>
              <a:rPr lang="pt-BR" dirty="0" smtClean="0"/>
              <a:t>Nomes parecidos (não há a mesma sequência de sons, por esta razão não podem ser chamados de homônimos).</a:t>
            </a:r>
          </a:p>
          <a:p>
            <a:pPr marL="0" indent="0">
              <a:buNone/>
            </a:pPr>
            <a:endParaRPr lang="pt-BR" b="1" dirty="0" smtClean="0"/>
          </a:p>
          <a:p>
            <a:pPr marL="0" indent="0">
              <a:buNone/>
            </a:pPr>
            <a:r>
              <a:rPr lang="pt-BR" b="1" dirty="0" smtClean="0"/>
              <a:t>Observe:</a:t>
            </a:r>
          </a:p>
          <a:p>
            <a:pPr marL="0" indent="0">
              <a:buNone/>
            </a:pPr>
            <a:r>
              <a:rPr lang="pt-BR" dirty="0" smtClean="0"/>
              <a:t>eminente (superior) e iminente (próximo);</a:t>
            </a:r>
          </a:p>
          <a:p>
            <a:pPr marL="0" indent="0">
              <a:buNone/>
            </a:pPr>
            <a:r>
              <a:rPr lang="pt-BR" dirty="0" smtClean="0"/>
              <a:t>comprimento (medida) e cumprimento (ato de cumprimentar);</a:t>
            </a:r>
          </a:p>
          <a:p>
            <a:pPr marL="0" indent="0">
              <a:buNone/>
            </a:pPr>
            <a:r>
              <a:rPr lang="pt-BR" dirty="0" smtClean="0"/>
              <a:t>autuar (aplicar autuação) e atuar (exercer ação);</a:t>
            </a:r>
          </a:p>
          <a:p>
            <a:pPr marL="0" indent="0">
              <a:buNone/>
            </a:pPr>
            <a:r>
              <a:rPr lang="pt-BR" dirty="0" smtClean="0"/>
              <a:t>infligir (aplicar) e infringir (transgredir);</a:t>
            </a:r>
          </a:p>
          <a:p>
            <a:pPr marL="0" indent="0">
              <a:buNone/>
            </a:pPr>
            <a:r>
              <a:rPr lang="pt-BR" dirty="0" smtClean="0"/>
              <a:t>deferir (aprovar) e diferir (adiar, distinguir);</a:t>
            </a:r>
          </a:p>
          <a:p>
            <a:pPr marL="0" indent="0">
              <a:buNone/>
            </a:pPr>
            <a:r>
              <a:rPr lang="pt-BR" dirty="0" smtClean="0"/>
              <a:t>suar, soar (produzir som)</a:t>
            </a:r>
            <a:endParaRPr lang="pt-BR" dirty="0"/>
          </a:p>
        </p:txBody>
      </p:sp>
    </p:spTree>
    <p:extLst>
      <p:ext uri="{BB962C8B-B14F-4D97-AF65-F5344CB8AC3E}">
        <p14:creationId xmlns:p14="http://schemas.microsoft.com/office/powerpoint/2010/main" val="175590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fontScale="90000"/>
          </a:bodyPr>
          <a:lstStyle/>
          <a:p>
            <a:r>
              <a:rPr lang="pt-BR" b="1" dirty="0" smtClean="0"/>
              <a:t>Paronímia</a:t>
            </a:r>
            <a:endParaRPr lang="pt-BR" b="1" dirty="0"/>
          </a:p>
        </p:txBody>
      </p:sp>
      <p:sp>
        <p:nvSpPr>
          <p:cNvPr id="3" name="Espaço Reservado para Conteúdo 2"/>
          <p:cNvSpPr>
            <a:spLocks noGrp="1"/>
          </p:cNvSpPr>
          <p:nvPr>
            <p:ph idx="1"/>
          </p:nvPr>
        </p:nvSpPr>
        <p:spPr>
          <a:xfrm>
            <a:off x="323528" y="980728"/>
            <a:ext cx="8568952" cy="5616625"/>
          </a:xfrm>
        </p:spPr>
        <p:txBody>
          <a:bodyPr>
            <a:normAutofit fontScale="92500" lnSpcReduction="10000"/>
          </a:bodyPr>
          <a:lstStyle/>
          <a:p>
            <a:pPr marL="0" indent="0" algn="just">
              <a:buNone/>
            </a:pPr>
            <a:r>
              <a:rPr lang="pt-BR" b="1" dirty="0" smtClean="0"/>
              <a:t>CASOS IMPORTANTES DE PARONÍMIA </a:t>
            </a:r>
            <a:r>
              <a:rPr lang="pt-BR" dirty="0" smtClean="0"/>
              <a:t>(parecidos, mas com significados diferentes):</a:t>
            </a:r>
          </a:p>
          <a:p>
            <a:pPr marL="0" indent="0" algn="just">
              <a:buNone/>
            </a:pPr>
            <a:endParaRPr lang="pt-BR" dirty="0" smtClean="0"/>
          </a:p>
          <a:p>
            <a:pPr marL="0" indent="0" algn="just">
              <a:buNone/>
            </a:pPr>
            <a:r>
              <a:rPr lang="pt-BR" dirty="0" smtClean="0"/>
              <a:t>a. </a:t>
            </a:r>
            <a:r>
              <a:rPr lang="pt-BR" b="1" dirty="0" smtClean="0"/>
              <a:t>Aleatório:</a:t>
            </a:r>
            <a:r>
              <a:rPr lang="pt-BR" dirty="0" smtClean="0"/>
              <a:t> casual, fortuito, acidental.</a:t>
            </a:r>
          </a:p>
          <a:p>
            <a:pPr marL="0" indent="0" algn="just">
              <a:buNone/>
            </a:pPr>
            <a:r>
              <a:rPr lang="pt-BR" b="1" dirty="0" smtClean="0"/>
              <a:t>Alheatório:</a:t>
            </a:r>
            <a:r>
              <a:rPr lang="pt-BR" dirty="0" smtClean="0"/>
              <a:t> que alheia, alienante, que desvia ou perturba. </a:t>
            </a:r>
            <a:r>
              <a:rPr lang="pt-BR" dirty="0" err="1" smtClean="0"/>
              <a:t>Ex</a:t>
            </a:r>
            <a:r>
              <a:rPr lang="pt-BR" dirty="0" smtClean="0"/>
              <a:t>: O discurso do político era tão alheatório que os ouvintes se sentiram desconectados e desinteressados, como se não houvesse uma relação com suas preocupações reais.</a:t>
            </a:r>
          </a:p>
          <a:p>
            <a:pPr marL="0" indent="0" algn="just">
              <a:buNone/>
            </a:pPr>
            <a:r>
              <a:rPr lang="pt-BR" dirty="0" smtClean="0"/>
              <a:t>b. </a:t>
            </a:r>
            <a:r>
              <a:rPr lang="pt-BR" b="1" dirty="0" smtClean="0"/>
              <a:t>Ao encontro de: </a:t>
            </a:r>
            <a:r>
              <a:rPr lang="pt-BR" dirty="0" smtClean="0"/>
              <a:t>para junto de; favorável a: </a:t>
            </a:r>
          </a:p>
          <a:p>
            <a:pPr marL="0" indent="0" algn="just">
              <a:buNone/>
            </a:pPr>
            <a:r>
              <a:rPr lang="pt-BR" dirty="0" smtClean="0"/>
              <a:t>“O projeto arquitetônico veio ao encontro dos anseios da empresária”.</a:t>
            </a:r>
            <a:endParaRPr lang="pt-BR" dirty="0"/>
          </a:p>
        </p:txBody>
      </p:sp>
    </p:spTree>
    <p:extLst>
      <p:ext uri="{BB962C8B-B14F-4D97-AF65-F5344CB8AC3E}">
        <p14:creationId xmlns:p14="http://schemas.microsoft.com/office/powerpoint/2010/main" val="1107189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260648"/>
            <a:ext cx="8507288" cy="6408712"/>
          </a:xfrm>
        </p:spPr>
        <p:txBody>
          <a:bodyPr>
            <a:normAutofit fontScale="92500"/>
          </a:bodyPr>
          <a:lstStyle/>
          <a:p>
            <a:pPr marL="0" indent="0" algn="just">
              <a:buNone/>
            </a:pPr>
            <a:r>
              <a:rPr lang="pt-BR" b="1" dirty="0" smtClean="0"/>
              <a:t>De encontro a: </a:t>
            </a:r>
            <a:r>
              <a:rPr lang="pt-BR" dirty="0" smtClean="0"/>
              <a:t>contra; em prejuízo de: </a:t>
            </a:r>
          </a:p>
          <a:p>
            <a:pPr marL="0" indent="0" algn="just">
              <a:buNone/>
            </a:pPr>
            <a:r>
              <a:rPr lang="pt-BR" dirty="0" smtClean="0"/>
              <a:t>“A motocicleta foi de encontro a um poste”. “O diretor não apoiou a medida, pois vinha de encontro aos interesses dos professores”.</a:t>
            </a:r>
          </a:p>
          <a:p>
            <a:pPr marL="0" indent="0" algn="just">
              <a:buNone/>
            </a:pPr>
            <a:r>
              <a:rPr lang="pt-BR" dirty="0" smtClean="0"/>
              <a:t>c</a:t>
            </a:r>
            <a:r>
              <a:rPr lang="pt-BR" b="1" dirty="0" smtClean="0"/>
              <a:t>. Ao invés de: ao contrário de: </a:t>
            </a:r>
            <a:r>
              <a:rPr lang="pt-BR" dirty="0" smtClean="0"/>
              <a:t>“Ao invés de demitir dez servidores, a empresa contratou mais vinte”. (Inaceitável o cruzamento *ao em vez de.)</a:t>
            </a:r>
          </a:p>
          <a:p>
            <a:pPr marL="0" indent="0" algn="just">
              <a:buNone/>
            </a:pPr>
            <a:r>
              <a:rPr lang="pt-BR" b="1" dirty="0" smtClean="0"/>
              <a:t>Em vez de: </a:t>
            </a:r>
            <a:r>
              <a:rPr lang="pt-BR" dirty="0" smtClean="0"/>
              <a:t>em lugar de: “Em vez de demitir dez servidores, a empresa demitiu vinte”.</a:t>
            </a:r>
          </a:p>
          <a:p>
            <a:pPr marL="0" indent="0" algn="just">
              <a:buNone/>
            </a:pPr>
            <a:r>
              <a:rPr lang="pt-BR" b="1" dirty="0" smtClean="0">
                <a:solidFill>
                  <a:srgbClr val="FF0000"/>
                </a:solidFill>
              </a:rPr>
              <a:t>Obs.: </a:t>
            </a:r>
            <a:r>
              <a:rPr lang="pt-BR" dirty="0" smtClean="0"/>
              <a:t>no trecho em que cabe a expressão “ao invés de”, cabe também “em vez de”. No entanto, o inverso nem sempre estará correto. Usa-se “ao invés” somente quando existir oposição semântica.</a:t>
            </a:r>
            <a:endParaRPr lang="pt-BR" dirty="0"/>
          </a:p>
        </p:txBody>
      </p:sp>
    </p:spTree>
    <p:extLst>
      <p:ext uri="{BB962C8B-B14F-4D97-AF65-F5344CB8AC3E}">
        <p14:creationId xmlns:p14="http://schemas.microsoft.com/office/powerpoint/2010/main" val="4114219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fontScale="90000"/>
          </a:bodyPr>
          <a:lstStyle/>
          <a:p>
            <a:r>
              <a:rPr lang="pt-BR" b="1" dirty="0" smtClean="0"/>
              <a:t>Paronímia</a:t>
            </a:r>
            <a:endParaRPr lang="pt-BR" b="1" dirty="0"/>
          </a:p>
        </p:txBody>
      </p:sp>
      <p:sp>
        <p:nvSpPr>
          <p:cNvPr id="3" name="Espaço Reservado para Conteúdo 2"/>
          <p:cNvSpPr>
            <a:spLocks noGrp="1"/>
          </p:cNvSpPr>
          <p:nvPr>
            <p:ph idx="1"/>
          </p:nvPr>
        </p:nvSpPr>
        <p:spPr/>
        <p:txBody>
          <a:bodyPr/>
          <a:lstStyle/>
          <a:p>
            <a:endParaRPr lang="pt-BR" dirty="0" smtClean="0"/>
          </a:p>
          <a:p>
            <a:endParaRPr lang="pt-BR" dirty="0"/>
          </a:p>
        </p:txBody>
      </p:sp>
      <p:sp>
        <p:nvSpPr>
          <p:cNvPr id="4" name="Retângulo 3"/>
          <p:cNvSpPr/>
          <p:nvPr/>
        </p:nvSpPr>
        <p:spPr>
          <a:xfrm>
            <a:off x="179512" y="1714348"/>
            <a:ext cx="8712968" cy="4832092"/>
          </a:xfrm>
          <a:prstGeom prst="rect">
            <a:avLst/>
          </a:prstGeom>
        </p:spPr>
        <p:txBody>
          <a:bodyPr wrap="square">
            <a:spAutoFit/>
          </a:bodyPr>
          <a:lstStyle/>
          <a:p>
            <a:pPr algn="just"/>
            <a:r>
              <a:rPr lang="pt-BR" sz="2800" b="1" dirty="0" smtClean="0">
                <a:solidFill>
                  <a:srgbClr val="FF0000"/>
                </a:solidFill>
              </a:rPr>
              <a:t>d. A par: </a:t>
            </a:r>
            <a:r>
              <a:rPr lang="pt-BR" sz="2800" dirty="0" smtClean="0"/>
              <a:t>informado, ao corrente, ciente: “O ministro está a par do assunto”; ao lado, junto; além de.</a:t>
            </a:r>
          </a:p>
          <a:p>
            <a:pPr algn="just"/>
            <a:r>
              <a:rPr lang="pt-BR" sz="2800" b="1" dirty="0" smtClean="0">
                <a:solidFill>
                  <a:srgbClr val="FF0000"/>
                </a:solidFill>
              </a:rPr>
              <a:t>Ao par: </a:t>
            </a:r>
            <a:r>
              <a:rPr lang="pt-BR" sz="2800" dirty="0" smtClean="0"/>
              <a:t>de acordo com a convenção legal: "Para que todos os documentos fiquem corretamente organizados, cada folha deve ser numerada e arquivada ao par com o restante do material."</a:t>
            </a:r>
          </a:p>
          <a:p>
            <a:pPr algn="just"/>
            <a:endParaRPr lang="pt-BR" sz="2800" dirty="0"/>
          </a:p>
          <a:p>
            <a:pPr algn="just"/>
            <a:r>
              <a:rPr lang="pt-BR" sz="2800" b="1" dirty="0" smtClean="0">
                <a:solidFill>
                  <a:srgbClr val="FF0000"/>
                </a:solidFill>
              </a:rPr>
              <a:t>e. Delatar (delação): </a:t>
            </a:r>
            <a:r>
              <a:rPr lang="pt-BR" sz="2800" dirty="0" smtClean="0"/>
              <a:t>denunciar, revelar crime ou delito, acusar: “O traficante foi delatado pela própria esposa”.</a:t>
            </a:r>
          </a:p>
          <a:p>
            <a:pPr algn="just"/>
            <a:r>
              <a:rPr lang="pt-BR" sz="2800" b="1" dirty="0" smtClean="0">
                <a:solidFill>
                  <a:srgbClr val="FF0000"/>
                </a:solidFill>
              </a:rPr>
              <a:t>Dilatar (dilação): </a:t>
            </a:r>
            <a:r>
              <a:rPr lang="pt-BR" sz="2800" dirty="0" smtClean="0"/>
              <a:t>alargar, estender; adiar, diferir: “A dilação do prazo de inscrições foi feita pelo órgão solicitante”.</a:t>
            </a:r>
            <a:endParaRPr lang="pt-BR" sz="2800" dirty="0"/>
          </a:p>
        </p:txBody>
      </p:sp>
    </p:spTree>
    <p:extLst>
      <p:ext uri="{BB962C8B-B14F-4D97-AF65-F5344CB8AC3E}">
        <p14:creationId xmlns:p14="http://schemas.microsoft.com/office/powerpoint/2010/main" val="2442961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Importante</a:t>
            </a:r>
            <a:endParaRPr lang="pt-BR" dirty="0"/>
          </a:p>
        </p:txBody>
      </p:sp>
      <p:sp>
        <p:nvSpPr>
          <p:cNvPr id="3" name="Espaço Reservado para Conteúdo 2"/>
          <p:cNvSpPr>
            <a:spLocks noGrp="1"/>
          </p:cNvSpPr>
          <p:nvPr>
            <p:ph idx="1"/>
          </p:nvPr>
        </p:nvSpPr>
        <p:spPr/>
        <p:txBody>
          <a:bodyPr>
            <a:normAutofit/>
          </a:bodyPr>
          <a:lstStyle/>
          <a:p>
            <a:pPr marL="0" indent="0">
              <a:buNone/>
            </a:pPr>
            <a:r>
              <a:rPr lang="pt-BR" b="1" dirty="0" smtClean="0"/>
              <a:t>Denotação:</a:t>
            </a:r>
            <a:r>
              <a:rPr lang="pt-BR" dirty="0" smtClean="0"/>
              <a:t> valor real.</a:t>
            </a:r>
          </a:p>
          <a:p>
            <a:pPr marL="0" indent="0">
              <a:buNone/>
            </a:pPr>
            <a:r>
              <a:rPr lang="pt-BR" dirty="0" smtClean="0"/>
              <a:t>Ex.: assistimos ao enterro do corpo do artista.</a:t>
            </a:r>
          </a:p>
          <a:p>
            <a:pPr marL="0" indent="0">
              <a:buNone/>
            </a:pPr>
            <a:r>
              <a:rPr lang="pt-BR" b="1" dirty="0" smtClean="0"/>
              <a:t>Conotação:</a:t>
            </a:r>
            <a:r>
              <a:rPr lang="pt-BR" dirty="0" smtClean="0"/>
              <a:t> valor figurado.</a:t>
            </a:r>
          </a:p>
          <a:p>
            <a:pPr marL="0" indent="0">
              <a:buNone/>
            </a:pPr>
            <a:r>
              <a:rPr lang="pt-BR" dirty="0" smtClean="0"/>
              <a:t>Ex.: assistimos ao enterro do Socialismo.</a:t>
            </a:r>
          </a:p>
        </p:txBody>
      </p:sp>
    </p:spTree>
    <p:extLst>
      <p:ext uri="{BB962C8B-B14F-4D97-AF65-F5344CB8AC3E}">
        <p14:creationId xmlns:p14="http://schemas.microsoft.com/office/powerpoint/2010/main" val="3034433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1426170"/>
          </a:xfrm>
        </p:spPr>
        <p:txBody>
          <a:bodyPr>
            <a:noAutofit/>
          </a:bodyPr>
          <a:lstStyle/>
          <a:p>
            <a:r>
              <a:rPr lang="pt-BR" sz="3200" b="1" dirty="0" smtClean="0">
                <a:solidFill>
                  <a:srgbClr val="FF0000"/>
                </a:solidFill>
              </a:rPr>
              <a:t>No estudo de </a:t>
            </a:r>
            <a:r>
              <a:rPr lang="pt-BR" sz="3200" b="1" u="sng" dirty="0" smtClean="0">
                <a:solidFill>
                  <a:srgbClr val="FF0000"/>
                </a:solidFill>
              </a:rPr>
              <a:t>tipologia textual </a:t>
            </a:r>
            <a:r>
              <a:rPr lang="pt-BR" sz="3200" b="1" dirty="0" smtClean="0">
                <a:solidFill>
                  <a:srgbClr val="FF0000"/>
                </a:solidFill>
              </a:rPr>
              <a:t>e </a:t>
            </a:r>
            <a:r>
              <a:rPr lang="pt-BR" sz="3200" b="1" dirty="0" smtClean="0">
                <a:solidFill>
                  <a:srgbClr val="FF0000"/>
                </a:solidFill>
                <a:effectLst>
                  <a:outerShdw blurRad="38100" dist="38100" dir="2700000" algn="tl">
                    <a:srgbClr val="000000">
                      <a:alpha val="43137"/>
                    </a:srgbClr>
                  </a:outerShdw>
                </a:effectLst>
              </a:rPr>
              <a:t>gêneros textuais</a:t>
            </a:r>
            <a:r>
              <a:rPr lang="pt-BR" sz="3200" b="1" dirty="0" smtClean="0">
                <a:solidFill>
                  <a:srgbClr val="FF0000"/>
                </a:solidFill>
              </a:rPr>
              <a:t>, verifica-se como é importante dominar</a:t>
            </a:r>
            <a:br>
              <a:rPr lang="pt-BR" sz="3200" b="1" dirty="0" smtClean="0">
                <a:solidFill>
                  <a:srgbClr val="FF0000"/>
                </a:solidFill>
              </a:rPr>
            </a:br>
            <a:r>
              <a:rPr lang="pt-BR" sz="3200" b="1" dirty="0" smtClean="0">
                <a:solidFill>
                  <a:srgbClr val="FF0000"/>
                </a:solidFill>
              </a:rPr>
              <a:t>o universo do texto.</a:t>
            </a:r>
            <a:endParaRPr lang="pt-BR" sz="3200" b="1" dirty="0">
              <a:solidFill>
                <a:srgbClr val="FF0000"/>
              </a:solidFill>
            </a:endParaRPr>
          </a:p>
        </p:txBody>
      </p:sp>
      <p:sp>
        <p:nvSpPr>
          <p:cNvPr id="3" name="Espaço Reservado para Conteúdo 2"/>
          <p:cNvSpPr>
            <a:spLocks noGrp="1"/>
          </p:cNvSpPr>
          <p:nvPr>
            <p:ph idx="1"/>
          </p:nvPr>
        </p:nvSpPr>
        <p:spPr>
          <a:xfrm>
            <a:off x="251520" y="1916832"/>
            <a:ext cx="8712968" cy="4752528"/>
          </a:xfrm>
        </p:spPr>
        <p:txBody>
          <a:bodyPr/>
          <a:lstStyle/>
          <a:p>
            <a:pPr marL="0" indent="0">
              <a:buNone/>
            </a:pPr>
            <a:r>
              <a:rPr lang="pt-BR" b="1" dirty="0" smtClean="0"/>
              <a:t>SEMÂNTICA</a:t>
            </a:r>
            <a:r>
              <a:rPr lang="pt-BR" dirty="0" smtClean="0"/>
              <a:t> = sentido, significação.</a:t>
            </a:r>
          </a:p>
          <a:p>
            <a:pPr marL="0" indent="0">
              <a:buNone/>
            </a:pPr>
            <a:endParaRPr lang="pt-BR" dirty="0"/>
          </a:p>
          <a:p>
            <a:pPr marL="0" indent="0" algn="just">
              <a:buNone/>
            </a:pPr>
            <a:r>
              <a:rPr lang="pt-BR" dirty="0" smtClean="0"/>
              <a:t>O examinador pode mencionar no comando da questão a expressão “julgue o item,  considerando os aspectos </a:t>
            </a:r>
            <a:r>
              <a:rPr lang="pt-BR" b="1" dirty="0" smtClean="0"/>
              <a:t>semânticos</a:t>
            </a:r>
            <a:r>
              <a:rPr lang="pt-BR" dirty="0" smtClean="0"/>
              <a:t> e </a:t>
            </a:r>
            <a:r>
              <a:rPr lang="pt-BR" b="1" dirty="0" smtClean="0"/>
              <a:t>morfossintáticos</a:t>
            </a:r>
            <a:r>
              <a:rPr lang="pt-BR" dirty="0" smtClean="0"/>
              <a:t> do texto”.</a:t>
            </a:r>
          </a:p>
          <a:p>
            <a:endParaRPr lang="pt-BR" dirty="0"/>
          </a:p>
        </p:txBody>
      </p:sp>
    </p:spTree>
    <p:extLst>
      <p:ext uri="{BB962C8B-B14F-4D97-AF65-F5344CB8AC3E}">
        <p14:creationId xmlns:p14="http://schemas.microsoft.com/office/powerpoint/2010/main" val="618665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dirty="0" smtClean="0"/>
              <a:t>Hiperonímia</a:t>
            </a:r>
            <a:endParaRPr lang="pt-BR" dirty="0"/>
          </a:p>
        </p:txBody>
      </p:sp>
      <p:sp>
        <p:nvSpPr>
          <p:cNvPr id="3" name="Espaço Reservado para Conteúdo 2"/>
          <p:cNvSpPr>
            <a:spLocks noGrp="1"/>
          </p:cNvSpPr>
          <p:nvPr>
            <p:ph idx="1"/>
          </p:nvPr>
        </p:nvSpPr>
        <p:spPr>
          <a:xfrm>
            <a:off x="457200" y="980728"/>
            <a:ext cx="8229600" cy="5544616"/>
          </a:xfrm>
        </p:spPr>
        <p:txBody>
          <a:bodyPr>
            <a:normAutofit fontScale="92500" lnSpcReduction="10000"/>
          </a:bodyPr>
          <a:lstStyle/>
          <a:p>
            <a:pPr marL="0" indent="0" algn="just">
              <a:buNone/>
            </a:pPr>
            <a:r>
              <a:rPr lang="pt-BR" dirty="0" smtClean="0"/>
              <a:t>"No contexto da ética, princípios são fundamentais para orientar o comportamento e as decisões. "Explicação: "Princípios" é um hiperônimo, significando algo com uma abrangência ampla. Ele engloba várias normas ou diretrizes mais específicas, como legalidade, moralidade e eficiência. </a:t>
            </a:r>
          </a:p>
          <a:p>
            <a:pPr marL="0" indent="0" algn="just">
              <a:buNone/>
            </a:pPr>
            <a:r>
              <a:rPr lang="pt-BR" dirty="0" smtClean="0"/>
              <a:t>"Animais como cães, gatos e pássaros são frequentemente considerados como membros da família.“</a:t>
            </a:r>
          </a:p>
          <a:p>
            <a:pPr marL="0" indent="0" algn="just">
              <a:buNone/>
            </a:pPr>
            <a:r>
              <a:rPr lang="pt-BR" dirty="0" smtClean="0"/>
              <a:t>Explicação: "Animais" é o hiperônimo que abrange os hipônimos "cães", "gatos" e "pássaros".</a:t>
            </a:r>
            <a:endParaRPr lang="pt-BR" dirty="0"/>
          </a:p>
        </p:txBody>
      </p:sp>
    </p:spTree>
    <p:extLst>
      <p:ext uri="{BB962C8B-B14F-4D97-AF65-F5344CB8AC3E}">
        <p14:creationId xmlns:p14="http://schemas.microsoft.com/office/powerpoint/2010/main" val="4288440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Hiperônimo</a:t>
            </a:r>
            <a:endParaRPr lang="pt-BR" dirty="0"/>
          </a:p>
        </p:txBody>
      </p:sp>
      <p:sp>
        <p:nvSpPr>
          <p:cNvPr id="3" name="Espaço Reservado para Conteúdo 2"/>
          <p:cNvSpPr>
            <a:spLocks noGrp="1"/>
          </p:cNvSpPr>
          <p:nvPr>
            <p:ph idx="1"/>
          </p:nvPr>
        </p:nvSpPr>
        <p:spPr>
          <a:xfrm>
            <a:off x="251520" y="1600200"/>
            <a:ext cx="8640960" cy="4925144"/>
          </a:xfrm>
        </p:spPr>
        <p:txBody>
          <a:bodyPr/>
          <a:lstStyle/>
          <a:p>
            <a:pPr marL="0" indent="0" algn="just">
              <a:buNone/>
            </a:pPr>
            <a:r>
              <a:rPr lang="pt-BR" dirty="0" smtClean="0"/>
              <a:t>"Os veículos de transporte, como carros, caminhões e motocicletas, são essenciais para a logística urbana.</a:t>
            </a:r>
          </a:p>
          <a:p>
            <a:pPr marL="0" indent="0" algn="just">
              <a:buNone/>
            </a:pPr>
            <a:r>
              <a:rPr lang="pt-BR" dirty="0" smtClean="0"/>
              <a:t>"Explicação: "Veículos de transporte" é o hiperônimo que engloba os hipônimos "carros", "caminhões" e "motocicletas".</a:t>
            </a:r>
          </a:p>
          <a:p>
            <a:pPr marL="0" indent="0" algn="just">
              <a:buNone/>
            </a:pPr>
            <a:r>
              <a:rPr lang="pt-BR" dirty="0" smtClean="0"/>
              <a:t>Hiperônimo: "Fruta" - abrange "maçã", "banana", "laranja", etc.</a:t>
            </a:r>
            <a:endParaRPr lang="pt-BR" dirty="0"/>
          </a:p>
        </p:txBody>
      </p:sp>
    </p:spTree>
    <p:extLst>
      <p:ext uri="{BB962C8B-B14F-4D97-AF65-F5344CB8AC3E}">
        <p14:creationId xmlns:p14="http://schemas.microsoft.com/office/powerpoint/2010/main" val="1865589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Hiponímia</a:t>
            </a:r>
            <a:endParaRPr lang="pt-BR" dirty="0"/>
          </a:p>
        </p:txBody>
      </p:sp>
      <p:sp>
        <p:nvSpPr>
          <p:cNvPr id="3" name="Espaço Reservado para Conteúdo 2"/>
          <p:cNvSpPr>
            <a:spLocks noGrp="1"/>
          </p:cNvSpPr>
          <p:nvPr>
            <p:ph idx="1"/>
          </p:nvPr>
        </p:nvSpPr>
        <p:spPr/>
        <p:txBody>
          <a:bodyPr/>
          <a:lstStyle/>
          <a:p>
            <a:pPr marL="0" indent="0" algn="just">
              <a:buNone/>
            </a:pPr>
            <a:r>
              <a:rPr lang="pt-BR" dirty="0" smtClean="0"/>
              <a:t>"A empresa implementou a legalidade, moralidade e eficiência em seus processos para melhorar a governança.</a:t>
            </a:r>
          </a:p>
          <a:p>
            <a:pPr marL="0" indent="0" algn="just">
              <a:buNone/>
            </a:pPr>
            <a:r>
              <a:rPr lang="pt-BR" dirty="0" smtClean="0"/>
              <a:t>"Explicação: "Legalidade," "moralidade" e "eficiência" são hipônimos de "princípios". Eles representam significações mais específicas e restritas dentro do conceito mais amplo de princípios.</a:t>
            </a:r>
            <a:endParaRPr lang="pt-BR" dirty="0"/>
          </a:p>
        </p:txBody>
      </p:sp>
    </p:spTree>
    <p:extLst>
      <p:ext uri="{BB962C8B-B14F-4D97-AF65-F5344CB8AC3E}">
        <p14:creationId xmlns:p14="http://schemas.microsoft.com/office/powerpoint/2010/main" val="653903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Hiponímia</a:t>
            </a:r>
            <a:endParaRPr lang="pt-BR" dirty="0"/>
          </a:p>
        </p:txBody>
      </p:sp>
      <p:sp>
        <p:nvSpPr>
          <p:cNvPr id="3" name="Espaço Reservado para Conteúdo 2"/>
          <p:cNvSpPr>
            <a:spLocks noGrp="1"/>
          </p:cNvSpPr>
          <p:nvPr>
            <p:ph idx="1"/>
          </p:nvPr>
        </p:nvSpPr>
        <p:spPr/>
        <p:txBody>
          <a:bodyPr>
            <a:normAutofit fontScale="85000" lnSpcReduction="10000"/>
          </a:bodyPr>
          <a:lstStyle/>
          <a:p>
            <a:pPr marL="0" indent="0" algn="just">
              <a:buNone/>
            </a:pPr>
            <a:r>
              <a:rPr lang="pt-BR" dirty="0" smtClean="0"/>
              <a:t>“As flores no jardim incluem rosas, margaridas e lírios.“</a:t>
            </a:r>
          </a:p>
          <a:p>
            <a:pPr marL="0" indent="0" algn="just">
              <a:buNone/>
            </a:pPr>
            <a:r>
              <a:rPr lang="pt-BR" dirty="0" smtClean="0"/>
              <a:t>Explicação: "Flores" é o hiperônimo, e "rosas", "margaridas" e "lírios" são hipônimos. As flores são a categoria geral, e as espécies específicas se encaixam nessa categoria.</a:t>
            </a:r>
          </a:p>
          <a:p>
            <a:pPr marL="0" indent="0" algn="just">
              <a:buNone/>
            </a:pPr>
            <a:r>
              <a:rPr lang="pt-BR" dirty="0" smtClean="0"/>
              <a:t>Frase: "Entre os tipos de peixes que encontramos no aquário estão os </a:t>
            </a:r>
            <a:r>
              <a:rPr lang="pt-BR" dirty="0" err="1" smtClean="0"/>
              <a:t>bettas</a:t>
            </a:r>
            <a:r>
              <a:rPr lang="pt-BR" dirty="0" smtClean="0"/>
              <a:t>, os tetras e os </a:t>
            </a:r>
            <a:r>
              <a:rPr lang="pt-BR" dirty="0" err="1" smtClean="0"/>
              <a:t>guppies</a:t>
            </a:r>
            <a:r>
              <a:rPr lang="pt-BR" dirty="0" smtClean="0"/>
              <a:t>.“</a:t>
            </a:r>
          </a:p>
          <a:p>
            <a:pPr marL="0" indent="0" algn="just">
              <a:buNone/>
            </a:pPr>
            <a:r>
              <a:rPr lang="pt-BR" dirty="0" smtClean="0"/>
              <a:t>Explicação: "Peixes" é o hiperônimo, e "</a:t>
            </a:r>
            <a:r>
              <a:rPr lang="pt-BR" dirty="0" err="1" smtClean="0"/>
              <a:t>bettas</a:t>
            </a:r>
            <a:r>
              <a:rPr lang="pt-BR" dirty="0" smtClean="0"/>
              <a:t>", "tetras" e "</a:t>
            </a:r>
            <a:r>
              <a:rPr lang="pt-BR" dirty="0" err="1" smtClean="0"/>
              <a:t>guppies</a:t>
            </a:r>
            <a:r>
              <a:rPr lang="pt-BR" dirty="0" smtClean="0"/>
              <a:t>" são hipônimos. Os peixes são a categoria geral, e os tipos específicos de peixes são incluídos nessa categoria.</a:t>
            </a:r>
            <a:endParaRPr lang="pt-BR" dirty="0"/>
          </a:p>
        </p:txBody>
      </p:sp>
    </p:spTree>
    <p:extLst>
      <p:ext uri="{BB962C8B-B14F-4D97-AF65-F5344CB8AC3E}">
        <p14:creationId xmlns:p14="http://schemas.microsoft.com/office/powerpoint/2010/main" val="1532111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260648"/>
            <a:ext cx="8229600" cy="1143000"/>
          </a:xfrm>
        </p:spPr>
        <p:txBody>
          <a:bodyPr>
            <a:normAutofit/>
          </a:bodyPr>
          <a:lstStyle/>
          <a:p>
            <a:r>
              <a:rPr lang="pt-BR" dirty="0" smtClean="0"/>
              <a:t>QUESTÕES</a:t>
            </a:r>
            <a:endParaRPr lang="pt-BR" dirty="0"/>
          </a:p>
        </p:txBody>
      </p:sp>
      <p:sp>
        <p:nvSpPr>
          <p:cNvPr id="3" name="Espaço Reservado para Conteúdo 2"/>
          <p:cNvSpPr>
            <a:spLocks noGrp="1"/>
          </p:cNvSpPr>
          <p:nvPr>
            <p:ph idx="1"/>
          </p:nvPr>
        </p:nvSpPr>
        <p:spPr>
          <a:xfrm>
            <a:off x="251520" y="1600200"/>
            <a:ext cx="8712968" cy="4997152"/>
          </a:xfrm>
        </p:spPr>
        <p:txBody>
          <a:bodyPr/>
          <a:lstStyle/>
          <a:p>
            <a:pPr marL="0" indent="0">
              <a:buNone/>
            </a:pPr>
            <a:r>
              <a:rPr lang="pt-BR" b="1" dirty="0" smtClean="0"/>
              <a:t>Prova FUNATEC – Analista Contábil – 2023</a:t>
            </a:r>
          </a:p>
          <a:p>
            <a:endParaRPr lang="pt-BR" dirty="0"/>
          </a:p>
          <a:p>
            <a:pPr marL="0" indent="0" algn="just">
              <a:buNone/>
            </a:pPr>
            <a:r>
              <a:rPr lang="pt-BR" dirty="0" smtClean="0"/>
              <a:t>1) Assinale a alternativa que contém um antônimo de EXECRÁVEL:</a:t>
            </a:r>
          </a:p>
          <a:p>
            <a:pPr marL="0" indent="0" algn="just">
              <a:buNone/>
            </a:pPr>
            <a:r>
              <a:rPr lang="pt-BR" dirty="0" smtClean="0"/>
              <a:t>a) Nefário.</a:t>
            </a:r>
          </a:p>
          <a:p>
            <a:pPr marL="0" indent="0" algn="just">
              <a:buNone/>
            </a:pPr>
            <a:r>
              <a:rPr lang="pt-BR" dirty="0" smtClean="0"/>
              <a:t>b) Odiento</a:t>
            </a:r>
          </a:p>
          <a:p>
            <a:pPr marL="0" indent="0" algn="just">
              <a:buNone/>
            </a:pPr>
            <a:r>
              <a:rPr lang="pt-BR" dirty="0" smtClean="0"/>
              <a:t>c) Aliciante.</a:t>
            </a:r>
          </a:p>
          <a:p>
            <a:pPr marL="0" indent="0" algn="just">
              <a:buNone/>
            </a:pPr>
            <a:r>
              <a:rPr lang="pt-BR" dirty="0" smtClean="0"/>
              <a:t>d) Vitável. </a:t>
            </a:r>
          </a:p>
          <a:p>
            <a:endParaRPr lang="pt-BR" dirty="0" smtClean="0"/>
          </a:p>
          <a:p>
            <a:endParaRPr lang="pt-BR" dirty="0"/>
          </a:p>
        </p:txBody>
      </p:sp>
    </p:spTree>
    <p:extLst>
      <p:ext uri="{BB962C8B-B14F-4D97-AF65-F5344CB8AC3E}">
        <p14:creationId xmlns:p14="http://schemas.microsoft.com/office/powerpoint/2010/main" val="3425609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buNone/>
            </a:pPr>
            <a:r>
              <a:rPr lang="pt-BR" dirty="0" smtClean="0"/>
              <a:t>EXECRÁVEL = abominável; nefário; nefasto; vitável=execrável; que se deve evitar;</a:t>
            </a:r>
          </a:p>
          <a:p>
            <a:pPr marL="0" indent="0">
              <a:buNone/>
            </a:pPr>
            <a:r>
              <a:rPr lang="pt-BR" dirty="0" smtClean="0"/>
              <a:t>ALICIANTE = aliciador; que atrai; fascinante;</a:t>
            </a:r>
          </a:p>
          <a:p>
            <a:pPr marL="0" indent="0">
              <a:buNone/>
            </a:pPr>
            <a:endParaRPr lang="pt-BR" dirty="0"/>
          </a:p>
          <a:p>
            <a:pPr marL="0" indent="0">
              <a:buNone/>
            </a:pPr>
            <a:r>
              <a:rPr lang="pt-BR" b="1" dirty="0">
                <a:solidFill>
                  <a:srgbClr val="FF0000"/>
                </a:solidFill>
              </a:rPr>
              <a:t>A</a:t>
            </a:r>
            <a:endParaRPr lang="pt-BR" b="1" dirty="0" smtClean="0">
              <a:solidFill>
                <a:srgbClr val="FF0000"/>
              </a:solidFill>
            </a:endParaRPr>
          </a:p>
          <a:p>
            <a:endParaRPr lang="pt-BR" dirty="0"/>
          </a:p>
        </p:txBody>
      </p:sp>
    </p:spTree>
    <p:extLst>
      <p:ext uri="{BB962C8B-B14F-4D97-AF65-F5344CB8AC3E}">
        <p14:creationId xmlns:p14="http://schemas.microsoft.com/office/powerpoint/2010/main" val="14991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a:t>
            </a:r>
            <a:endParaRPr lang="pt-BR" dirty="0"/>
          </a:p>
        </p:txBody>
      </p:sp>
      <p:sp>
        <p:nvSpPr>
          <p:cNvPr id="3" name="Espaço Reservado para Conteúdo 2"/>
          <p:cNvSpPr>
            <a:spLocks noGrp="1"/>
          </p:cNvSpPr>
          <p:nvPr>
            <p:ph idx="1"/>
          </p:nvPr>
        </p:nvSpPr>
        <p:spPr/>
        <p:txBody>
          <a:bodyPr>
            <a:normAutofit lnSpcReduction="10000"/>
          </a:bodyPr>
          <a:lstStyle/>
          <a:p>
            <a:r>
              <a:rPr lang="pt-BR" dirty="0"/>
              <a:t>Nas frases “Minha esposa está se submetendo a diversas sessões de terapia” e “Seu medicamento está na seção de ansiolíticos”. Podemos afirmar que as palavras destacadas demonstram um caso de:</a:t>
            </a:r>
          </a:p>
          <a:p>
            <a:r>
              <a:rPr lang="pt-BR" dirty="0"/>
              <a:t>a) Paronímia.</a:t>
            </a:r>
          </a:p>
          <a:p>
            <a:r>
              <a:rPr lang="pt-BR" dirty="0"/>
              <a:t>b) Polissemia.</a:t>
            </a:r>
          </a:p>
          <a:p>
            <a:r>
              <a:rPr lang="pt-BR" dirty="0"/>
              <a:t>c) Homonímia</a:t>
            </a:r>
            <a:r>
              <a:rPr lang="pt-BR" dirty="0" smtClean="0"/>
              <a:t>.</a:t>
            </a:r>
          </a:p>
          <a:p>
            <a:r>
              <a:rPr lang="pt-BR" dirty="0" smtClean="0"/>
              <a:t>d) Sinonímia.</a:t>
            </a:r>
          </a:p>
          <a:p>
            <a:endParaRPr lang="pt-BR" dirty="0"/>
          </a:p>
        </p:txBody>
      </p:sp>
    </p:spTree>
    <p:extLst>
      <p:ext uri="{BB962C8B-B14F-4D97-AF65-F5344CB8AC3E}">
        <p14:creationId xmlns:p14="http://schemas.microsoft.com/office/powerpoint/2010/main" val="3526653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buNone/>
            </a:pPr>
            <a:r>
              <a:rPr lang="pt-BR" b="1" dirty="0" smtClean="0">
                <a:solidFill>
                  <a:srgbClr val="FF0000"/>
                </a:solidFill>
              </a:rPr>
              <a:t>C</a:t>
            </a:r>
            <a:endParaRPr lang="pt-BR" b="1" dirty="0">
              <a:solidFill>
                <a:srgbClr val="FF0000"/>
              </a:solidFill>
            </a:endParaRPr>
          </a:p>
        </p:txBody>
      </p:sp>
    </p:spTree>
    <p:extLst>
      <p:ext uri="{BB962C8B-B14F-4D97-AF65-F5344CB8AC3E}">
        <p14:creationId xmlns:p14="http://schemas.microsoft.com/office/powerpoint/2010/main" val="2254876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a:t>
            </a:r>
            <a:endParaRPr lang="pt-BR" dirty="0"/>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dirty="0"/>
              <a:t>Marque a alternativa em que há emprego adequado do vocábulo destacado quanto ao seu significado empregado na frase.</a:t>
            </a:r>
          </a:p>
          <a:p>
            <a:pPr marL="0" indent="0">
              <a:buNone/>
            </a:pPr>
            <a:r>
              <a:rPr lang="pt-BR" dirty="0"/>
              <a:t>a) Temos que saber deferir o conhecimento da ignorância.</a:t>
            </a:r>
          </a:p>
          <a:p>
            <a:pPr marL="0" indent="0">
              <a:buNone/>
            </a:pPr>
            <a:r>
              <a:rPr lang="pt-BR" dirty="0"/>
              <a:t>b) Quem quer acender na vida, deve estudar e trabalhar.</a:t>
            </a:r>
          </a:p>
          <a:p>
            <a:pPr marL="0" indent="0">
              <a:buNone/>
            </a:pPr>
            <a:r>
              <a:rPr lang="pt-BR" dirty="0"/>
              <a:t>c) Seu comportamento errático anuncia um fracasso eminente.</a:t>
            </a:r>
          </a:p>
          <a:p>
            <a:pPr marL="0" indent="0">
              <a:buNone/>
            </a:pPr>
            <a:r>
              <a:rPr lang="pt-BR" dirty="0"/>
              <a:t>d) A expectativa é motivadora para quem luta.</a:t>
            </a:r>
          </a:p>
          <a:p>
            <a:endParaRPr lang="pt-BR" dirty="0"/>
          </a:p>
          <a:p>
            <a:endParaRPr lang="pt-BR" dirty="0"/>
          </a:p>
        </p:txBody>
      </p:sp>
    </p:spTree>
    <p:extLst>
      <p:ext uri="{BB962C8B-B14F-4D97-AF65-F5344CB8AC3E}">
        <p14:creationId xmlns:p14="http://schemas.microsoft.com/office/powerpoint/2010/main" val="1522409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buNone/>
            </a:pPr>
            <a:r>
              <a:rPr lang="pt-BR" b="1" dirty="0" smtClean="0">
                <a:solidFill>
                  <a:srgbClr val="FF0000"/>
                </a:solidFill>
              </a:rPr>
              <a:t>D</a:t>
            </a:r>
            <a:endParaRPr lang="pt-BR" b="1" dirty="0">
              <a:solidFill>
                <a:srgbClr val="FF0000"/>
              </a:solidFill>
            </a:endParaRPr>
          </a:p>
        </p:txBody>
      </p:sp>
    </p:spTree>
    <p:extLst>
      <p:ext uri="{BB962C8B-B14F-4D97-AF65-F5344CB8AC3E}">
        <p14:creationId xmlns:p14="http://schemas.microsoft.com/office/powerpoint/2010/main" val="257250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SINONÍMIA</a:t>
            </a:r>
            <a:endParaRPr lang="pt-BR" b="1" dirty="0"/>
          </a:p>
        </p:txBody>
      </p:sp>
      <p:sp>
        <p:nvSpPr>
          <p:cNvPr id="3" name="Espaço Reservado para Conteúdo 2"/>
          <p:cNvSpPr>
            <a:spLocks noGrp="1"/>
          </p:cNvSpPr>
          <p:nvPr>
            <p:ph idx="1"/>
          </p:nvPr>
        </p:nvSpPr>
        <p:spPr>
          <a:xfrm>
            <a:off x="251520" y="1600200"/>
            <a:ext cx="8640960" cy="4925144"/>
          </a:xfrm>
        </p:spPr>
        <p:txBody>
          <a:bodyPr>
            <a:normAutofit/>
          </a:bodyPr>
          <a:lstStyle/>
          <a:p>
            <a:pPr marL="0" indent="0" algn="just">
              <a:buNone/>
            </a:pPr>
            <a:r>
              <a:rPr lang="pt-BR" dirty="0" smtClean="0"/>
              <a:t>A palavra </a:t>
            </a:r>
            <a:r>
              <a:rPr lang="pt-BR" b="1" dirty="0" smtClean="0">
                <a:solidFill>
                  <a:srgbClr val="FF0000"/>
                </a:solidFill>
              </a:rPr>
              <a:t>sinonímia</a:t>
            </a:r>
            <a:r>
              <a:rPr lang="pt-BR" dirty="0" smtClean="0"/>
              <a:t> pode não constar expressamente dos tópicos do edital, no entanto, esta ideia está contida no tópico compreensão e interpretação de textos. </a:t>
            </a:r>
          </a:p>
          <a:p>
            <a:pPr marL="0" indent="0" algn="just">
              <a:buNone/>
            </a:pPr>
            <a:endParaRPr lang="pt-BR" dirty="0"/>
          </a:p>
          <a:p>
            <a:pPr marL="0" indent="0" algn="just">
              <a:buNone/>
            </a:pPr>
            <a:r>
              <a:rPr lang="pt-BR" dirty="0" smtClean="0"/>
              <a:t>Os </a:t>
            </a:r>
            <a:r>
              <a:rPr lang="pt-BR" b="1" dirty="0" smtClean="0">
                <a:solidFill>
                  <a:srgbClr val="FF0000"/>
                </a:solidFill>
              </a:rPr>
              <a:t>processos semânticos </a:t>
            </a:r>
            <a:r>
              <a:rPr lang="pt-BR" dirty="0" smtClean="0"/>
              <a:t>são fundamentais para a compreensão/interpretação de textos.</a:t>
            </a:r>
            <a:endParaRPr lang="pt-BR" dirty="0"/>
          </a:p>
        </p:txBody>
      </p:sp>
    </p:spTree>
    <p:extLst>
      <p:ext uri="{BB962C8B-B14F-4D97-AF65-F5344CB8AC3E}">
        <p14:creationId xmlns:p14="http://schemas.microsoft.com/office/powerpoint/2010/main" val="4065327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a:t>
            </a:r>
            <a:endParaRPr lang="pt-BR"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a:t>“Quando se considera a par do tema, ajuíza sem medo, mas, ao se compreender insipiente, para tudo e pede aos especialistas que o catequizem no assunto para não passar por néscio”. As palavras destacadas tem, no sentido da frase, sentidos:</a:t>
            </a:r>
          </a:p>
          <a:p>
            <a:pPr marL="0" indent="0">
              <a:buNone/>
            </a:pPr>
            <a:r>
              <a:rPr lang="pt-BR" dirty="0"/>
              <a:t>a) Sinônimos.</a:t>
            </a:r>
          </a:p>
          <a:p>
            <a:pPr marL="0" indent="0">
              <a:buNone/>
            </a:pPr>
            <a:r>
              <a:rPr lang="pt-BR" dirty="0"/>
              <a:t>b) Complementares.</a:t>
            </a:r>
          </a:p>
          <a:p>
            <a:pPr marL="0" indent="0">
              <a:buNone/>
            </a:pPr>
            <a:r>
              <a:rPr lang="pt-BR" dirty="0"/>
              <a:t>c) Contraditórios.</a:t>
            </a:r>
          </a:p>
          <a:p>
            <a:pPr marL="0" indent="0">
              <a:buNone/>
            </a:pPr>
            <a:r>
              <a:rPr lang="pt-BR" dirty="0"/>
              <a:t>d) Condicionantes.</a:t>
            </a:r>
          </a:p>
          <a:p>
            <a:endParaRPr lang="pt-BR" dirty="0"/>
          </a:p>
        </p:txBody>
      </p:sp>
    </p:spTree>
    <p:extLst>
      <p:ext uri="{BB962C8B-B14F-4D97-AF65-F5344CB8AC3E}">
        <p14:creationId xmlns:p14="http://schemas.microsoft.com/office/powerpoint/2010/main" val="23868158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pPr marL="0" indent="0">
              <a:buNone/>
            </a:pPr>
            <a:r>
              <a:rPr lang="pt-BR" b="1" dirty="0" smtClean="0">
                <a:solidFill>
                  <a:srgbClr val="FF0000"/>
                </a:solidFill>
              </a:rPr>
              <a:t>A</a:t>
            </a:r>
            <a:endParaRPr lang="pt-BR" b="1" dirty="0">
              <a:solidFill>
                <a:srgbClr val="FF0000"/>
              </a:solidFill>
            </a:endParaRPr>
          </a:p>
        </p:txBody>
      </p:sp>
    </p:spTree>
    <p:extLst>
      <p:ext uri="{BB962C8B-B14F-4D97-AF65-F5344CB8AC3E}">
        <p14:creationId xmlns:p14="http://schemas.microsoft.com/office/powerpoint/2010/main" val="90823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a:t>
            </a:r>
            <a:endParaRPr lang="pt-BR" dirty="0"/>
          </a:p>
        </p:txBody>
      </p:sp>
      <p:sp>
        <p:nvSpPr>
          <p:cNvPr id="3" name="Espaço Reservado para Conteúdo 2"/>
          <p:cNvSpPr>
            <a:spLocks noGrp="1"/>
          </p:cNvSpPr>
          <p:nvPr>
            <p:ph idx="1"/>
          </p:nvPr>
        </p:nvSpPr>
        <p:spPr/>
        <p:txBody>
          <a:bodyPr>
            <a:normAutofit lnSpcReduction="10000"/>
          </a:bodyPr>
          <a:lstStyle/>
          <a:p>
            <a:r>
              <a:rPr lang="pt-BR" dirty="0"/>
              <a:t>Assinale a alternativa que contém uma construção que não necessita de correção ortográfica:</a:t>
            </a:r>
          </a:p>
          <a:p>
            <a:r>
              <a:rPr lang="pt-BR" dirty="0"/>
              <a:t>a) É mau apenas julgar a atitude dos políticos.</a:t>
            </a:r>
          </a:p>
          <a:p>
            <a:r>
              <a:rPr lang="pt-BR" u="sng" dirty="0"/>
              <a:t>b</a:t>
            </a:r>
            <a:r>
              <a:rPr lang="pt-BR" dirty="0"/>
              <a:t>) O mau julgamento moral não afetou os políticos acusados.</a:t>
            </a:r>
          </a:p>
          <a:p>
            <a:r>
              <a:rPr lang="pt-BR" dirty="0"/>
              <a:t>c) Em breve, eles estarão em mal lençóis.</a:t>
            </a:r>
          </a:p>
          <a:p>
            <a:r>
              <a:rPr lang="pt-BR" dirty="0"/>
              <a:t>d) O mau está nas redes sociais e seus seguidores.</a:t>
            </a:r>
          </a:p>
          <a:p>
            <a:endParaRPr lang="pt-BR" dirty="0"/>
          </a:p>
        </p:txBody>
      </p:sp>
    </p:spTree>
    <p:extLst>
      <p:ext uri="{BB962C8B-B14F-4D97-AF65-F5344CB8AC3E}">
        <p14:creationId xmlns:p14="http://schemas.microsoft.com/office/powerpoint/2010/main" val="3934205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Aprender com Inteligência</a:t>
            </a:r>
            <a:endParaRPr lang="pt-BR" b="1" dirty="0"/>
          </a:p>
        </p:txBody>
      </p:sp>
      <p:sp>
        <p:nvSpPr>
          <p:cNvPr id="3" name="Espaço Reservado para Conteúdo 2"/>
          <p:cNvSpPr>
            <a:spLocks noGrp="1"/>
          </p:cNvSpPr>
          <p:nvPr>
            <p:ph idx="1"/>
          </p:nvPr>
        </p:nvSpPr>
        <p:spPr>
          <a:xfrm>
            <a:off x="251520" y="1600200"/>
            <a:ext cx="8712968" cy="4997152"/>
          </a:xfrm>
        </p:spPr>
        <p:txBody>
          <a:bodyPr>
            <a:normAutofit fontScale="92500" lnSpcReduction="20000"/>
          </a:bodyPr>
          <a:lstStyle/>
          <a:p>
            <a:pPr algn="ctr"/>
            <a:r>
              <a:rPr lang="pt-BR" b="1" dirty="0" smtClean="0">
                <a:solidFill>
                  <a:srgbClr val="FF0000"/>
                </a:solidFill>
              </a:rPr>
              <a:t>7 TÉCNICAS FUNDAMENTAIS </a:t>
            </a:r>
          </a:p>
          <a:p>
            <a:pPr marL="0" indent="0">
              <a:buNone/>
            </a:pPr>
            <a:endParaRPr lang="pt-BR" dirty="0" smtClean="0"/>
          </a:p>
          <a:p>
            <a:pPr algn="just"/>
            <a:r>
              <a:rPr lang="pt-BR" dirty="0" smtClean="0"/>
              <a:t>O Professos </a:t>
            </a:r>
            <a:r>
              <a:rPr lang="pt-BR" b="1" dirty="0" err="1" smtClean="0"/>
              <a:t>Pierluigi</a:t>
            </a:r>
            <a:r>
              <a:rPr lang="pt-BR" b="1" dirty="0" smtClean="0"/>
              <a:t> </a:t>
            </a:r>
            <a:r>
              <a:rPr lang="pt-BR" b="1" dirty="0" err="1" smtClean="0"/>
              <a:t>Piazzi</a:t>
            </a:r>
            <a:r>
              <a:rPr lang="pt-BR" b="1" dirty="0" smtClean="0"/>
              <a:t> </a:t>
            </a:r>
            <a:r>
              <a:rPr lang="pt-BR" dirty="0" smtClean="0"/>
              <a:t>trabalhou como garçom, confeiteiro, motorista de caminhão, topógrafo, tratorista, químico e professor. Formado em Física e Química, aliou sua experiência dos conhecimentos das Configuração de Redes Neurais num curso de Engenharia da Computação, conseguindo identificar erros no sistema educacional brasileiro. Por mais de dez anos viajou pelo Brasil, visitou centenas de escolas, fazendo palestras para pais, alunos e professores, mostrando como evitar esses erros. </a:t>
            </a:r>
            <a:endParaRPr lang="pt-BR" dirty="0"/>
          </a:p>
        </p:txBody>
      </p:sp>
    </p:spTree>
    <p:extLst>
      <p:ext uri="{BB962C8B-B14F-4D97-AF65-F5344CB8AC3E}">
        <p14:creationId xmlns:p14="http://schemas.microsoft.com/office/powerpoint/2010/main" val="4282461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1° Ensinamento: Não desista de aprender diante das dificuldades </a:t>
            </a:r>
            <a:endParaRPr lang="pt-BR" b="1" dirty="0"/>
          </a:p>
        </p:txBody>
      </p:sp>
      <p:sp>
        <p:nvSpPr>
          <p:cNvPr id="3" name="Espaço Reservado para Conteúdo 2"/>
          <p:cNvSpPr>
            <a:spLocks noGrp="1"/>
          </p:cNvSpPr>
          <p:nvPr>
            <p:ph idx="1"/>
          </p:nvPr>
        </p:nvSpPr>
        <p:spPr>
          <a:xfrm>
            <a:off x="251520" y="1600200"/>
            <a:ext cx="8640960" cy="4997152"/>
          </a:xfrm>
        </p:spPr>
        <p:txBody>
          <a:bodyPr>
            <a:normAutofit fontScale="92500" lnSpcReduction="10000"/>
          </a:bodyPr>
          <a:lstStyle/>
          <a:p>
            <a:pPr algn="just"/>
            <a:r>
              <a:rPr lang="pt-BR" b="1" dirty="0" smtClean="0">
                <a:solidFill>
                  <a:srgbClr val="FF0000"/>
                </a:solidFill>
              </a:rPr>
              <a:t>A melhor maneira para se manter firme diante das dificuldade de aprender é ter objetivos e motivos bem definidos. </a:t>
            </a:r>
          </a:p>
          <a:p>
            <a:pPr algn="just"/>
            <a:endParaRPr lang="pt-BR" b="1" dirty="0">
              <a:solidFill>
                <a:srgbClr val="FF0000"/>
              </a:solidFill>
            </a:endParaRPr>
          </a:p>
          <a:p>
            <a:pPr algn="just"/>
            <a:r>
              <a:rPr lang="pt-BR" b="1" u="sng" dirty="0" smtClean="0"/>
              <a:t>Dica prática para não desistir de aprender</a:t>
            </a:r>
            <a:r>
              <a:rPr lang="pt-BR" dirty="0" smtClean="0"/>
              <a:t>. Se você estiver diante de um desafio grande, faça uma pergunta a si mesmo: </a:t>
            </a:r>
            <a:r>
              <a:rPr lang="pt-BR" b="1" dirty="0" smtClean="0">
                <a:solidFill>
                  <a:srgbClr val="FF0000"/>
                </a:solidFill>
              </a:rPr>
              <a:t>“Qual a ação mais fácil que posso tomar para começar a conquistar esse desafio?”</a:t>
            </a:r>
            <a:r>
              <a:rPr lang="pt-BR" dirty="0" smtClean="0"/>
              <a:t> Essa pergunta será muito útil para que você deixe de se concentrar apenas no problema e comece e entrar em ação. </a:t>
            </a:r>
            <a:endParaRPr lang="pt-BR" dirty="0"/>
          </a:p>
        </p:txBody>
      </p:sp>
    </p:spTree>
    <p:extLst>
      <p:ext uri="{BB962C8B-B14F-4D97-AF65-F5344CB8AC3E}">
        <p14:creationId xmlns:p14="http://schemas.microsoft.com/office/powerpoint/2010/main" val="7714817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2° Ensinamento: Você aprende aos poucos, diariamente, revisando</a:t>
            </a:r>
            <a:endParaRPr lang="pt-BR" b="1" dirty="0"/>
          </a:p>
        </p:txBody>
      </p:sp>
      <p:sp>
        <p:nvSpPr>
          <p:cNvPr id="3" name="Espaço Reservado para Conteúdo 2"/>
          <p:cNvSpPr>
            <a:spLocks noGrp="1"/>
          </p:cNvSpPr>
          <p:nvPr>
            <p:ph idx="1"/>
          </p:nvPr>
        </p:nvSpPr>
        <p:spPr/>
        <p:txBody>
          <a:bodyPr/>
          <a:lstStyle/>
          <a:p>
            <a:pPr algn="just"/>
            <a:r>
              <a:rPr lang="pt-BR" dirty="0" smtClean="0"/>
              <a:t>A maioria dos estudantes cometem o erro de estudar muito. Vivem procurando fórmulas mágicas que façam com que eles se tornem inteligentes da noite para o dia. </a:t>
            </a:r>
            <a:r>
              <a:rPr lang="pt-BR" b="1" dirty="0" smtClean="0">
                <a:solidFill>
                  <a:srgbClr val="FF0000"/>
                </a:solidFill>
              </a:rPr>
              <a:t>O conhecimento e a inteligência são construídos aos poucos, todos os dias.</a:t>
            </a:r>
            <a:r>
              <a:rPr lang="pt-BR" dirty="0" smtClean="0"/>
              <a:t> É preciso tempo para que as informações se consolidem em sua memória. </a:t>
            </a:r>
            <a:endParaRPr lang="pt-BR" dirty="0"/>
          </a:p>
        </p:txBody>
      </p:sp>
    </p:spTree>
    <p:extLst>
      <p:ext uri="{BB962C8B-B14F-4D97-AF65-F5344CB8AC3E}">
        <p14:creationId xmlns:p14="http://schemas.microsoft.com/office/powerpoint/2010/main" val="40975626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Dica prática para aprender com inteligência </a:t>
            </a:r>
            <a:r>
              <a:rPr lang="pt-BR" b="1" u="sng" dirty="0" smtClean="0"/>
              <a:t>todos os dias</a:t>
            </a:r>
            <a:endParaRPr lang="pt-BR" b="1" u="sng" dirty="0"/>
          </a:p>
        </p:txBody>
      </p:sp>
      <p:sp>
        <p:nvSpPr>
          <p:cNvPr id="3" name="Espaço Reservado para Conteúdo 2"/>
          <p:cNvSpPr>
            <a:spLocks noGrp="1"/>
          </p:cNvSpPr>
          <p:nvPr>
            <p:ph idx="1"/>
          </p:nvPr>
        </p:nvSpPr>
        <p:spPr>
          <a:xfrm>
            <a:off x="457200" y="1600200"/>
            <a:ext cx="8229600" cy="4997152"/>
          </a:xfrm>
        </p:spPr>
        <p:txBody>
          <a:bodyPr>
            <a:normAutofit/>
          </a:bodyPr>
          <a:lstStyle/>
          <a:p>
            <a:pPr algn="just"/>
            <a:r>
              <a:rPr lang="pt-BR" sz="3400" dirty="0" smtClean="0"/>
              <a:t>O ideal é que você tenha um plano de estudos, mas não é apenas um plano para você colar no seu mural. É um plano que você realmente coloque em prática e </a:t>
            </a:r>
            <a:r>
              <a:rPr lang="pt-BR" sz="3400" b="1" u="sng" dirty="0" smtClean="0">
                <a:solidFill>
                  <a:srgbClr val="FF0000"/>
                </a:solidFill>
              </a:rPr>
              <a:t>estude todos os dias</a:t>
            </a:r>
            <a:r>
              <a:rPr lang="pt-BR" sz="3400" dirty="0" smtClean="0"/>
              <a:t>. Somente com a prática e a leitura diárias é que você estará construindo a base da sua inteligência. Se você já tem um plano, mas não está seguindo, comece a segui-lo hoje mesmo. </a:t>
            </a:r>
            <a:endParaRPr lang="pt-BR" sz="3400" dirty="0"/>
          </a:p>
        </p:txBody>
      </p:sp>
    </p:spTree>
    <p:extLst>
      <p:ext uri="{BB962C8B-B14F-4D97-AF65-F5344CB8AC3E}">
        <p14:creationId xmlns:p14="http://schemas.microsoft.com/office/powerpoint/2010/main" val="31358631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FF0000"/>
                </a:solidFill>
              </a:rPr>
              <a:t>3° Ensinamento: Estude menos e aprenda mais. </a:t>
            </a:r>
            <a:endParaRPr lang="pt-BR" b="1" dirty="0">
              <a:solidFill>
                <a:srgbClr val="FF0000"/>
              </a:solidFill>
            </a:endParaRPr>
          </a:p>
        </p:txBody>
      </p:sp>
      <p:sp>
        <p:nvSpPr>
          <p:cNvPr id="3" name="Espaço Reservado para Conteúdo 2"/>
          <p:cNvSpPr>
            <a:spLocks noGrp="1"/>
          </p:cNvSpPr>
          <p:nvPr>
            <p:ph idx="1"/>
          </p:nvPr>
        </p:nvSpPr>
        <p:spPr>
          <a:xfrm>
            <a:off x="179512" y="1600200"/>
            <a:ext cx="8712968" cy="5069160"/>
          </a:xfrm>
        </p:spPr>
        <p:txBody>
          <a:bodyPr>
            <a:normAutofit fontScale="92500" lnSpcReduction="20000"/>
          </a:bodyPr>
          <a:lstStyle/>
          <a:p>
            <a:pPr algn="just"/>
            <a:r>
              <a:rPr lang="pt-BR" b="1" dirty="0" smtClean="0"/>
              <a:t>Não adianta nada você ficar estudando se não for com qualidade. </a:t>
            </a:r>
          </a:p>
          <a:p>
            <a:pPr marL="0" indent="0" algn="just">
              <a:buNone/>
            </a:pPr>
            <a:endParaRPr lang="pt-BR" b="1" dirty="0" smtClean="0"/>
          </a:p>
          <a:p>
            <a:pPr algn="just"/>
            <a:r>
              <a:rPr lang="pt-BR" b="1" dirty="0" smtClean="0">
                <a:solidFill>
                  <a:srgbClr val="FF0000"/>
                </a:solidFill>
              </a:rPr>
              <a:t>Dica prática para aprender com inteligência todos os dias. </a:t>
            </a:r>
            <a:r>
              <a:rPr lang="pt-BR" dirty="0" smtClean="0"/>
              <a:t>Controle seu tempo de estudo, e verifique sua concentração. Faça blocos de estudo de menos tempo. Por exemplo, você pode colocar o </a:t>
            </a:r>
            <a:r>
              <a:rPr lang="pt-BR" dirty="0" err="1" smtClean="0"/>
              <a:t>espertador</a:t>
            </a:r>
            <a:r>
              <a:rPr lang="pt-BR" dirty="0" smtClean="0"/>
              <a:t> por 45 minutos e estudar, assim que terminar avalie sua aprendizagem. Se você fizer isso constantemente irá descobrir se está aprendendo melhor ou perdendo tempo. Inclusive conseguirá se manter mais concentrado nos seus estudos. Com a prática você passará horas estudando concentrado. </a:t>
            </a:r>
            <a:endParaRPr lang="pt-BR" dirty="0"/>
          </a:p>
        </p:txBody>
      </p:sp>
    </p:spTree>
    <p:extLst>
      <p:ext uri="{BB962C8B-B14F-4D97-AF65-F5344CB8AC3E}">
        <p14:creationId xmlns:p14="http://schemas.microsoft.com/office/powerpoint/2010/main" val="2047742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570186"/>
          </a:xfrm>
        </p:spPr>
        <p:txBody>
          <a:bodyPr>
            <a:noAutofit/>
          </a:bodyPr>
          <a:lstStyle/>
          <a:p>
            <a:r>
              <a:rPr lang="pt-BR" sz="3600" b="1" dirty="0" smtClean="0">
                <a:solidFill>
                  <a:srgbClr val="FF0000"/>
                </a:solidFill>
              </a:rPr>
              <a:t>4° Ensinamento: Na aula você entende; em casa, estudando, revisando</a:t>
            </a:r>
            <a:r>
              <a:rPr lang="pt-BR" sz="3600" b="1" dirty="0" smtClean="0"/>
              <a:t>, </a:t>
            </a:r>
            <a:r>
              <a:rPr lang="pt-BR" sz="3600" b="1" u="sng" dirty="0" smtClean="0"/>
              <a:t>você aprende</a:t>
            </a:r>
            <a:r>
              <a:rPr lang="pt-BR" sz="3600" b="1" dirty="0" smtClean="0"/>
              <a:t>. </a:t>
            </a:r>
            <a:endParaRPr lang="pt-BR" sz="3600" b="1" dirty="0"/>
          </a:p>
        </p:txBody>
      </p:sp>
      <p:sp>
        <p:nvSpPr>
          <p:cNvPr id="3" name="Espaço Reservado para Conteúdo 2"/>
          <p:cNvSpPr>
            <a:spLocks noGrp="1"/>
          </p:cNvSpPr>
          <p:nvPr>
            <p:ph idx="1"/>
          </p:nvPr>
        </p:nvSpPr>
        <p:spPr>
          <a:xfrm>
            <a:off x="251520" y="1916832"/>
            <a:ext cx="8712968" cy="4752528"/>
          </a:xfrm>
        </p:spPr>
        <p:txBody>
          <a:bodyPr/>
          <a:lstStyle/>
          <a:p>
            <a:pPr marL="0" indent="0" algn="just">
              <a:buNone/>
            </a:pPr>
            <a:r>
              <a:rPr lang="pt-BR" b="1" dirty="0"/>
              <a:t>O</a:t>
            </a:r>
            <a:r>
              <a:rPr lang="pt-BR" b="1" dirty="0" smtClean="0"/>
              <a:t> que você entende na aula se não for praticado, estudado e revisado, irá se perder e não será memorizado. </a:t>
            </a:r>
          </a:p>
          <a:p>
            <a:pPr marL="0" indent="0" algn="just">
              <a:buNone/>
            </a:pPr>
            <a:endParaRPr lang="pt-BR" b="1" dirty="0"/>
          </a:p>
          <a:p>
            <a:pPr marL="0" indent="0" algn="just">
              <a:buNone/>
            </a:pPr>
            <a:r>
              <a:rPr lang="pt-BR" b="1" dirty="0" smtClean="0"/>
              <a:t>Pegue o material da aula e revise, escreva, releia. Dessa maneira você estará não apenas entendendo, mas aprendendo. </a:t>
            </a:r>
            <a:endParaRPr lang="pt-BR" b="1" dirty="0"/>
          </a:p>
        </p:txBody>
      </p:sp>
    </p:spTree>
    <p:extLst>
      <p:ext uri="{BB962C8B-B14F-4D97-AF65-F5344CB8AC3E}">
        <p14:creationId xmlns:p14="http://schemas.microsoft.com/office/powerpoint/2010/main" val="18027709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5° Ensinamento: </a:t>
            </a:r>
            <a:r>
              <a:rPr lang="pt-BR" b="1" dirty="0" smtClean="0">
                <a:solidFill>
                  <a:srgbClr val="FF0000"/>
                </a:solidFill>
              </a:rPr>
              <a:t>Aprenda a estudar sozinho. </a:t>
            </a:r>
            <a:endParaRPr lang="pt-BR" b="1" dirty="0">
              <a:solidFill>
                <a:srgbClr val="FF0000"/>
              </a:solidFill>
            </a:endParaRPr>
          </a:p>
        </p:txBody>
      </p:sp>
      <p:sp>
        <p:nvSpPr>
          <p:cNvPr id="3" name="Espaço Reservado para Conteúdo 2"/>
          <p:cNvSpPr>
            <a:spLocks noGrp="1"/>
          </p:cNvSpPr>
          <p:nvPr>
            <p:ph idx="1"/>
          </p:nvPr>
        </p:nvSpPr>
        <p:spPr>
          <a:xfrm>
            <a:off x="457200" y="1600200"/>
            <a:ext cx="8229600" cy="4925144"/>
          </a:xfrm>
        </p:spPr>
        <p:txBody>
          <a:bodyPr>
            <a:normAutofit lnSpcReduction="10000"/>
          </a:bodyPr>
          <a:lstStyle/>
          <a:p>
            <a:pPr algn="just"/>
            <a:r>
              <a:rPr lang="pt-BR" dirty="0" smtClean="0"/>
              <a:t>Muitos estudantes pensam que apenas uma leitura ou prestar atenção na aula é o suficiente para que aprendam algo. </a:t>
            </a:r>
          </a:p>
          <a:p>
            <a:pPr marL="0" indent="0" algn="just">
              <a:buNone/>
            </a:pPr>
            <a:endParaRPr lang="pt-BR" dirty="0"/>
          </a:p>
          <a:p>
            <a:pPr marL="0" indent="0" algn="just">
              <a:buNone/>
            </a:pPr>
            <a:r>
              <a:rPr lang="pt-BR" dirty="0" smtClean="0"/>
              <a:t>Dica prática para desenvolver o autodidatismo inteligente. Uma ótima maneira de você se acostumar a aprender sozinho e desenvolver seu </a:t>
            </a:r>
            <a:r>
              <a:rPr lang="pt-BR" b="1" dirty="0" smtClean="0"/>
              <a:t>autodidatismo</a:t>
            </a:r>
            <a:r>
              <a:rPr lang="pt-BR" dirty="0" smtClean="0"/>
              <a:t> é através de um </a:t>
            </a:r>
            <a:r>
              <a:rPr lang="pt-BR" i="1" dirty="0" err="1" smtClean="0"/>
              <a:t>hobbie</a:t>
            </a:r>
            <a:r>
              <a:rPr lang="pt-BR" dirty="0" smtClean="0"/>
              <a:t>. Por exemplo, talvez você goste de jardinagem, mas nunca procurou estudar a respeito. </a:t>
            </a:r>
            <a:endParaRPr lang="pt-BR" dirty="0"/>
          </a:p>
        </p:txBody>
      </p:sp>
    </p:spTree>
    <p:extLst>
      <p:ext uri="{BB962C8B-B14F-4D97-AF65-F5344CB8AC3E}">
        <p14:creationId xmlns:p14="http://schemas.microsoft.com/office/powerpoint/2010/main" val="406870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SINONÍMIA</a:t>
            </a:r>
            <a:endParaRPr lang="pt-BR" b="1" dirty="0"/>
          </a:p>
        </p:txBody>
      </p:sp>
      <p:sp>
        <p:nvSpPr>
          <p:cNvPr id="3" name="Espaço Reservado para Conteúdo 2"/>
          <p:cNvSpPr>
            <a:spLocks noGrp="1"/>
          </p:cNvSpPr>
          <p:nvPr>
            <p:ph idx="1"/>
          </p:nvPr>
        </p:nvSpPr>
        <p:spPr>
          <a:xfrm>
            <a:off x="179512" y="1600200"/>
            <a:ext cx="8712968" cy="4997152"/>
          </a:xfrm>
        </p:spPr>
        <p:txBody>
          <a:bodyPr/>
          <a:lstStyle/>
          <a:p>
            <a:pPr algn="just"/>
            <a:r>
              <a:rPr lang="pt-BR" b="1" dirty="0" smtClean="0"/>
              <a:t>O </a:t>
            </a:r>
            <a:r>
              <a:rPr lang="pt-BR" b="1" u="sng" dirty="0" smtClean="0">
                <a:solidFill>
                  <a:srgbClr val="FF0000"/>
                </a:solidFill>
              </a:rPr>
              <a:t>primeiro processo semântico é a sinonímia</a:t>
            </a:r>
            <a:r>
              <a:rPr lang="pt-BR" b="1" dirty="0" smtClean="0"/>
              <a:t>. </a:t>
            </a:r>
            <a:r>
              <a:rPr lang="pt-BR" dirty="0"/>
              <a:t>N</a:t>
            </a:r>
            <a:r>
              <a:rPr lang="pt-BR" dirty="0" smtClean="0"/>
              <a:t>ão existe a sinonímia perfeita: quando há substituição de uma palavra por outra no texto, a carga semântica do texto é modificada. </a:t>
            </a:r>
          </a:p>
          <a:p>
            <a:pPr algn="just"/>
            <a:r>
              <a:rPr lang="pt-BR" dirty="0" smtClean="0"/>
              <a:t>A </a:t>
            </a:r>
            <a:r>
              <a:rPr lang="pt-BR" b="1" u="sng" dirty="0" smtClean="0"/>
              <a:t>sinonímia</a:t>
            </a:r>
            <a:r>
              <a:rPr lang="pt-BR" dirty="0" smtClean="0"/>
              <a:t> é importante instrumento da paráfrase – </a:t>
            </a:r>
            <a:r>
              <a:rPr lang="pt-BR" dirty="0" err="1" smtClean="0"/>
              <a:t>reescritura</a:t>
            </a:r>
            <a:r>
              <a:rPr lang="pt-BR" dirty="0" smtClean="0"/>
              <a:t> com a manutenção do sentido original. Em questões sobre sinonímia, o examinador quer testar o vocabulário do aluno.</a:t>
            </a:r>
            <a:endParaRPr lang="pt-BR" dirty="0"/>
          </a:p>
          <a:p>
            <a:endParaRPr lang="pt-BR" b="1" dirty="0"/>
          </a:p>
        </p:txBody>
      </p:sp>
    </p:spTree>
    <p:extLst>
      <p:ext uri="{BB962C8B-B14F-4D97-AF65-F5344CB8AC3E}">
        <p14:creationId xmlns:p14="http://schemas.microsoft.com/office/powerpoint/2010/main" val="16591301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6° Ensinamento: Desenvolva o aprendizado ativo. </a:t>
            </a:r>
            <a:endParaRPr lang="pt-BR" b="1" dirty="0"/>
          </a:p>
        </p:txBody>
      </p:sp>
      <p:sp>
        <p:nvSpPr>
          <p:cNvPr id="3" name="Espaço Reservado para Conteúdo 2"/>
          <p:cNvSpPr>
            <a:spLocks noGrp="1"/>
          </p:cNvSpPr>
          <p:nvPr>
            <p:ph idx="1"/>
          </p:nvPr>
        </p:nvSpPr>
        <p:spPr>
          <a:xfrm>
            <a:off x="107504" y="1600200"/>
            <a:ext cx="8856984" cy="5069160"/>
          </a:xfrm>
        </p:spPr>
        <p:txBody>
          <a:bodyPr>
            <a:normAutofit fontScale="92500" lnSpcReduction="10000"/>
          </a:bodyPr>
          <a:lstStyle/>
          <a:p>
            <a:pPr algn="just"/>
            <a:r>
              <a:rPr lang="pt-BR" dirty="0" smtClean="0"/>
              <a:t>O Prof. </a:t>
            </a:r>
            <a:r>
              <a:rPr lang="pt-BR" dirty="0" err="1" smtClean="0"/>
              <a:t>Pier</a:t>
            </a:r>
            <a:r>
              <a:rPr lang="pt-BR" dirty="0" smtClean="0"/>
              <a:t> era um defensor do lápis e da caneta em ação. Para ele, o ato de escrever era mais importante que o de digitar. Na verdade, o Prof. </a:t>
            </a:r>
            <a:r>
              <a:rPr lang="pt-BR" dirty="0" err="1" smtClean="0"/>
              <a:t>Pierluiggi</a:t>
            </a:r>
            <a:r>
              <a:rPr lang="pt-BR" dirty="0" smtClean="0"/>
              <a:t> </a:t>
            </a:r>
            <a:r>
              <a:rPr lang="pt-BR" dirty="0" err="1" smtClean="0"/>
              <a:t>Piazzi</a:t>
            </a:r>
            <a:r>
              <a:rPr lang="pt-BR" dirty="0" smtClean="0"/>
              <a:t> está falando sobre o aprendizado ativo, ou seja, aquele em que o estudante se envolve com o estudo. </a:t>
            </a:r>
          </a:p>
          <a:p>
            <a:pPr algn="just"/>
            <a:r>
              <a:rPr lang="pt-BR" dirty="0" smtClean="0"/>
              <a:t>Quanto mais áreas do cérebro você usa no processo de aprendizagem, mais forte se torna sua memorização. E para usar várias áreas do cérebro é preciso usar todos os sentidos, visão, audição, tato, etc. Quanto mais você se envolver, mais você aprender com inteligência. </a:t>
            </a:r>
            <a:endParaRPr lang="pt-BR" dirty="0"/>
          </a:p>
        </p:txBody>
      </p:sp>
    </p:spTree>
    <p:extLst>
      <p:ext uri="{BB962C8B-B14F-4D97-AF65-F5344CB8AC3E}">
        <p14:creationId xmlns:p14="http://schemas.microsoft.com/office/powerpoint/2010/main" val="36263898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Dica prática de como desenvolver o aprendizado ativo </a:t>
            </a:r>
            <a:endParaRPr lang="pt-BR" b="1" dirty="0"/>
          </a:p>
        </p:txBody>
      </p:sp>
      <p:sp>
        <p:nvSpPr>
          <p:cNvPr id="3" name="Espaço Reservado para Conteúdo 2"/>
          <p:cNvSpPr>
            <a:spLocks noGrp="1"/>
          </p:cNvSpPr>
          <p:nvPr>
            <p:ph idx="1"/>
          </p:nvPr>
        </p:nvSpPr>
        <p:spPr>
          <a:xfrm>
            <a:off x="251520" y="1600200"/>
            <a:ext cx="8568952" cy="4925144"/>
          </a:xfrm>
        </p:spPr>
        <p:txBody>
          <a:bodyPr>
            <a:normAutofit fontScale="92500"/>
          </a:bodyPr>
          <a:lstStyle/>
          <a:p>
            <a:pPr algn="just"/>
            <a:r>
              <a:rPr lang="pt-BR" dirty="0" smtClean="0"/>
              <a:t> Por exemplo, se você está lendo, tente usar o tato para escrever, rabiscar. Use também a audição, recite partes do texto em voz alta ou grave para você escutar depois. </a:t>
            </a:r>
          </a:p>
          <a:p>
            <a:pPr algn="just"/>
            <a:endParaRPr lang="pt-BR" dirty="0"/>
          </a:p>
          <a:p>
            <a:pPr algn="just"/>
            <a:r>
              <a:rPr lang="pt-BR" dirty="0" smtClean="0"/>
              <a:t>Se você estiver assistindo uma vídeo aula, faça anotações e desenhos rápidos. Depois disso, tente memorizar trechos da aula escreva em um papel e fale em voz alta para si mesmo, o importante é usar sua criatividade para aprender mais. </a:t>
            </a:r>
            <a:endParaRPr lang="pt-BR" dirty="0"/>
          </a:p>
        </p:txBody>
      </p:sp>
    </p:spTree>
    <p:extLst>
      <p:ext uri="{BB962C8B-B14F-4D97-AF65-F5344CB8AC3E}">
        <p14:creationId xmlns:p14="http://schemas.microsoft.com/office/powerpoint/2010/main" val="25341392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7° Ensinamento: Desenvolva o gosto pela leitura.</a:t>
            </a:r>
            <a:endParaRPr lang="pt-BR" b="1" dirty="0"/>
          </a:p>
        </p:txBody>
      </p:sp>
      <p:sp>
        <p:nvSpPr>
          <p:cNvPr id="3" name="Espaço Reservado para Conteúdo 2"/>
          <p:cNvSpPr>
            <a:spLocks noGrp="1"/>
          </p:cNvSpPr>
          <p:nvPr>
            <p:ph idx="1"/>
          </p:nvPr>
        </p:nvSpPr>
        <p:spPr>
          <a:xfrm>
            <a:off x="251520" y="1600200"/>
            <a:ext cx="8712968" cy="4925144"/>
          </a:xfrm>
        </p:spPr>
        <p:txBody>
          <a:bodyPr>
            <a:normAutofit fontScale="92500" lnSpcReduction="10000"/>
          </a:bodyPr>
          <a:lstStyle/>
          <a:p>
            <a:pPr algn="just"/>
            <a:r>
              <a:rPr lang="pt-BR" dirty="0" smtClean="0"/>
              <a:t>O Prof. </a:t>
            </a:r>
            <a:r>
              <a:rPr lang="pt-BR" dirty="0" err="1" smtClean="0"/>
              <a:t>Pier</a:t>
            </a:r>
            <a:r>
              <a:rPr lang="pt-BR" dirty="0" smtClean="0"/>
              <a:t> era um defensor da leitura, para ele o principal passo para desenvolver a inteligência é através da leitura. A leitura tem um papel essencial no desenvolvimento da cognição, responsável pela aquisição de conhecimento.  </a:t>
            </a:r>
          </a:p>
          <a:p>
            <a:pPr marL="0" indent="0" algn="just">
              <a:buNone/>
            </a:pPr>
            <a:endParaRPr lang="pt-BR" dirty="0" smtClean="0"/>
          </a:p>
          <a:p>
            <a:pPr algn="just"/>
            <a:r>
              <a:rPr lang="pt-BR" dirty="0" smtClean="0"/>
              <a:t>Nós precisamos de alimento para viver, imagine a leitura como o alimento do cérebro. É obvio que seu cérebro não morre se deixar de ler, mas ele se torna mais lento e preguiçoso, a leitura funciona como uma aeróbica cerebral. </a:t>
            </a:r>
            <a:endParaRPr lang="pt-BR" dirty="0"/>
          </a:p>
          <a:p>
            <a:pPr algn="just"/>
            <a:endParaRPr lang="pt-BR" dirty="0"/>
          </a:p>
        </p:txBody>
      </p:sp>
    </p:spTree>
    <p:extLst>
      <p:ext uri="{BB962C8B-B14F-4D97-AF65-F5344CB8AC3E}">
        <p14:creationId xmlns:p14="http://schemas.microsoft.com/office/powerpoint/2010/main" val="7844792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solidFill>
                  <a:srgbClr val="FF0000"/>
                </a:solidFill>
              </a:rPr>
              <a:t>Dica prática para desenvolver o gosto pela leitura </a:t>
            </a:r>
            <a:endParaRPr lang="pt-BR" b="1" dirty="0">
              <a:solidFill>
                <a:srgbClr val="FF0000"/>
              </a:solidFill>
            </a:endParaRPr>
          </a:p>
        </p:txBody>
      </p:sp>
      <p:sp>
        <p:nvSpPr>
          <p:cNvPr id="3" name="Espaço Reservado para Conteúdo 2"/>
          <p:cNvSpPr>
            <a:spLocks noGrp="1"/>
          </p:cNvSpPr>
          <p:nvPr>
            <p:ph idx="1"/>
          </p:nvPr>
        </p:nvSpPr>
        <p:spPr>
          <a:xfrm>
            <a:off x="251520" y="1600200"/>
            <a:ext cx="8712968" cy="5069160"/>
          </a:xfrm>
        </p:spPr>
        <p:txBody>
          <a:bodyPr>
            <a:normAutofit fontScale="92500" lnSpcReduction="20000"/>
          </a:bodyPr>
          <a:lstStyle/>
          <a:p>
            <a:pPr algn="just"/>
            <a:r>
              <a:rPr lang="pt-BR" dirty="0" smtClean="0"/>
              <a:t>Escolha um tema que goste e um livro pequeno. Simples assim, comece devagar, não tenha pressa. O mais importante é você começar. Mais uma vez, você acha que vai perder tempo lendo algo que não tenha a ver com sua prova? Fique tranquilo, o que estamos fazendo aqui é fortalecendo seu cérebro, </a:t>
            </a:r>
            <a:r>
              <a:rPr lang="pt-BR" b="1" dirty="0" smtClean="0"/>
              <a:t>ler não é a mesma coisa que estudar,</a:t>
            </a:r>
            <a:r>
              <a:rPr lang="pt-BR" dirty="0" smtClean="0"/>
              <a:t> e você vai usar somente 10 minutos por dia. Faça o seguinte, pegue seu livro e tenha uma meta diária que pode ser 10 minutos de leitura ou 10 páginas por dia e simplesmente faça isso todos os dias pela manhã. Pronto, com o tempo você começará a perceber que seu raciocínio e compreensão estão mais rápidos. </a:t>
            </a:r>
            <a:endParaRPr lang="pt-BR" dirty="0"/>
          </a:p>
        </p:txBody>
      </p:sp>
    </p:spTree>
    <p:extLst>
      <p:ext uri="{BB962C8B-B14F-4D97-AF65-F5344CB8AC3E}">
        <p14:creationId xmlns:p14="http://schemas.microsoft.com/office/powerpoint/2010/main" val="30040787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642194"/>
          </a:xfrm>
        </p:spPr>
        <p:txBody>
          <a:bodyPr>
            <a:normAutofit/>
          </a:bodyPr>
          <a:lstStyle/>
          <a:p>
            <a:r>
              <a:rPr lang="pt-BR" b="1" dirty="0" smtClean="0">
                <a:solidFill>
                  <a:srgbClr val="FF0000"/>
                </a:solidFill>
              </a:rPr>
              <a:t>TÉCNICA FEYNMAN: físico e teórico norte-americano</a:t>
            </a:r>
            <a:endParaRPr lang="pt-BR" b="1" dirty="0">
              <a:solidFill>
                <a:srgbClr val="FF0000"/>
              </a:solidFill>
            </a:endParaRPr>
          </a:p>
        </p:txBody>
      </p:sp>
      <p:sp>
        <p:nvSpPr>
          <p:cNvPr id="3" name="Espaço Reservado para Conteúdo 2"/>
          <p:cNvSpPr>
            <a:spLocks noGrp="1"/>
          </p:cNvSpPr>
          <p:nvPr>
            <p:ph idx="1"/>
          </p:nvPr>
        </p:nvSpPr>
        <p:spPr>
          <a:xfrm>
            <a:off x="251520" y="2060848"/>
            <a:ext cx="8712968" cy="4608512"/>
          </a:xfrm>
        </p:spPr>
        <p:txBody>
          <a:bodyPr>
            <a:normAutofit lnSpcReduction="10000"/>
          </a:bodyPr>
          <a:lstStyle/>
          <a:p>
            <a:pPr algn="just"/>
            <a:r>
              <a:rPr lang="pt-BR" dirty="0" smtClean="0"/>
              <a:t>Feynman é conhecido por seu trabalho na eletrodinâmica quântica e suas habilidades de ensino e comunicação científica.</a:t>
            </a:r>
          </a:p>
          <a:p>
            <a:pPr algn="just"/>
            <a:endParaRPr lang="pt-BR" dirty="0"/>
          </a:p>
          <a:p>
            <a:pPr algn="just"/>
            <a:r>
              <a:rPr lang="pt-BR" b="1" u="sng" dirty="0" smtClean="0">
                <a:solidFill>
                  <a:srgbClr val="FF0000"/>
                </a:solidFill>
              </a:rPr>
              <a:t>DICA:</a:t>
            </a:r>
            <a:r>
              <a:rPr lang="pt-BR" dirty="0" smtClean="0"/>
              <a:t> Explique o que você leu como se estivesse ensinando outra pessoa. Escreva essa explicação de forma clara e simples. Se não conseguir explicar, volte ao material e releia até entender bem o conteúdo.</a:t>
            </a:r>
            <a:endParaRPr lang="pt-BR" dirty="0"/>
          </a:p>
        </p:txBody>
      </p:sp>
    </p:spTree>
    <p:extLst>
      <p:ext uri="{BB962C8B-B14F-4D97-AF65-F5344CB8AC3E}">
        <p14:creationId xmlns:p14="http://schemas.microsoft.com/office/powerpoint/2010/main" val="37165312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Leitura Ativa</a:t>
            </a:r>
            <a:endParaRPr lang="pt-BR" dirty="0"/>
          </a:p>
        </p:txBody>
      </p:sp>
      <p:sp>
        <p:nvSpPr>
          <p:cNvPr id="3" name="Espaço Reservado para Conteúdo 2"/>
          <p:cNvSpPr>
            <a:spLocks noGrp="1"/>
          </p:cNvSpPr>
          <p:nvPr>
            <p:ph idx="1"/>
          </p:nvPr>
        </p:nvSpPr>
        <p:spPr/>
        <p:txBody>
          <a:bodyPr/>
          <a:lstStyle/>
          <a:p>
            <a:pPr algn="just"/>
            <a:r>
              <a:rPr lang="pt-BR" dirty="0" smtClean="0"/>
              <a:t>Ao ler, </a:t>
            </a:r>
            <a:r>
              <a:rPr lang="pt-BR" b="1" u="sng" dirty="0" smtClean="0">
                <a:solidFill>
                  <a:srgbClr val="FF0000"/>
                </a:solidFill>
              </a:rPr>
              <a:t>sublinhe</a:t>
            </a:r>
            <a:r>
              <a:rPr lang="pt-BR" dirty="0" smtClean="0"/>
              <a:t>, faça anotações e escreva perguntas sobre o texto. Isso mantém a mente engajada e ativa, transformando a leitura em uma atividade interativa e não passiva.</a:t>
            </a:r>
            <a:endParaRPr lang="pt-BR" dirty="0"/>
          </a:p>
        </p:txBody>
      </p:sp>
    </p:spTree>
    <p:extLst>
      <p:ext uri="{BB962C8B-B14F-4D97-AF65-F5344CB8AC3E}">
        <p14:creationId xmlns:p14="http://schemas.microsoft.com/office/powerpoint/2010/main" val="25138668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FF0000"/>
                </a:solidFill>
              </a:rPr>
              <a:t>TÉCNICAS - DICAS</a:t>
            </a:r>
            <a:endParaRPr lang="pt-BR" b="1" dirty="0">
              <a:solidFill>
                <a:srgbClr val="FF0000"/>
              </a:solidFill>
            </a:endParaRPr>
          </a:p>
        </p:txBody>
      </p:sp>
      <p:sp>
        <p:nvSpPr>
          <p:cNvPr id="3" name="Espaço Reservado para Conteúdo 2"/>
          <p:cNvSpPr>
            <a:spLocks noGrp="1"/>
          </p:cNvSpPr>
          <p:nvPr>
            <p:ph idx="1"/>
          </p:nvPr>
        </p:nvSpPr>
        <p:spPr>
          <a:xfrm>
            <a:off x="323528" y="1700808"/>
            <a:ext cx="8589640" cy="5069160"/>
          </a:xfrm>
        </p:spPr>
        <p:txBody>
          <a:bodyPr>
            <a:normAutofit/>
          </a:bodyPr>
          <a:lstStyle/>
          <a:p>
            <a:pPr algn="just"/>
            <a:r>
              <a:rPr lang="pt-BR" b="1" u="sng" dirty="0" smtClean="0"/>
              <a:t>Mapas Mentais</a:t>
            </a:r>
            <a:r>
              <a:rPr lang="pt-BR" dirty="0" smtClean="0"/>
              <a:t>: Após a leitura, crie mapas mentais para visualizar as conexões entre os conceitos. Escreva os principais pontos e como eles se relacionam, facilitando a memorização e a revisão posterior.</a:t>
            </a:r>
          </a:p>
          <a:p>
            <a:pPr algn="just"/>
            <a:r>
              <a:rPr lang="pt-BR" b="1" u="sng" dirty="0" smtClean="0"/>
              <a:t>Fichas de Estudo</a:t>
            </a:r>
            <a:r>
              <a:rPr lang="pt-BR" dirty="0" smtClean="0"/>
              <a:t>: Faça fichas de estudo com os principais conceitos, definições e pontos importantes. Escreva à mão, se possível, pois isso ajuda a fixar melhor o conteúdo.</a:t>
            </a:r>
            <a:endParaRPr lang="pt-BR" dirty="0"/>
          </a:p>
        </p:txBody>
      </p:sp>
    </p:spTree>
    <p:extLst>
      <p:ext uri="{BB962C8B-B14F-4D97-AF65-F5344CB8AC3E}">
        <p14:creationId xmlns:p14="http://schemas.microsoft.com/office/powerpoint/2010/main" val="32163081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CADERNO DE ERROS ou DE ACERTOS</a:t>
            </a:r>
            <a:endParaRPr lang="pt-BR" b="1" dirty="0"/>
          </a:p>
        </p:txBody>
      </p:sp>
      <p:sp>
        <p:nvSpPr>
          <p:cNvPr id="3" name="Espaço Reservado para Conteúdo 2"/>
          <p:cNvSpPr>
            <a:spLocks noGrp="1"/>
          </p:cNvSpPr>
          <p:nvPr>
            <p:ph idx="1"/>
          </p:nvPr>
        </p:nvSpPr>
        <p:spPr/>
        <p:txBody>
          <a:bodyPr/>
          <a:lstStyle/>
          <a:p>
            <a:pPr algn="just"/>
            <a:r>
              <a:rPr lang="pt-BR" dirty="0" smtClean="0"/>
              <a:t>Mantenha um caderno onde anota os erros que cometeu ao resolver exercícios relacionados à leitura. Escreva o motivo do erro e a correção, para evitar repetições e solidificar o conhecimento.</a:t>
            </a:r>
            <a:endParaRPr lang="pt-BR" dirty="0"/>
          </a:p>
        </p:txBody>
      </p:sp>
    </p:spTree>
    <p:extLst>
      <p:ext uri="{BB962C8B-B14F-4D97-AF65-F5344CB8AC3E}">
        <p14:creationId xmlns:p14="http://schemas.microsoft.com/office/powerpoint/2010/main" val="23425437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b="1" dirty="0" smtClean="0"/>
              <a:t>Leitura em Voz Altar</a:t>
            </a:r>
            <a:endParaRPr lang="pt-BR" b="1" dirty="0"/>
          </a:p>
        </p:txBody>
      </p:sp>
      <p:sp>
        <p:nvSpPr>
          <p:cNvPr id="3" name="Espaço Reservado para Conteúdo 2"/>
          <p:cNvSpPr>
            <a:spLocks noGrp="1"/>
          </p:cNvSpPr>
          <p:nvPr>
            <p:ph idx="1"/>
          </p:nvPr>
        </p:nvSpPr>
        <p:spPr>
          <a:xfrm>
            <a:off x="323528" y="1052736"/>
            <a:ext cx="8568952" cy="5688632"/>
          </a:xfrm>
        </p:spPr>
        <p:txBody>
          <a:bodyPr>
            <a:normAutofit fontScale="92500" lnSpcReduction="10000"/>
          </a:bodyPr>
          <a:lstStyle/>
          <a:p>
            <a:pPr algn="just"/>
            <a:r>
              <a:rPr lang="pt-BR" dirty="0" smtClean="0"/>
              <a:t>Leia em voz alta para melhorar a concentração e a retenção. Escreva palavras-chave e frases importantes enquanto lê para reforçar o aprendizado auditivo e visual.</a:t>
            </a:r>
          </a:p>
          <a:p>
            <a:pPr algn="just"/>
            <a:r>
              <a:rPr lang="pt-BR" b="1" i="1" dirty="0" err="1" smtClean="0">
                <a:solidFill>
                  <a:srgbClr val="FF0000"/>
                </a:solidFill>
              </a:rPr>
              <a:t>Interleaving</a:t>
            </a:r>
            <a:r>
              <a:rPr lang="pt-BR" b="1" i="1" dirty="0" smtClean="0">
                <a:solidFill>
                  <a:srgbClr val="FF0000"/>
                </a:solidFill>
              </a:rPr>
              <a:t>:</a:t>
            </a:r>
            <a:r>
              <a:rPr lang="pt-BR" dirty="0" smtClean="0"/>
              <a:t> Intercale diferentes matérias ou tópicos durante as sessões de estudo e leitura. </a:t>
            </a:r>
            <a:r>
              <a:rPr lang="pt-BR" b="1" u="sng" dirty="0" smtClean="0"/>
              <a:t>Escrever resumos </a:t>
            </a:r>
            <a:r>
              <a:rPr lang="pt-BR" dirty="0" smtClean="0"/>
              <a:t>ou fazer anotações de um tema antes de passar para outro pode ajudar a conectar ideias e melhorar a retenção. Essas dicas, baseadas na filosofia de </a:t>
            </a:r>
            <a:r>
              <a:rPr lang="pt-BR" dirty="0" err="1" smtClean="0"/>
              <a:t>Pierluiggi</a:t>
            </a:r>
            <a:r>
              <a:rPr lang="pt-BR" dirty="0" smtClean="0"/>
              <a:t> </a:t>
            </a:r>
            <a:r>
              <a:rPr lang="pt-BR" dirty="0" err="1" smtClean="0"/>
              <a:t>Piazzi</a:t>
            </a:r>
            <a:r>
              <a:rPr lang="pt-BR" dirty="0" smtClean="0"/>
              <a:t>, combinam leitura e escrita de maneira eficaz, ajudando a consolidar o aprendizado e melhorar o desempenho nos estudos.</a:t>
            </a:r>
            <a:endParaRPr lang="pt-BR" dirty="0"/>
          </a:p>
        </p:txBody>
      </p:sp>
    </p:spTree>
    <p:extLst>
      <p:ext uri="{BB962C8B-B14F-4D97-AF65-F5344CB8AC3E}">
        <p14:creationId xmlns:p14="http://schemas.microsoft.com/office/powerpoint/2010/main" val="16711602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spTree>
    <p:extLst>
      <p:ext uri="{BB962C8B-B14F-4D97-AF65-F5344CB8AC3E}">
        <p14:creationId xmlns:p14="http://schemas.microsoft.com/office/powerpoint/2010/main" val="1207827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274638"/>
            <a:ext cx="8856984" cy="706090"/>
          </a:xfrm>
        </p:spPr>
        <p:txBody>
          <a:bodyPr>
            <a:normAutofit fontScale="90000"/>
          </a:bodyPr>
          <a:lstStyle/>
          <a:p>
            <a:r>
              <a:rPr lang="pt-BR" b="1" dirty="0" smtClean="0">
                <a:solidFill>
                  <a:srgbClr val="FF0000"/>
                </a:solidFill>
              </a:rPr>
              <a:t>SINONÍMIA</a:t>
            </a:r>
            <a:endParaRPr lang="pt-BR" b="1" dirty="0">
              <a:solidFill>
                <a:srgbClr val="FF0000"/>
              </a:solidFill>
            </a:endParaRPr>
          </a:p>
        </p:txBody>
      </p:sp>
      <p:sp>
        <p:nvSpPr>
          <p:cNvPr id="3" name="Espaço Reservado para Conteúdo 2"/>
          <p:cNvSpPr>
            <a:spLocks noGrp="1"/>
          </p:cNvSpPr>
          <p:nvPr>
            <p:ph idx="1"/>
          </p:nvPr>
        </p:nvSpPr>
        <p:spPr>
          <a:xfrm>
            <a:off x="179512" y="1124744"/>
            <a:ext cx="8712968" cy="5472608"/>
          </a:xfrm>
        </p:spPr>
        <p:txBody>
          <a:bodyPr>
            <a:normAutofit/>
          </a:bodyPr>
          <a:lstStyle/>
          <a:p>
            <a:pPr algn="just"/>
            <a:r>
              <a:rPr lang="pt-BR" dirty="0" smtClean="0"/>
              <a:t>A </a:t>
            </a:r>
            <a:r>
              <a:rPr lang="pt-BR" b="1" dirty="0" smtClean="0"/>
              <a:t>sinonímia</a:t>
            </a:r>
            <a:r>
              <a:rPr lang="pt-BR" dirty="0" smtClean="0"/>
              <a:t> é uma relação semântica (refere-se à ligação entre palavras ou expressões no que diz respeito aos seus significados) entre duas ou mais palavras que possuem </a:t>
            </a:r>
            <a:r>
              <a:rPr lang="pt-BR" b="1" u="sng" dirty="0" smtClean="0"/>
              <a:t>significados iguais ou muito semelhantes</a:t>
            </a:r>
            <a:r>
              <a:rPr lang="pt-BR" dirty="0" smtClean="0"/>
              <a:t>. Essas palavras são chamadas de sinônimos. A sinonímia pode ocorrer em diferentes graus, desde a total equivalência de significado até a semelhança parcial, dependendo do contexto em que as palavras são utilizadas.</a:t>
            </a:r>
            <a:endParaRPr lang="pt-BR" dirty="0"/>
          </a:p>
        </p:txBody>
      </p:sp>
    </p:spTree>
    <p:extLst>
      <p:ext uri="{BB962C8B-B14F-4D97-AF65-F5344CB8AC3E}">
        <p14:creationId xmlns:p14="http://schemas.microsoft.com/office/powerpoint/2010/main" val="53952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fontScale="90000"/>
          </a:bodyPr>
          <a:lstStyle/>
          <a:p>
            <a:r>
              <a:rPr lang="pt-BR" b="1" dirty="0" smtClean="0"/>
              <a:t>Importância das Relações Semânticas</a:t>
            </a:r>
            <a:endParaRPr lang="pt-BR" b="1" dirty="0"/>
          </a:p>
        </p:txBody>
      </p:sp>
      <p:sp>
        <p:nvSpPr>
          <p:cNvPr id="3" name="Espaço Reservado para Conteúdo 2"/>
          <p:cNvSpPr>
            <a:spLocks noGrp="1"/>
          </p:cNvSpPr>
          <p:nvPr>
            <p:ph idx="1"/>
          </p:nvPr>
        </p:nvSpPr>
        <p:spPr>
          <a:xfrm>
            <a:off x="251520" y="1600200"/>
            <a:ext cx="8640960" cy="4997152"/>
          </a:xfrm>
        </p:spPr>
        <p:txBody>
          <a:bodyPr>
            <a:normAutofit fontScale="92500" lnSpcReduction="10000"/>
          </a:bodyPr>
          <a:lstStyle/>
          <a:p>
            <a:pPr marL="0" indent="0" algn="just">
              <a:buNone/>
            </a:pPr>
            <a:r>
              <a:rPr lang="pt-BR" b="1" dirty="0" smtClean="0">
                <a:solidFill>
                  <a:srgbClr val="FF0000"/>
                </a:solidFill>
              </a:rPr>
              <a:t>Importância das Relações Semânticas: </a:t>
            </a:r>
            <a:r>
              <a:rPr lang="pt-BR" dirty="0" smtClean="0"/>
              <a:t>Compreensão de Texto: Ajuda na interpretação e análise de textos, permitindo entender as nuances e subtilezas do significado. </a:t>
            </a:r>
          </a:p>
          <a:p>
            <a:pPr marL="0" indent="0" algn="just">
              <a:buNone/>
            </a:pPr>
            <a:r>
              <a:rPr lang="pt-BR" b="1" dirty="0" smtClean="0">
                <a:solidFill>
                  <a:srgbClr val="FF0000"/>
                </a:solidFill>
              </a:rPr>
              <a:t>Vocabulário e Expressão: </a:t>
            </a:r>
            <a:r>
              <a:rPr lang="pt-BR" dirty="0" smtClean="0"/>
              <a:t>Enriquece o vocabulário e melhora a capacidade de expressão, permitindo a escolha da palavra mais precisa para cada contexto.</a:t>
            </a:r>
          </a:p>
          <a:p>
            <a:pPr marL="0" indent="0" algn="just">
              <a:buNone/>
            </a:pPr>
            <a:r>
              <a:rPr lang="pt-BR" b="1" dirty="0" smtClean="0">
                <a:solidFill>
                  <a:srgbClr val="FF0000"/>
                </a:solidFill>
              </a:rPr>
              <a:t>Processamento de Linguagem Natural (PLN):</a:t>
            </a:r>
            <a:r>
              <a:rPr lang="pt-BR" dirty="0" smtClean="0"/>
              <a:t> É fundamental para a inteligência artificial e o aprendizado de máquinas em tarefas de compreensão e geração de linguagem.</a:t>
            </a:r>
            <a:endParaRPr lang="pt-BR" dirty="0"/>
          </a:p>
        </p:txBody>
      </p:sp>
    </p:spTree>
    <p:extLst>
      <p:ext uri="{BB962C8B-B14F-4D97-AF65-F5344CB8AC3E}">
        <p14:creationId xmlns:p14="http://schemas.microsoft.com/office/powerpoint/2010/main" val="89181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fontScale="90000"/>
          </a:bodyPr>
          <a:lstStyle/>
          <a:p>
            <a:r>
              <a:rPr lang="pt-BR" b="1" dirty="0" smtClean="0">
                <a:solidFill>
                  <a:srgbClr val="FF0000"/>
                </a:solidFill>
              </a:rPr>
              <a:t>Tipos de Relações Semânticas</a:t>
            </a:r>
            <a:endParaRPr lang="pt-BR" b="1" dirty="0">
              <a:solidFill>
                <a:srgbClr val="FF0000"/>
              </a:solidFill>
            </a:endParaRPr>
          </a:p>
        </p:txBody>
      </p:sp>
      <p:sp>
        <p:nvSpPr>
          <p:cNvPr id="3" name="Espaço Reservado para Conteúdo 2"/>
          <p:cNvSpPr>
            <a:spLocks noGrp="1"/>
          </p:cNvSpPr>
          <p:nvPr>
            <p:ph idx="1"/>
          </p:nvPr>
        </p:nvSpPr>
        <p:spPr>
          <a:xfrm>
            <a:off x="251520" y="1124744"/>
            <a:ext cx="8640960" cy="5472608"/>
          </a:xfrm>
        </p:spPr>
        <p:txBody>
          <a:bodyPr>
            <a:normAutofit fontScale="62500" lnSpcReduction="20000"/>
          </a:bodyPr>
          <a:lstStyle/>
          <a:p>
            <a:pPr marL="0" indent="0">
              <a:buNone/>
            </a:pPr>
            <a:r>
              <a:rPr lang="pt-BR" sz="4500" b="1" dirty="0" smtClean="0"/>
              <a:t>Exemplos de sinonímia</a:t>
            </a:r>
          </a:p>
          <a:p>
            <a:pPr marL="0" indent="0">
              <a:buNone/>
            </a:pPr>
            <a:endParaRPr lang="pt-BR" sz="4500" b="1" dirty="0" smtClean="0"/>
          </a:p>
          <a:p>
            <a:pPr marL="0" indent="0" algn="just">
              <a:buNone/>
            </a:pPr>
            <a:r>
              <a:rPr lang="pt-BR" sz="3600" b="1" dirty="0" smtClean="0">
                <a:solidFill>
                  <a:srgbClr val="FF0000"/>
                </a:solidFill>
              </a:rPr>
              <a:t>Rápido e veloz: </a:t>
            </a:r>
            <a:r>
              <a:rPr lang="pt-BR" sz="3600" dirty="0" smtClean="0"/>
              <a:t>Ambas as palavras indicam algo que se move ou ocorre com grande velocidade.</a:t>
            </a:r>
          </a:p>
          <a:p>
            <a:pPr marL="0" indent="0" algn="just">
              <a:buNone/>
            </a:pPr>
            <a:r>
              <a:rPr lang="pt-BR" sz="3600" b="1" dirty="0" smtClean="0">
                <a:solidFill>
                  <a:srgbClr val="FF0000"/>
                </a:solidFill>
              </a:rPr>
              <a:t>Bonito e belo</a:t>
            </a:r>
            <a:r>
              <a:rPr lang="pt-BR" sz="3600" dirty="0" smtClean="0">
                <a:solidFill>
                  <a:srgbClr val="FF0000"/>
                </a:solidFill>
              </a:rPr>
              <a:t>:</a:t>
            </a:r>
            <a:r>
              <a:rPr lang="pt-BR" sz="3600" dirty="0" smtClean="0"/>
              <a:t> Ambas as palavras são usadas para descrever algo ou alguém que é esteticamente agradável.</a:t>
            </a:r>
          </a:p>
          <a:p>
            <a:pPr marL="0" indent="0" algn="just">
              <a:buNone/>
            </a:pPr>
            <a:r>
              <a:rPr lang="pt-BR" sz="3600" b="1" dirty="0" smtClean="0">
                <a:solidFill>
                  <a:srgbClr val="FF0000"/>
                </a:solidFill>
              </a:rPr>
              <a:t>Inteligente e esperto</a:t>
            </a:r>
            <a:r>
              <a:rPr lang="pt-BR" sz="3600" dirty="0" smtClean="0">
                <a:solidFill>
                  <a:srgbClr val="FF0000"/>
                </a:solidFill>
              </a:rPr>
              <a:t>: </a:t>
            </a:r>
            <a:r>
              <a:rPr lang="pt-BR" sz="3600" dirty="0" smtClean="0"/>
              <a:t>Ambas as palavras descrevem alguém com boa capacidade mental ou sagacidade.</a:t>
            </a:r>
          </a:p>
          <a:p>
            <a:pPr marL="0" indent="0" algn="just">
              <a:buNone/>
            </a:pPr>
            <a:r>
              <a:rPr lang="pt-BR" sz="3600" b="1" dirty="0" smtClean="0">
                <a:solidFill>
                  <a:srgbClr val="FF0000"/>
                </a:solidFill>
              </a:rPr>
              <a:t>Grande e enorme</a:t>
            </a:r>
            <a:r>
              <a:rPr lang="pt-BR" sz="3600" dirty="0" smtClean="0">
                <a:solidFill>
                  <a:srgbClr val="FF0000"/>
                </a:solidFill>
              </a:rPr>
              <a:t>:</a:t>
            </a:r>
            <a:r>
              <a:rPr lang="pt-BR" sz="3600" dirty="0" smtClean="0"/>
              <a:t> Ambas as palavras descrevem algo de tamanho considerável.</a:t>
            </a:r>
          </a:p>
          <a:p>
            <a:pPr marL="0" indent="0" algn="just">
              <a:buNone/>
            </a:pPr>
            <a:r>
              <a:rPr lang="pt-BR" sz="3600" b="1" dirty="0" smtClean="0">
                <a:solidFill>
                  <a:srgbClr val="FF0000"/>
                </a:solidFill>
              </a:rPr>
              <a:t>Triste e melancólico</a:t>
            </a:r>
            <a:r>
              <a:rPr lang="pt-BR" sz="3600" dirty="0" smtClean="0">
                <a:solidFill>
                  <a:srgbClr val="FF0000"/>
                </a:solidFill>
              </a:rPr>
              <a:t>: </a:t>
            </a:r>
            <a:r>
              <a:rPr lang="pt-BR" sz="3600" dirty="0" smtClean="0"/>
              <a:t>Ambas as palavras descrevem um estado emocional de infelicidade ou desânimo.</a:t>
            </a:r>
          </a:p>
          <a:p>
            <a:pPr marL="0" indent="0" algn="just">
              <a:buNone/>
            </a:pPr>
            <a:r>
              <a:rPr lang="pt-BR" sz="3600" b="1" dirty="0" smtClean="0">
                <a:solidFill>
                  <a:srgbClr val="FF0000"/>
                </a:solidFill>
              </a:rPr>
              <a:t>Falar e conversar</a:t>
            </a:r>
            <a:r>
              <a:rPr lang="pt-BR" sz="3600" dirty="0" smtClean="0">
                <a:solidFill>
                  <a:srgbClr val="FF0000"/>
                </a:solidFill>
              </a:rPr>
              <a:t>: </a:t>
            </a:r>
            <a:r>
              <a:rPr lang="pt-BR" sz="3600" dirty="0" smtClean="0"/>
              <a:t>as palavras indicam o ato de expressar-se verbalmente.</a:t>
            </a:r>
          </a:p>
          <a:p>
            <a:pPr marL="0" indent="0" algn="just">
              <a:buNone/>
            </a:pPr>
            <a:r>
              <a:rPr lang="pt-BR" sz="3600" b="1" dirty="0" smtClean="0">
                <a:solidFill>
                  <a:srgbClr val="FF0000"/>
                </a:solidFill>
              </a:rPr>
              <a:t>Carro e automóvel</a:t>
            </a:r>
            <a:r>
              <a:rPr lang="pt-BR" sz="3600" dirty="0" smtClean="0">
                <a:solidFill>
                  <a:srgbClr val="FF0000"/>
                </a:solidFill>
              </a:rPr>
              <a:t>:</a:t>
            </a:r>
            <a:r>
              <a:rPr lang="pt-BR" sz="3600" dirty="0" smtClean="0"/>
              <a:t> Ambas as palavras se referem a um veículo motorizado de transporte terrestre.</a:t>
            </a:r>
          </a:p>
        </p:txBody>
      </p:sp>
    </p:spTree>
    <p:extLst>
      <p:ext uri="{BB962C8B-B14F-4D97-AF65-F5344CB8AC3E}">
        <p14:creationId xmlns:p14="http://schemas.microsoft.com/office/powerpoint/2010/main" val="222943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16632"/>
            <a:ext cx="8568952" cy="6398171"/>
          </a:xfrm>
        </p:spPr>
        <p:txBody>
          <a:bodyPr>
            <a:noAutofit/>
          </a:bodyPr>
          <a:lstStyle/>
          <a:p>
            <a:pPr marL="0" indent="0" algn="just">
              <a:buNone/>
            </a:pPr>
            <a:r>
              <a:rPr lang="pt-BR" sz="2200" b="1" dirty="0" smtClean="0">
                <a:solidFill>
                  <a:srgbClr val="FF0000"/>
                </a:solidFill>
              </a:rPr>
              <a:t>Casa e residência: </a:t>
            </a:r>
            <a:r>
              <a:rPr lang="pt-BR" sz="2200" dirty="0" smtClean="0"/>
              <a:t>Ambas as palavras indicam um lugar onde alguém mora.</a:t>
            </a:r>
          </a:p>
          <a:p>
            <a:pPr marL="0" indent="0" algn="just">
              <a:buNone/>
            </a:pPr>
            <a:r>
              <a:rPr lang="pt-BR" sz="2200" b="1" dirty="0" smtClean="0">
                <a:solidFill>
                  <a:srgbClr val="FF0000"/>
                </a:solidFill>
              </a:rPr>
              <a:t>Iniciar e começar: </a:t>
            </a:r>
            <a:r>
              <a:rPr lang="pt-BR" sz="2200" dirty="0" smtClean="0"/>
              <a:t>Ambas as palavras descrevem o ato de dar início a algo.</a:t>
            </a:r>
          </a:p>
          <a:p>
            <a:pPr marL="0" indent="0" algn="just">
              <a:buNone/>
            </a:pPr>
            <a:r>
              <a:rPr lang="pt-BR" sz="2200" b="1" dirty="0" smtClean="0">
                <a:solidFill>
                  <a:srgbClr val="FF0000"/>
                </a:solidFill>
              </a:rPr>
              <a:t>Ajudar e auxiliar: </a:t>
            </a:r>
            <a:r>
              <a:rPr lang="pt-BR" sz="2200" dirty="0" smtClean="0"/>
              <a:t>Ambas as palavras indicam o ato de oferecer suporte ou assistência.</a:t>
            </a:r>
          </a:p>
          <a:p>
            <a:pPr marL="0" indent="0" algn="just">
              <a:buNone/>
            </a:pPr>
            <a:r>
              <a:rPr lang="pt-BR" sz="2200" b="1" dirty="0" smtClean="0">
                <a:solidFill>
                  <a:srgbClr val="FF0000"/>
                </a:solidFill>
              </a:rPr>
              <a:t>Fácil e simples: </a:t>
            </a:r>
            <a:r>
              <a:rPr lang="pt-BR" sz="2200" dirty="0" smtClean="0"/>
              <a:t>Ambas as palavras descrevem algo que não é complicado ou difícil de fazer.</a:t>
            </a:r>
          </a:p>
          <a:p>
            <a:pPr marL="0" indent="0" algn="just">
              <a:buNone/>
            </a:pPr>
            <a:r>
              <a:rPr lang="pt-BR" sz="2200" b="1" dirty="0" smtClean="0">
                <a:solidFill>
                  <a:srgbClr val="FF0000"/>
                </a:solidFill>
              </a:rPr>
              <a:t>Amigo e companheiro: </a:t>
            </a:r>
            <a:r>
              <a:rPr lang="pt-BR" sz="2200" dirty="0" smtClean="0"/>
              <a:t>Ambas as palavras descrevem uma pessoa com quem se tem uma relação de amizade.</a:t>
            </a:r>
          </a:p>
          <a:p>
            <a:pPr marL="0" indent="0" algn="just">
              <a:buNone/>
            </a:pPr>
            <a:r>
              <a:rPr lang="pt-BR" sz="2200" b="1" dirty="0" smtClean="0">
                <a:solidFill>
                  <a:srgbClr val="FF0000"/>
                </a:solidFill>
              </a:rPr>
              <a:t>Perigoso e arriscado: </a:t>
            </a:r>
            <a:r>
              <a:rPr lang="pt-BR" sz="2200" dirty="0" smtClean="0"/>
              <a:t>Ambas as palavras descrevem algo que apresenta risco ou perigo.</a:t>
            </a:r>
          </a:p>
          <a:p>
            <a:pPr marL="0" indent="0" algn="just">
              <a:buNone/>
            </a:pPr>
            <a:r>
              <a:rPr lang="pt-BR" sz="2200" b="1" dirty="0" smtClean="0">
                <a:solidFill>
                  <a:srgbClr val="FF0000"/>
                </a:solidFill>
              </a:rPr>
              <a:t>Importante e relevante: </a:t>
            </a:r>
            <a:r>
              <a:rPr lang="pt-BR" sz="2200" dirty="0" smtClean="0"/>
              <a:t>Ambas as palavras descrevem algo que tem grande significância ou valor.</a:t>
            </a:r>
          </a:p>
          <a:p>
            <a:pPr marL="0" indent="0" algn="just">
              <a:buNone/>
            </a:pPr>
            <a:r>
              <a:rPr lang="pt-BR" sz="2200" b="1" dirty="0" smtClean="0">
                <a:solidFill>
                  <a:srgbClr val="FF0000"/>
                </a:solidFill>
              </a:rPr>
              <a:t>Odiar e detestar: </a:t>
            </a:r>
            <a:r>
              <a:rPr lang="pt-BR" sz="2200" dirty="0" smtClean="0"/>
              <a:t>Ambas as palavras descrevem um sentimento intenso de aversão ou repulsa.</a:t>
            </a:r>
          </a:p>
          <a:p>
            <a:endParaRPr lang="pt-BR" sz="2400" dirty="0"/>
          </a:p>
        </p:txBody>
      </p:sp>
    </p:spTree>
    <p:extLst>
      <p:ext uri="{BB962C8B-B14F-4D97-AF65-F5344CB8AC3E}">
        <p14:creationId xmlns:p14="http://schemas.microsoft.com/office/powerpoint/2010/main" val="86484885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4387</Words>
  <Application>Microsoft Office PowerPoint</Application>
  <PresentationFormat>Apresentação na tela (4:3)</PresentationFormat>
  <Paragraphs>269</Paragraphs>
  <Slides>59</Slides>
  <Notes>0</Notes>
  <HiddenSlides>0</HiddenSlides>
  <MMClips>0</MMClips>
  <ScaleCrop>false</ScaleCrop>
  <HeadingPairs>
    <vt:vector size="4" baseType="variant">
      <vt:variant>
        <vt:lpstr>Tema</vt:lpstr>
      </vt:variant>
      <vt:variant>
        <vt:i4>1</vt:i4>
      </vt:variant>
      <vt:variant>
        <vt:lpstr>Títulos de slides</vt:lpstr>
      </vt:variant>
      <vt:variant>
        <vt:i4>59</vt:i4>
      </vt:variant>
    </vt:vector>
  </HeadingPairs>
  <TitlesOfParts>
    <vt:vector size="60" baseType="lpstr">
      <vt:lpstr>Tema do Office</vt:lpstr>
      <vt:lpstr>APROVA DF</vt:lpstr>
      <vt:lpstr>COMPREENSÃO E INTERPRETAÇÃO DE TEXTOS: SINONÍMIA, ANTONÍMIA, HOMONÍMIA, PARONÍMIA, POLISSEMIA, HIPERONÍMIA, HIPONÍMIA, AMBIGUIDADE, DENOTAÇÃO E CONOTAÇÃO</vt:lpstr>
      <vt:lpstr>No estudo de tipologia textual e gêneros textuais, verifica-se como é importante dominar o universo do texto.</vt:lpstr>
      <vt:lpstr>SINONÍMIA</vt:lpstr>
      <vt:lpstr>SINONÍMIA</vt:lpstr>
      <vt:lpstr>SINONÍMIA</vt:lpstr>
      <vt:lpstr>Importância das Relações Semânticas</vt:lpstr>
      <vt:lpstr>Tipos de Relações Semânticas</vt:lpstr>
      <vt:lpstr>Apresentação do PowerPoint</vt:lpstr>
      <vt:lpstr>SINONÍMIA: APROXIMAÇÃO SEMÂNTICA (PARÁFRASE) -  Texto</vt:lpstr>
      <vt:lpstr>Apresentação do PowerPoint</vt:lpstr>
      <vt:lpstr>Apresentação do PowerPoint</vt:lpstr>
      <vt:lpstr>Apresentação do PowerPoint</vt:lpstr>
      <vt:lpstr>Comentário</vt:lpstr>
      <vt:lpstr>POLISSEMINA</vt:lpstr>
      <vt:lpstr>QUESTÃO</vt:lpstr>
      <vt:lpstr>POLISSEMIA</vt:lpstr>
      <vt:lpstr>POLISSEMINA</vt:lpstr>
      <vt:lpstr>Antonímia</vt:lpstr>
      <vt:lpstr>Apresentação do PowerPoint</vt:lpstr>
      <vt:lpstr>Comentário </vt:lpstr>
      <vt:lpstr>Antonímia</vt:lpstr>
      <vt:lpstr>HOMÔNIMO (HOMO=MESMO+NÍMIA=NOME</vt:lpstr>
      <vt:lpstr>Homônimo</vt:lpstr>
      <vt:lpstr>PARONÍMIA</vt:lpstr>
      <vt:lpstr>Paronímia</vt:lpstr>
      <vt:lpstr>Apresentação do PowerPoint</vt:lpstr>
      <vt:lpstr>Paronímia</vt:lpstr>
      <vt:lpstr>Importante</vt:lpstr>
      <vt:lpstr>Hiperonímia</vt:lpstr>
      <vt:lpstr>Hiperônimo</vt:lpstr>
      <vt:lpstr>Hiponímia</vt:lpstr>
      <vt:lpstr>Hiponímia</vt:lpstr>
      <vt:lpstr>QUESTÕES</vt:lpstr>
      <vt:lpstr>Apresentação do PowerPoint</vt:lpstr>
      <vt:lpstr>QUESTÃO</vt:lpstr>
      <vt:lpstr>Apresentação do PowerPoint</vt:lpstr>
      <vt:lpstr>QUESTÃO</vt:lpstr>
      <vt:lpstr>Apresentação do PowerPoint</vt:lpstr>
      <vt:lpstr>QUESTÃO</vt:lpstr>
      <vt:lpstr>Apresentação do PowerPoint</vt:lpstr>
      <vt:lpstr>QUESTÃO</vt:lpstr>
      <vt:lpstr>Aprender com Inteligência</vt:lpstr>
      <vt:lpstr>1° Ensinamento: Não desista de aprender diante das dificuldades </vt:lpstr>
      <vt:lpstr>2° Ensinamento: Você aprende aos poucos, diariamente, revisando</vt:lpstr>
      <vt:lpstr>Dica prática para aprender com inteligência todos os dias</vt:lpstr>
      <vt:lpstr>3° Ensinamento: Estude menos e aprenda mais. </vt:lpstr>
      <vt:lpstr>4° Ensinamento: Na aula você entende; em casa, estudando, revisando, você aprende. </vt:lpstr>
      <vt:lpstr>5° Ensinamento: Aprenda a estudar sozinho. </vt:lpstr>
      <vt:lpstr>6° Ensinamento: Desenvolva o aprendizado ativo. </vt:lpstr>
      <vt:lpstr>Dica prática de como desenvolver o aprendizado ativo </vt:lpstr>
      <vt:lpstr>7° Ensinamento: Desenvolva o gosto pela leitura.</vt:lpstr>
      <vt:lpstr>Dica prática para desenvolver o gosto pela leitura </vt:lpstr>
      <vt:lpstr>TÉCNICA FEYNMAN: físico e teórico norte-americano</vt:lpstr>
      <vt:lpstr>Leitura Ativa</vt:lpstr>
      <vt:lpstr>TÉCNICAS - DICAS</vt:lpstr>
      <vt:lpstr>CADERNO DE ERROS ou DE ACERTOS</vt:lpstr>
      <vt:lpstr>Leitura em Voz Altar</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APROVA DF</dc:title>
  <dc:creator>User</dc:creator>
  <cp:lastModifiedBy>User</cp:lastModifiedBy>
  <cp:revision>36</cp:revision>
  <dcterms:created xsi:type="dcterms:W3CDTF">2024-08-03T00:16:52Z</dcterms:created>
  <dcterms:modified xsi:type="dcterms:W3CDTF">2024-08-08T03:06:11Z</dcterms:modified>
</cp:coreProperties>
</file>