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BAE95-14D3-42D4-AD60-02835F75C043}" v="6" dt="2024-07-29T23:36:11.1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66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5ABBAE95-14D3-42D4-AD60-02835F75C043}"/>
    <pc:docChg chg="undo custSel delSld modSld">
      <pc:chgData name="Ronaldo Fernandes" userId="01f15fd40fc47ae6" providerId="LiveId" clId="{5ABBAE95-14D3-42D4-AD60-02835F75C043}" dt="2024-07-29T23:36:38.918" v="105" actId="1076"/>
      <pc:docMkLst>
        <pc:docMk/>
      </pc:docMkLst>
      <pc:sldChg chg="addSp delSp modSp mod">
        <pc:chgData name="Ronaldo Fernandes" userId="01f15fd40fc47ae6" providerId="LiveId" clId="{5ABBAE95-14D3-42D4-AD60-02835F75C043}" dt="2024-07-29T23:36:38.918" v="105" actId="1076"/>
        <pc:sldMkLst>
          <pc:docMk/>
          <pc:sldMk cId="0" sldId="257"/>
        </pc:sldMkLst>
        <pc:spChg chg="add mod">
          <ac:chgData name="Ronaldo Fernandes" userId="01f15fd40fc47ae6" providerId="LiveId" clId="{5ABBAE95-14D3-42D4-AD60-02835F75C043}" dt="2024-07-29T23:36:38.918" v="105" actId="1076"/>
          <ac:spMkLst>
            <pc:docMk/>
            <pc:sldMk cId="0" sldId="257"/>
            <ac:spMk id="5" creationId="{0E40450B-319D-2113-CEAC-D58EB253D027}"/>
          </ac:spMkLst>
        </pc:spChg>
        <pc:spChg chg="add mod">
          <ac:chgData name="Ronaldo Fernandes" userId="01f15fd40fc47ae6" providerId="LiveId" clId="{5ABBAE95-14D3-42D4-AD60-02835F75C043}" dt="2024-07-29T21:18:39.565" v="59" actId="1076"/>
          <ac:spMkLst>
            <pc:docMk/>
            <pc:sldMk cId="0" sldId="257"/>
            <ac:spMk id="8" creationId="{DE326034-9626-2EC8-6BD3-15E8799C5D68}"/>
          </ac:spMkLst>
        </pc:spChg>
        <pc:grpChg chg="mod">
          <ac:chgData name="Ronaldo Fernandes" userId="01f15fd40fc47ae6" providerId="LiveId" clId="{5ABBAE95-14D3-42D4-AD60-02835F75C043}" dt="2024-07-29T21:18:19.315" v="25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Ronaldo Fernandes" userId="01f15fd40fc47ae6" providerId="LiveId" clId="{5ABBAE95-14D3-42D4-AD60-02835F75C043}" dt="2024-07-29T21:18:11.891" v="22" actId="478"/>
          <ac:picMkLst>
            <pc:docMk/>
            <pc:sldMk cId="0" sldId="257"/>
            <ac:picMk id="3" creationId="{00000000-0000-0000-0000-000000000000}"/>
          </ac:picMkLst>
        </pc:picChg>
        <pc:picChg chg="add del mod">
          <ac:chgData name="Ronaldo Fernandes" userId="01f15fd40fc47ae6" providerId="LiveId" clId="{5ABBAE95-14D3-42D4-AD60-02835F75C043}" dt="2024-07-29T23:36:04.013" v="62" actId="478"/>
          <ac:picMkLst>
            <pc:docMk/>
            <pc:sldMk cId="0" sldId="257"/>
            <ac:picMk id="3" creationId="{F585BBFF-0C96-2936-0743-8B891FA30ED6}"/>
          </ac:picMkLst>
        </pc:picChg>
        <pc:picChg chg="mod">
          <ac:chgData name="Ronaldo Fernandes" userId="01f15fd40fc47ae6" providerId="LiveId" clId="{5ABBAE95-14D3-42D4-AD60-02835F75C043}" dt="2024-07-29T21:18:11.094" v="21" actId="1076"/>
          <ac:picMkLst>
            <pc:docMk/>
            <pc:sldMk cId="0" sldId="257"/>
            <ac:picMk id="4" creationId="{00000000-0000-0000-0000-000000000000}"/>
          </ac:picMkLst>
        </pc:picChg>
        <pc:picChg chg="del">
          <ac:chgData name="Ronaldo Fernandes" userId="01f15fd40fc47ae6" providerId="LiveId" clId="{5ABBAE95-14D3-42D4-AD60-02835F75C043}" dt="2024-07-29T21:18:04.969" v="20" actId="478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Ronaldo Fernandes" userId="01f15fd40fc47ae6" providerId="LiveId" clId="{5ABBAE95-14D3-42D4-AD60-02835F75C043}" dt="2024-07-29T21:18:02.312" v="19" actId="1076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Ronaldo Fernandes" userId="01f15fd40fc47ae6" providerId="LiveId" clId="{5ABBAE95-14D3-42D4-AD60-02835F75C043}" dt="2024-07-29T21:18:15.940" v="24" actId="14100"/>
          <ac:picMkLst>
            <pc:docMk/>
            <pc:sldMk cId="0" sldId="257"/>
            <ac:picMk id="7" creationId="{E96C0907-798A-8CCE-FA92-84FDFDC04554}"/>
          </ac:picMkLst>
        </pc:picChg>
      </pc:sldChg>
      <pc:sldChg chg="modSp mod">
        <pc:chgData name="Ronaldo Fernandes" userId="01f15fd40fc47ae6" providerId="LiveId" clId="{5ABBAE95-14D3-42D4-AD60-02835F75C043}" dt="2024-07-29T14:33:11.614" v="0" actId="1076"/>
        <pc:sldMkLst>
          <pc:docMk/>
          <pc:sldMk cId="0" sldId="258"/>
        </pc:sldMkLst>
        <pc:picChg chg="mod">
          <ac:chgData name="Ronaldo Fernandes" userId="01f15fd40fc47ae6" providerId="LiveId" clId="{5ABBAE95-14D3-42D4-AD60-02835F75C043}" dt="2024-07-29T14:33:11.614" v="0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Ronaldo Fernandes" userId="01f15fd40fc47ae6" providerId="LiveId" clId="{5ABBAE95-14D3-42D4-AD60-02835F75C043}" dt="2024-07-29T14:52:49.818" v="4" actId="1076"/>
        <pc:sldMkLst>
          <pc:docMk/>
          <pc:sldMk cId="0" sldId="263"/>
        </pc:sldMkLst>
        <pc:spChg chg="mod">
          <ac:chgData name="Ronaldo Fernandes" userId="01f15fd40fc47ae6" providerId="LiveId" clId="{5ABBAE95-14D3-42D4-AD60-02835F75C043}" dt="2024-07-29T14:52:13.417" v="3" actId="14100"/>
          <ac:spMkLst>
            <pc:docMk/>
            <pc:sldMk cId="0" sldId="263"/>
            <ac:spMk id="13" creationId="{00000000-0000-0000-0000-000000000000}"/>
          </ac:spMkLst>
        </pc:spChg>
        <pc:grpChg chg="mod">
          <ac:chgData name="Ronaldo Fernandes" userId="01f15fd40fc47ae6" providerId="LiveId" clId="{5ABBAE95-14D3-42D4-AD60-02835F75C043}" dt="2024-07-29T14:49:13.773" v="2" actId="1076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Ronaldo Fernandes" userId="01f15fd40fc47ae6" providerId="LiveId" clId="{5ABBAE95-14D3-42D4-AD60-02835F75C043}" dt="2024-07-29T14:47:01.676" v="1" actId="1076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Ronaldo Fernandes" userId="01f15fd40fc47ae6" providerId="LiveId" clId="{5ABBAE95-14D3-42D4-AD60-02835F75C043}" dt="2024-07-29T14:52:49.818" v="4" actId="1076"/>
          <ac:grpSpMkLst>
            <pc:docMk/>
            <pc:sldMk cId="0" sldId="263"/>
            <ac:grpSpMk id="14" creationId="{00000000-0000-0000-0000-000000000000}"/>
          </ac:grpSpMkLst>
        </pc:grpChg>
      </pc:sldChg>
      <pc:sldChg chg="modSp mod">
        <pc:chgData name="Ronaldo Fernandes" userId="01f15fd40fc47ae6" providerId="LiveId" clId="{5ABBAE95-14D3-42D4-AD60-02835F75C043}" dt="2024-07-29T15:04:04.598" v="5" actId="1076"/>
        <pc:sldMkLst>
          <pc:docMk/>
          <pc:sldMk cId="0" sldId="265"/>
        </pc:sldMkLst>
        <pc:spChg chg="mod">
          <ac:chgData name="Ronaldo Fernandes" userId="01f15fd40fc47ae6" providerId="LiveId" clId="{5ABBAE95-14D3-42D4-AD60-02835F75C043}" dt="2024-07-29T15:04:04.598" v="5" actId="1076"/>
          <ac:spMkLst>
            <pc:docMk/>
            <pc:sldMk cId="0" sldId="265"/>
            <ac:spMk id="2" creationId="{00000000-0000-0000-0000-000000000000}"/>
          </ac:spMkLst>
        </pc:spChg>
      </pc:sldChg>
      <pc:sldChg chg="modSp">
        <pc:chgData name="Ronaldo Fernandes" userId="01f15fd40fc47ae6" providerId="LiveId" clId="{5ABBAE95-14D3-42D4-AD60-02835F75C043}" dt="2024-07-29T15:17:08.145" v="7"/>
        <pc:sldMkLst>
          <pc:docMk/>
          <pc:sldMk cId="0" sldId="272"/>
        </pc:sldMkLst>
        <pc:spChg chg="mod">
          <ac:chgData name="Ronaldo Fernandes" userId="01f15fd40fc47ae6" providerId="LiveId" clId="{5ABBAE95-14D3-42D4-AD60-02835F75C043}" dt="2024-07-29T15:17:08.145" v="7"/>
          <ac:spMkLst>
            <pc:docMk/>
            <pc:sldMk cId="0" sldId="272"/>
            <ac:spMk id="2" creationId="{00000000-0000-0000-0000-000000000000}"/>
          </ac:spMkLst>
        </pc:spChg>
      </pc:sldChg>
      <pc:sldChg chg="modSp mod">
        <pc:chgData name="Ronaldo Fernandes" userId="01f15fd40fc47ae6" providerId="LiveId" clId="{5ABBAE95-14D3-42D4-AD60-02835F75C043}" dt="2024-07-29T15:28:37.846" v="10" actId="1076"/>
        <pc:sldMkLst>
          <pc:docMk/>
          <pc:sldMk cId="0" sldId="277"/>
        </pc:sldMkLst>
        <pc:spChg chg="mod">
          <ac:chgData name="Ronaldo Fernandes" userId="01f15fd40fc47ae6" providerId="LiveId" clId="{5ABBAE95-14D3-42D4-AD60-02835F75C043}" dt="2024-07-29T15:28:37.846" v="10" actId="1076"/>
          <ac:spMkLst>
            <pc:docMk/>
            <pc:sldMk cId="0" sldId="277"/>
            <ac:spMk id="2" creationId="{00000000-0000-0000-0000-000000000000}"/>
          </ac:spMkLst>
        </pc:spChg>
      </pc:sldChg>
      <pc:sldChg chg="del">
        <pc:chgData name="Ronaldo Fernandes" userId="01f15fd40fc47ae6" providerId="LiveId" clId="{5ABBAE95-14D3-42D4-AD60-02835F75C043}" dt="2024-07-29T15:31:29.513" v="11" actId="47"/>
        <pc:sldMkLst>
          <pc:docMk/>
          <pc:sldMk cId="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3F8EB-B620-09FE-50B9-62E5C5D7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B4BD4D-E85F-0AF2-0FE5-027EB452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A2239-D926-9947-0A9C-B0F46C73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1BF8E-319A-315F-0AF0-54419B2F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F6506-B9B6-BB7E-9487-6D796379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37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50F80-02B8-962F-5D26-2118B2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1F6667-0FD6-D828-A86C-3273B03E5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0C1F6-CF30-FB7F-F967-9D0B4330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7C4381-380E-75AB-1910-4A2F5CB0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09FF26-BC50-C669-49A3-E34640F6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41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58AE90-C331-2643-27D9-BF4CA5E85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266983-E414-1D61-66E9-9BF92A4A5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648A6-8274-93EE-9A6B-46D5A5A6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14A5D-CF8B-F988-32D1-5AEAC39B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12B8E-5157-64E3-4273-A6759E42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9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43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68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55263-5607-0A71-0E32-D0B8063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46CC7-E298-C69D-A7B7-BD7779CC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6132DF-2FA3-12B2-5974-280C593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27270F-FA69-19DB-4717-C20DC9CC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6DFE7-8047-200A-E38C-68630616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8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7C80F-E2F1-93F9-2A3C-9874B153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48EFDC-2E1F-09BC-E4B3-548EFE90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0474D4-EAC3-C429-4CD9-0779035B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E38466-19BE-15BF-BA82-F1A2EBE9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140D8-3CE1-1B3D-23B5-0FD3F894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736F6-7327-2AAA-6CF3-E15DB023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F42EC-6029-FC2E-904F-E00306C23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F8E6C8-5EA3-4AE4-AEB6-F5077C8FE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24E95B-7FB8-D396-F229-F5FBB7E9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AF28E4-D153-81FE-14B1-EF5FA532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07DC2C-CF2C-B50F-A240-01ADE833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2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E799F-9944-D4DF-A83F-4E060999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F445F7-8487-C8AE-51CB-2E03DB50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37AB0A-7EF1-B23F-52B9-504663EA0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B6DA2E-A5E8-9982-E9A6-3E39B5343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9085DA-0B68-6CF4-87EB-72E2DD80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BB6BEE-673B-472C-11C4-2D100515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B67EAF-6405-9312-5D56-8D1B5B1C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8B3058-9DB1-41F1-E70C-FDA8F91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3113-8573-73D0-A37F-6562639F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5A7F-A527-812B-B62D-2C6D858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C9F9FD-6BE5-B54F-EFB1-FA561DE3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86F167-5215-2462-225F-4EECEBF1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67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D91948-FC8D-3C0B-137C-D34FC26B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B4F444-51D9-B91F-4150-0032B049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446B94-F1BA-8F8B-9741-112DC032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9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17B3D-B6D3-BD70-2A0F-A093AD40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D30241-CC0E-B306-D0DF-CCCADE17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B4B297-8E2C-1189-1EEE-5007FA3C5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5620EE-AFD1-CA74-77D9-0C7DEE58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DA83A-561F-7F66-5C5B-7B054EAB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9BBF03-7A2E-6135-A8AC-8395F78C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15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A4DD8-9B54-4FB1-7EF7-431392A8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A4B072-DE7B-2780-315C-E2816B095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E0EF92-54E4-D88D-078D-2B628DDD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F2ACA8-E0C8-D82F-281E-AF0DAA74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C535C5-35C9-165A-B5AE-855340EE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814A3F-F981-0794-C860-BC38D7DC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2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6395C6-9580-7163-8D13-00596BFE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3BB856-C23A-3047-4C52-495D82E3E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04391-0797-85CA-1DF1-FD2E6D95B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C2B840-32EE-7398-3B10-2550EAFE2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05E32-8875-3F6F-1233-89F0D0B73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71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3930" y="3352800"/>
            <a:ext cx="9864140" cy="1657614"/>
            <a:chOff x="1447800" y="3582371"/>
            <a:chExt cx="9864140" cy="16576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3582371"/>
              <a:ext cx="9864140" cy="5149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7349" y="4588476"/>
              <a:ext cx="8369808" cy="651509"/>
            </a:xfrm>
            <a:prstGeom prst="rect">
              <a:avLst/>
            </a:prstGeom>
          </p:spPr>
        </p:pic>
      </p:grpSp>
      <p:pic>
        <p:nvPicPr>
          <p:cNvPr id="7" name="Imagem 6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E96C0907-798A-8CCE-FA92-84FDFDC04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362"/>
            <a:ext cx="2908844" cy="23702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326034-9626-2EC8-6BD3-15E8799C5D68}"/>
              </a:ext>
            </a:extLst>
          </p:cNvPr>
          <p:cNvSpPr txBox="1"/>
          <p:nvPr/>
        </p:nvSpPr>
        <p:spPr>
          <a:xfrm>
            <a:off x="4800600" y="6019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Ronaldo Fernandes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40450B-319D-2113-CEAC-D58EB253D027}"/>
              </a:ext>
            </a:extLst>
          </p:cNvPr>
          <p:cNvSpPr txBox="1"/>
          <p:nvPr/>
        </p:nvSpPr>
        <p:spPr>
          <a:xfrm>
            <a:off x="4648200" y="742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REALIDADE BRASILEIRA E ATUALIDADES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33653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g</a:t>
            </a:r>
            <a:r>
              <a:rPr sz="1800" b="1" spc="-85" dirty="0">
                <a:latin typeface="Trebuchet MS"/>
                <a:cs typeface="Trebuchet MS"/>
              </a:rPr>
              <a:t>o</a:t>
            </a:r>
            <a:r>
              <a:rPr sz="1800" b="1" spc="-110" dirty="0">
                <a:latin typeface="Trebuchet MS"/>
                <a:cs typeface="Trebuchet MS"/>
              </a:rPr>
              <a:t>v</a:t>
            </a:r>
            <a:r>
              <a:rPr sz="1800" b="1" spc="-150" dirty="0">
                <a:latin typeface="Trebuchet MS"/>
                <a:cs typeface="Trebuchet MS"/>
              </a:rPr>
              <a:t>e</a:t>
            </a:r>
            <a:r>
              <a:rPr sz="1800" b="1" spc="-125" dirty="0">
                <a:latin typeface="Trebuchet MS"/>
                <a:cs typeface="Trebuchet MS"/>
              </a:rPr>
              <a:t>r</a:t>
            </a:r>
            <a:r>
              <a:rPr sz="1800" b="1" spc="-95" dirty="0">
                <a:latin typeface="Trebuchet MS"/>
                <a:cs typeface="Trebuchet MS"/>
              </a:rPr>
              <a:t>n</a:t>
            </a:r>
            <a:r>
              <a:rPr sz="1800" b="1" spc="-85" dirty="0">
                <a:latin typeface="Trebuchet MS"/>
                <a:cs typeface="Trebuchet MS"/>
              </a:rPr>
              <a:t>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Juscelino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K</a:t>
            </a:r>
            <a:r>
              <a:rPr sz="1800" b="1" spc="-70" dirty="0">
                <a:latin typeface="Trebuchet MS"/>
                <a:cs typeface="Trebuchet MS"/>
              </a:rPr>
              <a:t>ubitschek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(19</a:t>
            </a:r>
            <a:r>
              <a:rPr sz="1800" b="1" spc="-90" dirty="0">
                <a:latin typeface="Trebuchet MS"/>
                <a:cs typeface="Trebuchet MS"/>
              </a:rPr>
              <a:t>56</a:t>
            </a:r>
            <a:r>
              <a:rPr sz="1800" b="1" spc="-125" dirty="0">
                <a:latin typeface="Trebuchet MS"/>
                <a:cs typeface="Trebuchet MS"/>
              </a:rPr>
              <a:t>-</a:t>
            </a:r>
            <a:r>
              <a:rPr sz="1800" b="1" spc="-85" dirty="0">
                <a:latin typeface="Trebuchet MS"/>
                <a:cs typeface="Trebuchet MS"/>
              </a:rPr>
              <a:t>1961)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75" dirty="0">
                <a:latin typeface="Trebuchet MS"/>
                <a:cs typeface="Trebuchet MS"/>
              </a:rPr>
              <a:t>“5</a:t>
            </a:r>
            <a:r>
              <a:rPr sz="1800" spc="-70" dirty="0">
                <a:latin typeface="Trebuchet MS"/>
                <a:cs typeface="Trebuchet MS"/>
              </a:rPr>
              <a:t>0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ano</a:t>
            </a:r>
            <a:r>
              <a:rPr sz="1800" spc="-20" dirty="0">
                <a:latin typeface="Trebuchet MS"/>
                <a:cs typeface="Trebuchet MS"/>
              </a:rPr>
              <a:t>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p</a:t>
            </a:r>
            <a:r>
              <a:rPr sz="1800" spc="-105" dirty="0">
                <a:latin typeface="Trebuchet MS"/>
                <a:cs typeface="Trebuchet MS"/>
              </a:rPr>
              <a:t>r</a:t>
            </a:r>
            <a:r>
              <a:rPr sz="1800" spc="-110" dirty="0">
                <a:latin typeface="Trebuchet MS"/>
                <a:cs typeface="Trebuchet MS"/>
              </a:rPr>
              <a:t>og</a:t>
            </a:r>
            <a:r>
              <a:rPr sz="1800" spc="-105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s</a:t>
            </a:r>
            <a:r>
              <a:rPr sz="1800" spc="90" dirty="0">
                <a:latin typeface="Trebuchet MS"/>
                <a:cs typeface="Trebuchet MS"/>
              </a:rPr>
              <a:t>s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</a:t>
            </a:r>
            <a:r>
              <a:rPr sz="1800" spc="-90" dirty="0">
                <a:latin typeface="Trebuchet MS"/>
                <a:cs typeface="Trebuchet MS"/>
              </a:rPr>
              <a:t>m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5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ano</a:t>
            </a:r>
            <a:r>
              <a:rPr sz="1800" spc="-20" dirty="0">
                <a:latin typeface="Trebuchet MS"/>
                <a:cs typeface="Trebuchet MS"/>
              </a:rPr>
              <a:t>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g</a:t>
            </a:r>
            <a:r>
              <a:rPr sz="1800" spc="-60" dirty="0">
                <a:latin typeface="Trebuchet MS"/>
                <a:cs typeface="Trebuchet MS"/>
              </a:rPr>
              <a:t>o</a:t>
            </a:r>
            <a:r>
              <a:rPr sz="1800" spc="-120" dirty="0">
                <a:latin typeface="Trebuchet MS"/>
                <a:cs typeface="Trebuchet MS"/>
              </a:rPr>
              <a:t>v</a:t>
            </a:r>
            <a:r>
              <a:rPr sz="1800" spc="-105" dirty="0">
                <a:latin typeface="Trebuchet MS"/>
                <a:cs typeface="Trebuchet MS"/>
              </a:rPr>
              <a:t>er</a:t>
            </a:r>
            <a:r>
              <a:rPr sz="1800" spc="-114" dirty="0">
                <a:latin typeface="Trebuchet MS"/>
                <a:cs typeface="Trebuchet MS"/>
              </a:rPr>
              <a:t>n</a:t>
            </a:r>
            <a:r>
              <a:rPr sz="1800" spc="-135" dirty="0">
                <a:latin typeface="Trebuchet MS"/>
                <a:cs typeface="Trebuchet MS"/>
              </a:rPr>
              <a:t>o: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5</a:t>
            </a:r>
            <a:r>
              <a:rPr sz="1800" spc="-5" dirty="0">
                <a:latin typeface="Trebuchet MS"/>
                <a:cs typeface="Trebuchet MS"/>
              </a:rPr>
              <a:t>0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</a:t>
            </a:r>
            <a:r>
              <a:rPr sz="1800" spc="-90" dirty="0">
                <a:latin typeface="Trebuchet MS"/>
                <a:cs typeface="Trebuchet MS"/>
              </a:rPr>
              <a:t>m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5</a:t>
            </a:r>
            <a:r>
              <a:rPr sz="1800" spc="-190" dirty="0">
                <a:latin typeface="Trebuchet MS"/>
                <a:cs typeface="Trebuchet MS"/>
              </a:rPr>
              <a:t>”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b="1" spc="-55" dirty="0">
                <a:latin typeface="Trebuchet MS"/>
                <a:cs typeface="Trebuchet MS"/>
              </a:rPr>
              <a:t>Plano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de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M</a:t>
            </a:r>
            <a:r>
              <a:rPr sz="1800" b="1" spc="-20" dirty="0">
                <a:latin typeface="Trebuchet MS"/>
                <a:cs typeface="Trebuchet MS"/>
              </a:rPr>
              <a:t>e</a:t>
            </a:r>
            <a:r>
              <a:rPr sz="1800" b="1" spc="-25" dirty="0">
                <a:latin typeface="Trebuchet MS"/>
                <a:cs typeface="Trebuchet MS"/>
              </a:rPr>
              <a:t>tas</a:t>
            </a:r>
            <a:endParaRPr sz="1800" dirty="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800" spc="-60" dirty="0">
                <a:latin typeface="Trebuchet MS"/>
                <a:cs typeface="Trebuchet MS"/>
              </a:rPr>
              <a:t>Crescimento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indústrias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automobilística,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naval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eletrodomésticos</a:t>
            </a:r>
            <a:endParaRPr sz="1800" dirty="0">
              <a:latin typeface="Trebuchet MS"/>
              <a:cs typeface="Trebuchet MS"/>
            </a:endParaRPr>
          </a:p>
          <a:p>
            <a:pPr marL="756285" marR="1597025" lvl="1" indent="-287020">
              <a:lnSpc>
                <a:spcPct val="100000"/>
              </a:lnSpc>
              <a:buFont typeface="Wingdings"/>
              <a:buChar char=""/>
              <a:tabLst>
                <a:tab pos="800735" algn="l"/>
              </a:tabLst>
            </a:pPr>
            <a:r>
              <a:rPr dirty="0"/>
              <a:t>	</a:t>
            </a:r>
            <a:r>
              <a:rPr sz="1800" spc="-55" dirty="0">
                <a:latin typeface="Trebuchet MS"/>
                <a:cs typeface="Trebuchet MS"/>
              </a:rPr>
              <a:t>Economia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dependente,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forte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presença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capital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estrangeiro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multinacionais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aumento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dívida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externa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país</a:t>
            </a:r>
            <a:endParaRPr sz="1800" dirty="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spc="-55" dirty="0">
                <a:latin typeface="Trebuchet MS"/>
                <a:cs typeface="Trebuchet MS"/>
              </a:rPr>
              <a:t>Criação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Superintendência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para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Desenvolvimento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Nordeste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(</a:t>
            </a:r>
            <a:r>
              <a:rPr sz="1800" b="1" spc="-100" dirty="0">
                <a:latin typeface="Trebuchet MS"/>
                <a:cs typeface="Trebuchet MS"/>
              </a:rPr>
              <a:t>Sudene</a:t>
            </a:r>
            <a:r>
              <a:rPr sz="1800" spc="-100" dirty="0">
                <a:latin typeface="Trebuchet MS"/>
                <a:cs typeface="Trebuchet MS"/>
              </a:rPr>
              <a:t>),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tentativa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promover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desenvolvimento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econômico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dessa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região</a:t>
            </a:r>
            <a:endParaRPr sz="1800" dirty="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spc="-45" dirty="0">
                <a:latin typeface="Trebuchet MS"/>
                <a:cs typeface="Trebuchet MS"/>
              </a:rPr>
              <a:t>Construção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inauguração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Brasília,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nova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capital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Brasil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6254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40" dirty="0">
                <a:latin typeface="Trebuchet MS"/>
                <a:cs typeface="Trebuchet MS"/>
              </a:rPr>
              <a:t>LI</a:t>
            </a:r>
            <a:r>
              <a:rPr sz="1800" spc="-80" dirty="0">
                <a:latin typeface="Trebuchet MS"/>
                <a:cs typeface="Trebuchet MS"/>
              </a:rPr>
              <a:t>G</a:t>
            </a:r>
            <a:r>
              <a:rPr sz="1800" spc="45" dirty="0">
                <a:latin typeface="Trebuchet MS"/>
                <a:cs typeface="Trebuchet MS"/>
              </a:rPr>
              <a:t>A</a:t>
            </a:r>
            <a:r>
              <a:rPr sz="1800" spc="40" dirty="0">
                <a:latin typeface="Trebuchet MS"/>
                <a:cs typeface="Trebuchet MS"/>
              </a:rPr>
              <a:t>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C</a:t>
            </a:r>
            <a:r>
              <a:rPr sz="1800" spc="30" dirty="0">
                <a:latin typeface="Trebuchet MS"/>
                <a:cs typeface="Trebuchet MS"/>
              </a:rPr>
              <a:t>AMPO</a:t>
            </a:r>
            <a:r>
              <a:rPr sz="1800" spc="25" dirty="0">
                <a:latin typeface="Trebuchet MS"/>
                <a:cs typeface="Trebuchet MS"/>
              </a:rPr>
              <a:t>N</a:t>
            </a:r>
            <a:r>
              <a:rPr sz="1800" spc="55" dirty="0">
                <a:latin typeface="Trebuchet MS"/>
                <a:cs typeface="Trebuchet MS"/>
              </a:rPr>
              <a:t>ESAS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marR="2095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50" dirty="0">
                <a:latin typeface="Trebuchet MS"/>
                <a:cs typeface="Trebuchet MS"/>
              </a:rPr>
              <a:t>As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ligas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camponesas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foram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associações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trabalhadores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rurais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criadas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inicialmente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estado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Pernambuco,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posteriormente </a:t>
            </a:r>
            <a:r>
              <a:rPr sz="1800" spc="-70" dirty="0">
                <a:latin typeface="Trebuchet MS"/>
                <a:cs typeface="Trebuchet MS"/>
              </a:rPr>
              <a:t>na </a:t>
            </a:r>
            <a:r>
              <a:rPr sz="1800" spc="-114" dirty="0">
                <a:latin typeface="Trebuchet MS"/>
                <a:cs typeface="Trebuchet MS"/>
              </a:rPr>
              <a:t>Paraíba, </a:t>
            </a:r>
            <a:r>
              <a:rPr sz="1800" spc="-60" dirty="0">
                <a:latin typeface="Trebuchet MS"/>
                <a:cs typeface="Trebuchet MS"/>
              </a:rPr>
              <a:t>no </a:t>
            </a:r>
            <a:r>
              <a:rPr sz="1800" spc="-65" dirty="0">
                <a:latin typeface="Trebuchet MS"/>
                <a:cs typeface="Trebuchet MS"/>
              </a:rPr>
              <a:t>estado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55" dirty="0">
                <a:latin typeface="Trebuchet MS"/>
                <a:cs typeface="Trebuchet MS"/>
              </a:rPr>
              <a:t>Rio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145" dirty="0">
                <a:latin typeface="Trebuchet MS"/>
                <a:cs typeface="Trebuchet MS"/>
              </a:rPr>
              <a:t>Janeiro, </a:t>
            </a:r>
            <a:r>
              <a:rPr sz="1800" spc="-35" dirty="0">
                <a:latin typeface="Trebuchet MS"/>
                <a:cs typeface="Trebuchet MS"/>
              </a:rPr>
              <a:t>Goiás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80" dirty="0">
                <a:latin typeface="Trebuchet MS"/>
                <a:cs typeface="Trebuchet MS"/>
              </a:rPr>
              <a:t>em </a:t>
            </a:r>
            <a:r>
              <a:rPr sz="1800" spc="-75" dirty="0">
                <a:latin typeface="Trebuchet MS"/>
                <a:cs typeface="Trebuchet MS"/>
              </a:rPr>
              <a:t>outras </a:t>
            </a:r>
            <a:r>
              <a:rPr sz="1800" spc="-80" dirty="0">
                <a:latin typeface="Trebuchet MS"/>
                <a:cs typeface="Trebuchet MS"/>
              </a:rPr>
              <a:t>regiões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85" dirty="0">
                <a:latin typeface="Trebuchet MS"/>
                <a:cs typeface="Trebuchet MS"/>
              </a:rPr>
              <a:t>Brasil, </a:t>
            </a:r>
            <a:r>
              <a:rPr sz="1800" spc="-80" dirty="0">
                <a:latin typeface="Trebuchet MS"/>
                <a:cs typeface="Trebuchet MS"/>
              </a:rPr>
              <a:t>que </a:t>
            </a:r>
            <a:r>
              <a:rPr sz="1800" spc="-105" dirty="0">
                <a:latin typeface="Trebuchet MS"/>
                <a:cs typeface="Trebuchet MS"/>
              </a:rPr>
              <a:t>exerceram 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intensa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atividade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período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estendeu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1955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até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queda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João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Goulart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1964.</a:t>
            </a:r>
            <a:endParaRPr sz="18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43535" algn="l"/>
              </a:tabLst>
            </a:pPr>
            <a:r>
              <a:rPr dirty="0"/>
              <a:t>	</a:t>
            </a:r>
            <a:r>
              <a:rPr sz="1800" spc="3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movimento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se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tornou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nacionalmente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conhecido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como</a:t>
            </a:r>
            <a:r>
              <a:rPr sz="1800" spc="-26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“ligas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camponesas”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iniciou-se,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fato,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engenho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Galileia, </a:t>
            </a:r>
            <a:r>
              <a:rPr sz="1800" spc="-80" dirty="0">
                <a:latin typeface="Trebuchet MS"/>
                <a:cs typeface="Trebuchet MS"/>
              </a:rPr>
              <a:t>em </a:t>
            </a:r>
            <a:r>
              <a:rPr sz="1800" spc="-105" dirty="0">
                <a:latin typeface="Trebuchet MS"/>
                <a:cs typeface="Trebuchet MS"/>
              </a:rPr>
              <a:t>Vitória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50" dirty="0">
                <a:latin typeface="Trebuchet MS"/>
                <a:cs typeface="Trebuchet MS"/>
              </a:rPr>
              <a:t>Santo </a:t>
            </a:r>
            <a:r>
              <a:rPr sz="1800" spc="-114" dirty="0">
                <a:latin typeface="Trebuchet MS"/>
                <a:cs typeface="Trebuchet MS"/>
              </a:rPr>
              <a:t>Antão, </a:t>
            </a:r>
            <a:r>
              <a:rPr sz="1800" spc="-5" dirty="0">
                <a:latin typeface="Trebuchet MS"/>
                <a:cs typeface="Trebuchet MS"/>
              </a:rPr>
              <a:t>nos </a:t>
            </a:r>
            <a:r>
              <a:rPr sz="1800" spc="-85" dirty="0">
                <a:latin typeface="Trebuchet MS"/>
                <a:cs typeface="Trebuchet MS"/>
              </a:rPr>
              <a:t>limites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105" dirty="0">
                <a:latin typeface="Trebuchet MS"/>
                <a:cs typeface="Trebuchet MS"/>
              </a:rPr>
              <a:t>região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80" dirty="0">
                <a:latin typeface="Trebuchet MS"/>
                <a:cs typeface="Trebuchet MS"/>
              </a:rPr>
              <a:t>Agreste </a:t>
            </a:r>
            <a:r>
              <a:rPr sz="1800" spc="-35" dirty="0">
                <a:latin typeface="Trebuchet MS"/>
                <a:cs typeface="Trebuchet MS"/>
              </a:rPr>
              <a:t>com </a:t>
            </a:r>
            <a:r>
              <a:rPr sz="1800" spc="-65" dirty="0">
                <a:latin typeface="Trebuchet MS"/>
                <a:cs typeface="Trebuchet MS"/>
              </a:rPr>
              <a:t>a Zona </a:t>
            </a:r>
            <a:r>
              <a:rPr sz="1800" spc="-70" dirty="0">
                <a:latin typeface="Trebuchet MS"/>
                <a:cs typeface="Trebuchet MS"/>
              </a:rPr>
              <a:t>da </a:t>
            </a:r>
            <a:r>
              <a:rPr sz="1800" spc="-60" dirty="0">
                <a:latin typeface="Trebuchet MS"/>
                <a:cs typeface="Trebuchet MS"/>
              </a:rPr>
              <a:t>Mata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95" dirty="0">
                <a:latin typeface="Trebuchet MS"/>
                <a:cs typeface="Trebuchet MS"/>
              </a:rPr>
              <a:t>Pernambuco. </a:t>
            </a:r>
            <a:r>
              <a:rPr sz="1800" spc="-20" dirty="0">
                <a:latin typeface="Trebuchet MS"/>
                <a:cs typeface="Trebuchet MS"/>
              </a:rPr>
              <a:t>A 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propriedade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congregava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140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famílias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foreiros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quinhentos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hectares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terra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engenho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estava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endParaRPr sz="1800" dirty="0">
              <a:latin typeface="Trebuchet MS"/>
              <a:cs typeface="Trebuchet MS"/>
            </a:endParaRPr>
          </a:p>
          <a:p>
            <a:pPr marL="299085" marR="27940">
              <a:lnSpc>
                <a:spcPct val="100000"/>
              </a:lnSpc>
            </a:pPr>
            <a:r>
              <a:rPr sz="1800" spc="-120" dirty="0">
                <a:latin typeface="Trebuchet MS"/>
                <a:cs typeface="Trebuchet MS"/>
              </a:rPr>
              <a:t>“fogo </a:t>
            </a:r>
            <a:r>
              <a:rPr sz="1800" spc="-160" dirty="0">
                <a:latin typeface="Trebuchet MS"/>
                <a:cs typeface="Trebuchet MS"/>
              </a:rPr>
              <a:t>morto”. </a:t>
            </a:r>
            <a:r>
              <a:rPr sz="1800" spc="35" dirty="0">
                <a:latin typeface="Trebuchet MS"/>
                <a:cs typeface="Trebuchet MS"/>
              </a:rPr>
              <a:t>O </a:t>
            </a:r>
            <a:r>
              <a:rPr sz="1800" spc="-90" dirty="0">
                <a:latin typeface="Trebuchet MS"/>
                <a:cs typeface="Trebuchet MS"/>
              </a:rPr>
              <a:t>movimento </a:t>
            </a:r>
            <a:r>
              <a:rPr sz="1800" spc="-125" dirty="0">
                <a:latin typeface="Trebuchet MS"/>
                <a:cs typeface="Trebuchet MS"/>
              </a:rPr>
              <a:t>foi </a:t>
            </a:r>
            <a:r>
              <a:rPr sz="1800" spc="-80" dirty="0">
                <a:latin typeface="Trebuchet MS"/>
                <a:cs typeface="Trebuchet MS"/>
              </a:rPr>
              <a:t>criado </a:t>
            </a:r>
            <a:r>
              <a:rPr sz="1800" spc="-60" dirty="0">
                <a:latin typeface="Trebuchet MS"/>
                <a:cs typeface="Trebuchet MS"/>
              </a:rPr>
              <a:t>no </a:t>
            </a:r>
            <a:r>
              <a:rPr sz="1800" spc="-90" dirty="0">
                <a:latin typeface="Trebuchet MS"/>
                <a:cs typeface="Trebuchet MS"/>
              </a:rPr>
              <a:t>dia </a:t>
            </a:r>
            <a:r>
              <a:rPr sz="1800" spc="65" dirty="0">
                <a:latin typeface="Trebuchet MS"/>
                <a:cs typeface="Trebuchet MS"/>
              </a:rPr>
              <a:t>1º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125" dirty="0">
                <a:latin typeface="Trebuchet MS"/>
                <a:cs typeface="Trebuchet MS"/>
              </a:rPr>
              <a:t>janeiro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10" dirty="0">
                <a:latin typeface="Trebuchet MS"/>
                <a:cs typeface="Trebuchet MS"/>
              </a:rPr>
              <a:t>1955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70" dirty="0">
                <a:latin typeface="Trebuchet MS"/>
                <a:cs typeface="Trebuchet MS"/>
              </a:rPr>
              <a:t>autodenominou-se </a:t>
            </a:r>
            <a:r>
              <a:rPr sz="1800" spc="-55" dirty="0">
                <a:latin typeface="Trebuchet MS"/>
                <a:cs typeface="Trebuchet MS"/>
              </a:rPr>
              <a:t>Sociedade </a:t>
            </a:r>
            <a:r>
              <a:rPr sz="1800" spc="-75" dirty="0">
                <a:latin typeface="Trebuchet MS"/>
                <a:cs typeface="Trebuchet MS"/>
              </a:rPr>
              <a:t>Agrícola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Pecuária de </a:t>
            </a:r>
            <a:r>
              <a:rPr sz="1800" spc="-70" dirty="0">
                <a:latin typeface="Trebuchet MS"/>
                <a:cs typeface="Trebuchet MS"/>
              </a:rPr>
              <a:t>Plantadores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75" dirty="0">
                <a:latin typeface="Trebuchet MS"/>
                <a:cs typeface="Trebuchet MS"/>
              </a:rPr>
              <a:t>Pernambuco </a:t>
            </a:r>
            <a:r>
              <a:rPr sz="1800" spc="-55" dirty="0">
                <a:latin typeface="Trebuchet MS"/>
                <a:cs typeface="Trebuchet MS"/>
              </a:rPr>
              <a:t>(SAPPP). </a:t>
            </a:r>
            <a:r>
              <a:rPr sz="1800" spc="-35" dirty="0">
                <a:latin typeface="Trebuchet MS"/>
                <a:cs typeface="Trebuchet MS"/>
              </a:rPr>
              <a:t>Coube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55" dirty="0">
                <a:latin typeface="Trebuchet MS"/>
                <a:cs typeface="Trebuchet MS"/>
              </a:rPr>
              <a:t>setores </a:t>
            </a:r>
            <a:r>
              <a:rPr sz="1800" spc="-70" dirty="0">
                <a:latin typeface="Trebuchet MS"/>
                <a:cs typeface="Trebuchet MS"/>
              </a:rPr>
              <a:t>conservadores, na </a:t>
            </a:r>
            <a:r>
              <a:rPr sz="1800" spc="-75" dirty="0">
                <a:latin typeface="Trebuchet MS"/>
                <a:cs typeface="Trebuchet MS"/>
              </a:rPr>
              <a:t>imprensa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70" dirty="0">
                <a:latin typeface="Trebuchet MS"/>
                <a:cs typeface="Trebuchet MS"/>
              </a:rPr>
              <a:t>na 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Assembleia,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batizar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sociedade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270" dirty="0">
                <a:latin typeface="Trebuchet MS"/>
                <a:cs typeface="Trebuchet MS"/>
              </a:rPr>
              <a:t> </a:t>
            </a:r>
            <a:r>
              <a:rPr sz="1800" spc="-185" dirty="0">
                <a:latin typeface="Trebuchet MS"/>
                <a:cs typeface="Trebuchet MS"/>
              </a:rPr>
              <a:t>“liga”,</a:t>
            </a:r>
            <a:r>
              <a:rPr sz="1800" spc="-24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temerosos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ela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fosse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reedição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outras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ligas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que,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período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recente </a:t>
            </a:r>
            <a:r>
              <a:rPr sz="1800" spc="-65" dirty="0">
                <a:latin typeface="Trebuchet MS"/>
                <a:cs typeface="Trebuchet MS"/>
              </a:rPr>
              <a:t>(1945-1947), </a:t>
            </a:r>
            <a:r>
              <a:rPr sz="1800" spc="-85" dirty="0">
                <a:latin typeface="Trebuchet MS"/>
                <a:cs typeface="Trebuchet MS"/>
              </a:rPr>
              <a:t>haviam </a:t>
            </a:r>
            <a:r>
              <a:rPr sz="1800" spc="-105" dirty="0">
                <a:latin typeface="Trebuchet MS"/>
                <a:cs typeface="Trebuchet MS"/>
              </a:rPr>
              <a:t>proliferado abertamente </a:t>
            </a:r>
            <a:r>
              <a:rPr sz="1800" spc="-70" dirty="0">
                <a:latin typeface="Trebuchet MS"/>
                <a:cs typeface="Trebuchet MS"/>
              </a:rPr>
              <a:t>na </a:t>
            </a:r>
            <a:r>
              <a:rPr sz="1800" spc="-120" dirty="0">
                <a:latin typeface="Trebuchet MS"/>
                <a:cs typeface="Trebuchet MS"/>
              </a:rPr>
              <a:t>periferia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85" dirty="0">
                <a:latin typeface="Trebuchet MS"/>
                <a:cs typeface="Trebuchet MS"/>
              </a:rPr>
              <a:t>Recife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15" dirty="0">
                <a:latin typeface="Trebuchet MS"/>
                <a:cs typeface="Trebuchet MS"/>
              </a:rPr>
              <a:t>nas </a:t>
            </a:r>
            <a:r>
              <a:rPr sz="1800" spc="-75" dirty="0">
                <a:latin typeface="Trebuchet MS"/>
                <a:cs typeface="Trebuchet MS"/>
              </a:rPr>
              <a:t>cidades-satélites, </a:t>
            </a:r>
            <a:r>
              <a:rPr sz="1800" spc="-5" dirty="0">
                <a:latin typeface="Trebuchet MS"/>
                <a:cs typeface="Trebuchet MS"/>
              </a:rPr>
              <a:t>sob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influência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100" dirty="0">
                <a:latin typeface="Trebuchet MS"/>
                <a:cs typeface="Trebuchet MS"/>
              </a:rPr>
              <a:t>Partido </a:t>
            </a:r>
            <a:r>
              <a:rPr sz="1800" spc="-50" dirty="0">
                <a:latin typeface="Trebuchet MS"/>
                <a:cs typeface="Trebuchet MS"/>
              </a:rPr>
              <a:t>Comunista </a:t>
            </a:r>
            <a:r>
              <a:rPr sz="1800" spc="-100" dirty="0">
                <a:latin typeface="Trebuchet MS"/>
                <a:cs typeface="Trebuchet MS"/>
              </a:rPr>
              <a:t>Brasileiro, </a:t>
            </a:r>
            <a:r>
              <a:rPr sz="1800" spc="-95" dirty="0">
                <a:latin typeface="Trebuchet MS"/>
                <a:cs typeface="Trebuchet MS"/>
              </a:rPr>
              <a:t>então </a:t>
            </a:r>
            <a:r>
              <a:rPr sz="1800" spc="-100" dirty="0">
                <a:latin typeface="Trebuchet MS"/>
                <a:cs typeface="Trebuchet MS"/>
              </a:rPr>
              <a:t>Partido </a:t>
            </a:r>
            <a:r>
              <a:rPr sz="1800" spc="-50" dirty="0">
                <a:latin typeface="Trebuchet MS"/>
                <a:cs typeface="Trebuchet MS"/>
              </a:rPr>
              <a:t>Comunista </a:t>
            </a:r>
            <a:r>
              <a:rPr sz="1800" spc="-60" dirty="0">
                <a:latin typeface="Trebuchet MS"/>
                <a:cs typeface="Trebuchet MS"/>
              </a:rPr>
              <a:t>do </a:t>
            </a:r>
            <a:r>
              <a:rPr sz="1800" spc="-65" dirty="0">
                <a:latin typeface="Trebuchet MS"/>
                <a:cs typeface="Trebuchet MS"/>
              </a:rPr>
              <a:t>Brasil (PCB). </a:t>
            </a:r>
            <a:r>
              <a:rPr sz="1800" spc="-10" dirty="0">
                <a:latin typeface="Trebuchet MS"/>
                <a:cs typeface="Trebuchet MS"/>
              </a:rPr>
              <a:t>De </a:t>
            </a:r>
            <a:r>
              <a:rPr sz="1800" spc="-160" dirty="0">
                <a:latin typeface="Trebuchet MS"/>
                <a:cs typeface="Trebuchet MS"/>
              </a:rPr>
              <a:t>fato, </a:t>
            </a:r>
            <a:r>
              <a:rPr sz="1800" spc="-45" dirty="0">
                <a:latin typeface="Trebuchet MS"/>
                <a:cs typeface="Trebuchet MS"/>
              </a:rPr>
              <a:t>o </a:t>
            </a:r>
            <a:r>
              <a:rPr sz="1800" spc="-90" dirty="0">
                <a:latin typeface="Trebuchet MS"/>
                <a:cs typeface="Trebuchet MS"/>
              </a:rPr>
              <a:t>movimento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Galileia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parece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ter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recebido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influência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desses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antigos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núcleos,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geograficamente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próximos,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sobretudo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através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 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José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Prazeres,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dirigente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antiga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Liga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Iputinga,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nos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arredores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Recife.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b="1" spc="-145" dirty="0">
                <a:latin typeface="Trebuchet MS"/>
                <a:cs typeface="Trebuchet MS"/>
              </a:rPr>
              <a:t>F</a:t>
            </a:r>
            <a:r>
              <a:rPr sz="1800" b="1" spc="-70" dirty="0">
                <a:latin typeface="Trebuchet MS"/>
                <a:cs typeface="Trebuchet MS"/>
              </a:rPr>
              <a:t>o</a:t>
            </a:r>
            <a:r>
              <a:rPr sz="1800" b="1" spc="-135" dirty="0">
                <a:latin typeface="Trebuchet MS"/>
                <a:cs typeface="Trebuchet MS"/>
              </a:rPr>
              <a:t>n</a:t>
            </a:r>
            <a:r>
              <a:rPr sz="1800" b="1" spc="-105" dirty="0">
                <a:latin typeface="Trebuchet MS"/>
                <a:cs typeface="Trebuchet MS"/>
              </a:rPr>
              <a:t>t</a:t>
            </a:r>
            <a:r>
              <a:rPr sz="1800" b="1" spc="-110" dirty="0">
                <a:latin typeface="Trebuchet MS"/>
                <a:cs typeface="Trebuchet MS"/>
              </a:rPr>
              <a:t>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h</a:t>
            </a:r>
            <a:r>
              <a:rPr sz="1800" b="1" spc="-105" dirty="0">
                <a:latin typeface="Trebuchet MS"/>
                <a:cs typeface="Trebuchet MS"/>
              </a:rPr>
              <a:t>t</a:t>
            </a:r>
            <a:r>
              <a:rPr sz="1800" b="1" spc="-65" dirty="0">
                <a:latin typeface="Trebuchet MS"/>
                <a:cs typeface="Trebuchet MS"/>
              </a:rPr>
              <a:t>tps:/</a:t>
            </a:r>
            <a:r>
              <a:rPr sz="1800" b="1" spc="-135" dirty="0">
                <a:latin typeface="Trebuchet MS"/>
                <a:cs typeface="Trebuchet MS"/>
              </a:rPr>
              <a:t>/</a:t>
            </a:r>
            <a:r>
              <a:rPr sz="1800" b="1" spc="-65" dirty="0">
                <a:latin typeface="Trebuchet MS"/>
                <a:cs typeface="Trebuchet MS"/>
              </a:rPr>
              <a:t>a</a:t>
            </a:r>
            <a:r>
              <a:rPr sz="1800" b="1" spc="-30" dirty="0">
                <a:latin typeface="Trebuchet MS"/>
                <a:cs typeface="Trebuchet MS"/>
              </a:rPr>
              <a:t>tla</a:t>
            </a:r>
            <a:r>
              <a:rPr sz="1800" b="1" spc="-45" dirty="0">
                <a:latin typeface="Trebuchet MS"/>
                <a:cs typeface="Trebuchet MS"/>
              </a:rPr>
              <a:t>s</a:t>
            </a:r>
            <a:r>
              <a:rPr sz="1800" b="1" spc="-235" dirty="0">
                <a:latin typeface="Trebuchet MS"/>
                <a:cs typeface="Trebuchet MS"/>
              </a:rPr>
              <a:t>.</a:t>
            </a:r>
            <a:r>
              <a:rPr sz="1800" b="1" spc="-105" dirty="0">
                <a:latin typeface="Trebuchet MS"/>
                <a:cs typeface="Trebuchet MS"/>
              </a:rPr>
              <a:t>f</a:t>
            </a:r>
            <a:r>
              <a:rPr sz="1800" b="1" spc="-60" dirty="0">
                <a:latin typeface="Trebuchet MS"/>
                <a:cs typeface="Trebuchet MS"/>
              </a:rPr>
              <a:t>g</a:t>
            </a:r>
            <a:r>
              <a:rPr sz="1800" b="1" spc="-220" dirty="0">
                <a:latin typeface="Trebuchet MS"/>
                <a:cs typeface="Trebuchet MS"/>
              </a:rPr>
              <a:t>v</a:t>
            </a:r>
            <a:r>
              <a:rPr sz="1800" b="1" spc="-150" dirty="0">
                <a:latin typeface="Trebuchet MS"/>
                <a:cs typeface="Trebuchet MS"/>
              </a:rPr>
              <a:t>.b</a:t>
            </a:r>
            <a:r>
              <a:rPr sz="1800" b="1" spc="-145" dirty="0">
                <a:latin typeface="Trebuchet MS"/>
                <a:cs typeface="Trebuchet MS"/>
              </a:rPr>
              <a:t>r</a:t>
            </a:r>
            <a:r>
              <a:rPr sz="1800" b="1" spc="-50" dirty="0">
                <a:latin typeface="Trebuchet MS"/>
                <a:cs typeface="Trebuchet MS"/>
              </a:rPr>
              <a:t>/</a:t>
            </a:r>
            <a:r>
              <a:rPr sz="1800" b="1" spc="-110" dirty="0">
                <a:latin typeface="Trebuchet MS"/>
                <a:cs typeface="Trebuchet MS"/>
              </a:rPr>
              <a:t>v</a:t>
            </a:r>
            <a:r>
              <a:rPr sz="1800" b="1" spc="-150" dirty="0">
                <a:latin typeface="Trebuchet MS"/>
                <a:cs typeface="Trebuchet MS"/>
              </a:rPr>
              <a:t>e</a:t>
            </a:r>
            <a:r>
              <a:rPr sz="1800" b="1" spc="-125" dirty="0">
                <a:latin typeface="Trebuchet MS"/>
                <a:cs typeface="Trebuchet MS"/>
              </a:rPr>
              <a:t>r</a:t>
            </a:r>
            <a:r>
              <a:rPr sz="1800" b="1" spc="-95" dirty="0">
                <a:latin typeface="Trebuchet MS"/>
                <a:cs typeface="Trebuchet MS"/>
              </a:rPr>
              <a:t>b</a:t>
            </a:r>
            <a:r>
              <a:rPr sz="1800" b="1" spc="-100" dirty="0">
                <a:latin typeface="Trebuchet MS"/>
                <a:cs typeface="Trebuchet MS"/>
              </a:rPr>
              <a:t>e</a:t>
            </a:r>
            <a:r>
              <a:rPr sz="1800" b="1" spc="-130" dirty="0">
                <a:latin typeface="Trebuchet MS"/>
                <a:cs typeface="Trebuchet MS"/>
              </a:rPr>
              <a:t>t</a:t>
            </a:r>
            <a:r>
              <a:rPr sz="1800" b="1" spc="-75" dirty="0">
                <a:latin typeface="Trebuchet MS"/>
                <a:cs typeface="Trebuchet MS"/>
              </a:rPr>
              <a:t>e/7794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7309"/>
            <a:ext cx="1065847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731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latin typeface="Trebuchet MS"/>
                <a:cs typeface="Trebuchet MS"/>
              </a:rPr>
              <a:t>A </a:t>
            </a:r>
            <a:r>
              <a:rPr sz="1600" spc="-65" dirty="0">
                <a:latin typeface="Trebuchet MS"/>
                <a:cs typeface="Trebuchet MS"/>
              </a:rPr>
              <a:t>criação da </a:t>
            </a:r>
            <a:r>
              <a:rPr sz="1600" spc="-90" dirty="0">
                <a:latin typeface="Trebuchet MS"/>
                <a:cs typeface="Trebuchet MS"/>
              </a:rPr>
              <a:t>Liga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85" dirty="0">
                <a:latin typeface="Trebuchet MS"/>
                <a:cs typeface="Trebuchet MS"/>
              </a:rPr>
              <a:t>Galileia </a:t>
            </a:r>
            <a:r>
              <a:rPr sz="1600" spc="-70" dirty="0">
                <a:latin typeface="Trebuchet MS"/>
                <a:cs typeface="Trebuchet MS"/>
              </a:rPr>
              <a:t>provocou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75" dirty="0">
                <a:latin typeface="Trebuchet MS"/>
                <a:cs typeface="Trebuchet MS"/>
              </a:rPr>
              <a:t>reação </a:t>
            </a:r>
            <a:r>
              <a:rPr sz="1600" spc="-55" dirty="0">
                <a:latin typeface="Trebuchet MS"/>
                <a:cs typeface="Trebuchet MS"/>
              </a:rPr>
              <a:t>do </a:t>
            </a:r>
            <a:r>
              <a:rPr sz="1600" spc="-95" dirty="0">
                <a:latin typeface="Trebuchet MS"/>
                <a:cs typeface="Trebuchet MS"/>
              </a:rPr>
              <a:t>filho </a:t>
            </a:r>
            <a:r>
              <a:rPr sz="1600" spc="-55" dirty="0">
                <a:latin typeface="Trebuchet MS"/>
                <a:cs typeface="Trebuchet MS"/>
              </a:rPr>
              <a:t>do </a:t>
            </a:r>
            <a:r>
              <a:rPr sz="1600" spc="-105" dirty="0">
                <a:latin typeface="Trebuchet MS"/>
                <a:cs typeface="Trebuchet MS"/>
              </a:rPr>
              <a:t>proprietário </a:t>
            </a:r>
            <a:r>
              <a:rPr sz="1600" spc="-55" dirty="0">
                <a:latin typeface="Trebuchet MS"/>
                <a:cs typeface="Trebuchet MS"/>
              </a:rPr>
              <a:t>do </a:t>
            </a:r>
            <a:r>
              <a:rPr sz="1600" spc="-105" dirty="0">
                <a:latin typeface="Trebuchet MS"/>
                <a:cs typeface="Trebuchet MS"/>
              </a:rPr>
              <a:t>engenho, </a:t>
            </a:r>
            <a:r>
              <a:rPr sz="1600" spc="-90" dirty="0">
                <a:latin typeface="Trebuchet MS"/>
                <a:cs typeface="Trebuchet MS"/>
              </a:rPr>
              <a:t>temeroso, </a:t>
            </a:r>
            <a:r>
              <a:rPr sz="1600" spc="-40" dirty="0">
                <a:latin typeface="Trebuchet MS"/>
                <a:cs typeface="Trebuchet MS"/>
              </a:rPr>
              <a:t>como </a:t>
            </a:r>
            <a:r>
              <a:rPr sz="1600" spc="-110" dirty="0">
                <a:latin typeface="Trebuchet MS"/>
                <a:cs typeface="Trebuchet MS"/>
              </a:rPr>
              <a:t>era </a:t>
            </a:r>
            <a:r>
              <a:rPr sz="1600" spc="-114" dirty="0">
                <a:latin typeface="Trebuchet MS"/>
                <a:cs typeface="Trebuchet MS"/>
              </a:rPr>
              <a:t>natural, </a:t>
            </a:r>
            <a:r>
              <a:rPr sz="1600" spc="-75" dirty="0">
                <a:latin typeface="Trebuchet MS"/>
                <a:cs typeface="Trebuchet MS"/>
              </a:rPr>
              <a:t>de que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consolidação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60" dirty="0">
                <a:latin typeface="Trebuchet MS"/>
                <a:cs typeface="Trebuchet MS"/>
              </a:rPr>
              <a:t>um </a:t>
            </a:r>
            <a:r>
              <a:rPr sz="1600" spc="-65" dirty="0">
                <a:latin typeface="Trebuchet MS"/>
                <a:cs typeface="Trebuchet MS"/>
              </a:rPr>
              <a:t>núcleo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70" dirty="0">
                <a:latin typeface="Trebuchet MS"/>
                <a:cs typeface="Trebuchet MS"/>
              </a:rPr>
              <a:t>produção </a:t>
            </a:r>
            <a:r>
              <a:rPr sz="1600" spc="-45" dirty="0">
                <a:latin typeface="Trebuchet MS"/>
                <a:cs typeface="Trebuchet MS"/>
              </a:rPr>
              <a:t>camponesa </a:t>
            </a:r>
            <a:r>
              <a:rPr sz="1600" spc="-25" dirty="0">
                <a:latin typeface="Trebuchet MS"/>
                <a:cs typeface="Trebuchet MS"/>
              </a:rPr>
              <a:t>pudesse </a:t>
            </a:r>
            <a:r>
              <a:rPr sz="1600" spc="-45" dirty="0">
                <a:latin typeface="Trebuchet MS"/>
                <a:cs typeface="Trebuchet MS"/>
              </a:rPr>
              <a:t>sustar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85" dirty="0">
                <a:latin typeface="Trebuchet MS"/>
                <a:cs typeface="Trebuchet MS"/>
              </a:rPr>
              <a:t>utilização </a:t>
            </a:r>
            <a:r>
              <a:rPr sz="1600" spc="-40" dirty="0">
                <a:latin typeface="Trebuchet MS"/>
                <a:cs typeface="Trebuchet MS"/>
              </a:rPr>
              <a:t>mais </a:t>
            </a:r>
            <a:r>
              <a:rPr sz="1600" spc="-105" dirty="0">
                <a:latin typeface="Trebuchet MS"/>
                <a:cs typeface="Trebuchet MS"/>
              </a:rPr>
              <a:t>rentável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75" dirty="0">
                <a:latin typeface="Trebuchet MS"/>
                <a:cs typeface="Trebuchet MS"/>
              </a:rPr>
              <a:t>pecuária </a:t>
            </a:r>
            <a:r>
              <a:rPr sz="1600" spc="-15" dirty="0">
                <a:latin typeface="Trebuchet MS"/>
                <a:cs typeface="Trebuchet MS"/>
              </a:rPr>
              <a:t>nas </a:t>
            </a:r>
            <a:r>
              <a:rPr sz="1600" spc="-90" dirty="0">
                <a:latin typeface="Trebuchet MS"/>
                <a:cs typeface="Trebuchet MS"/>
              </a:rPr>
              <a:t>terras 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esgotadas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engenho.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Nesta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outras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propriedades,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para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deslocar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mão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obra</a:t>
            </a:r>
            <a:r>
              <a:rPr sz="1600" spc="-160" dirty="0">
                <a:latin typeface="Trebuchet MS"/>
                <a:cs typeface="Trebuchet MS"/>
              </a:rPr>
              <a:t> já </a:t>
            </a:r>
            <a:r>
              <a:rPr sz="1600" spc="-20" dirty="0">
                <a:latin typeface="Trebuchet MS"/>
                <a:cs typeface="Trebuchet MS"/>
              </a:rPr>
              <a:t>sem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utilidade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imediata,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para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tornar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terra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mais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lucrativa,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lançou-se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mão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então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aumento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generalizado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preço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foro,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teve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como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consequência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imediata 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luta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comum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contra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aumento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renda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terra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contra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ameaças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mais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diretas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expulsão.</a:t>
            </a:r>
            <a:endParaRPr sz="16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90" dirty="0">
                <a:latin typeface="Trebuchet MS"/>
                <a:cs typeface="Trebuchet MS"/>
              </a:rPr>
              <a:t>Para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defendê-los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na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Justiça,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os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representantes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SAPPP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procuraram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Francisco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Julião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Arruda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Paula,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advogado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em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Recife,</a:t>
            </a:r>
            <a:endParaRPr sz="16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se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havia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notabilizado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por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uma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original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declaração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princípios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defesa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dos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trabalhadores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endParaRPr sz="1600" dirty="0">
              <a:latin typeface="Trebuchet MS"/>
              <a:cs typeface="Trebuchet MS"/>
            </a:endParaRPr>
          </a:p>
          <a:p>
            <a:pPr marL="299085" marR="4064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latin typeface="Trebuchet MS"/>
                <a:cs typeface="Trebuchet MS"/>
              </a:rPr>
              <a:t>A </a:t>
            </a:r>
            <a:r>
              <a:rPr sz="1600" spc="-70" dirty="0">
                <a:latin typeface="Trebuchet MS"/>
                <a:cs typeface="Trebuchet MS"/>
              </a:rPr>
              <a:t>pendência </a:t>
            </a:r>
            <a:r>
              <a:rPr sz="1600" dirty="0">
                <a:latin typeface="Trebuchet MS"/>
                <a:cs typeface="Trebuchet MS"/>
              </a:rPr>
              <a:t>se </a:t>
            </a:r>
            <a:r>
              <a:rPr sz="1600" spc="-80" dirty="0">
                <a:latin typeface="Trebuchet MS"/>
                <a:cs typeface="Trebuchet MS"/>
              </a:rPr>
              <a:t>prolongou </a:t>
            </a:r>
            <a:r>
              <a:rPr sz="1600" spc="-110" dirty="0">
                <a:latin typeface="Trebuchet MS"/>
                <a:cs typeface="Trebuchet MS"/>
              </a:rPr>
              <a:t>até </a:t>
            </a:r>
            <a:r>
              <a:rPr sz="1600" spc="-45" dirty="0">
                <a:latin typeface="Trebuchet MS"/>
                <a:cs typeface="Trebuchet MS"/>
              </a:rPr>
              <a:t>1959, </a:t>
            </a:r>
            <a:r>
              <a:rPr sz="1600" spc="-65" dirty="0">
                <a:latin typeface="Trebuchet MS"/>
                <a:cs typeface="Trebuchet MS"/>
              </a:rPr>
              <a:t>quando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80" dirty="0">
                <a:latin typeface="Trebuchet MS"/>
                <a:cs typeface="Trebuchet MS"/>
              </a:rPr>
              <a:t>aprovada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70" dirty="0">
                <a:latin typeface="Trebuchet MS"/>
                <a:cs typeface="Trebuchet MS"/>
              </a:rPr>
              <a:t>proposta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65" dirty="0">
                <a:latin typeface="Trebuchet MS"/>
                <a:cs typeface="Trebuchet MS"/>
              </a:rPr>
              <a:t>desapropriação </a:t>
            </a:r>
            <a:r>
              <a:rPr sz="1600" spc="-55" dirty="0">
                <a:latin typeface="Trebuchet MS"/>
                <a:cs typeface="Trebuchet MS"/>
              </a:rPr>
              <a:t>do </a:t>
            </a:r>
            <a:r>
              <a:rPr sz="1600" spc="-105" dirty="0">
                <a:latin typeface="Trebuchet MS"/>
                <a:cs typeface="Trebuchet MS"/>
              </a:rPr>
              <a:t>engenho, </a:t>
            </a:r>
            <a:r>
              <a:rPr sz="1600" spc="-75" dirty="0">
                <a:latin typeface="Trebuchet MS"/>
                <a:cs typeface="Trebuchet MS"/>
              </a:rPr>
              <a:t>encaminhada </a:t>
            </a:r>
            <a:r>
              <a:rPr sz="1600" spc="-60" dirty="0">
                <a:latin typeface="Trebuchet MS"/>
                <a:cs typeface="Trebuchet MS"/>
              </a:rPr>
              <a:t>à 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Assembleia </a:t>
            </a:r>
            <a:r>
              <a:rPr sz="1600" spc="-80" dirty="0">
                <a:latin typeface="Trebuchet MS"/>
                <a:cs typeface="Trebuchet MS"/>
              </a:rPr>
              <a:t>Legislativa </a:t>
            </a:r>
            <a:r>
              <a:rPr sz="1600" spc="-70" dirty="0">
                <a:latin typeface="Trebuchet MS"/>
                <a:cs typeface="Trebuchet MS"/>
              </a:rPr>
              <a:t>pelo </a:t>
            </a:r>
            <a:r>
              <a:rPr sz="1600" spc="-90" dirty="0">
                <a:latin typeface="Trebuchet MS"/>
                <a:cs typeface="Trebuchet MS"/>
              </a:rPr>
              <a:t>governador </a:t>
            </a:r>
            <a:r>
              <a:rPr sz="1600" spc="-35" dirty="0">
                <a:latin typeface="Trebuchet MS"/>
                <a:cs typeface="Trebuchet MS"/>
              </a:rPr>
              <a:t>Cid </a:t>
            </a:r>
            <a:r>
              <a:rPr sz="1600" spc="-45" dirty="0">
                <a:latin typeface="Trebuchet MS"/>
                <a:cs typeface="Trebuchet MS"/>
              </a:rPr>
              <a:t>Sampaio </a:t>
            </a:r>
            <a:r>
              <a:rPr sz="1600" spc="-35" dirty="0">
                <a:latin typeface="Trebuchet MS"/>
                <a:cs typeface="Trebuchet MS"/>
              </a:rPr>
              <a:t>com </a:t>
            </a:r>
            <a:r>
              <a:rPr sz="1600" spc="-30" dirty="0">
                <a:latin typeface="Trebuchet MS"/>
                <a:cs typeface="Trebuchet MS"/>
              </a:rPr>
              <a:t>base </a:t>
            </a:r>
            <a:r>
              <a:rPr sz="1600" spc="-70" dirty="0">
                <a:latin typeface="Trebuchet MS"/>
                <a:cs typeface="Trebuchet MS"/>
              </a:rPr>
              <a:t>num </a:t>
            </a:r>
            <a:r>
              <a:rPr sz="1600" spc="-100" dirty="0">
                <a:latin typeface="Trebuchet MS"/>
                <a:cs typeface="Trebuchet MS"/>
              </a:rPr>
              <a:t>antigo </a:t>
            </a:r>
            <a:r>
              <a:rPr sz="1600" spc="-120" dirty="0">
                <a:latin typeface="Trebuchet MS"/>
                <a:cs typeface="Trebuchet MS"/>
              </a:rPr>
              <a:t>projeto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130" dirty="0">
                <a:latin typeface="Trebuchet MS"/>
                <a:cs typeface="Trebuchet MS"/>
              </a:rPr>
              <a:t>Julião. </a:t>
            </a:r>
            <a:r>
              <a:rPr sz="1600" spc="-20" dirty="0">
                <a:latin typeface="Trebuchet MS"/>
                <a:cs typeface="Trebuchet MS"/>
              </a:rPr>
              <a:t>A </a:t>
            </a:r>
            <a:r>
              <a:rPr sz="1600" spc="-60" dirty="0">
                <a:latin typeface="Trebuchet MS"/>
                <a:cs typeface="Trebuchet MS"/>
              </a:rPr>
              <a:t>questão </a:t>
            </a:r>
            <a:r>
              <a:rPr sz="1600" spc="-75" dirty="0">
                <a:latin typeface="Trebuchet MS"/>
                <a:cs typeface="Trebuchet MS"/>
              </a:rPr>
              <a:t>deu </a:t>
            </a:r>
            <a:r>
              <a:rPr sz="1600" spc="-90" dirty="0">
                <a:latin typeface="Trebuchet MS"/>
                <a:cs typeface="Trebuchet MS"/>
              </a:rPr>
              <a:t>notoriedade </a:t>
            </a:r>
            <a:r>
              <a:rPr sz="1600" spc="-10" dirty="0">
                <a:latin typeface="Trebuchet MS"/>
                <a:cs typeface="Trebuchet MS"/>
              </a:rPr>
              <a:t>aos 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camponeses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Galileia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65" dirty="0">
                <a:latin typeface="Trebuchet MS"/>
                <a:cs typeface="Trebuchet MS"/>
              </a:rPr>
              <a:t>e,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ainda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mais,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transformou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primeiro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núcleo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símbolo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reforma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agrária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os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trabalhadores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almejavam.</a:t>
            </a:r>
            <a:endParaRPr sz="16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15" dirty="0">
                <a:latin typeface="Trebuchet MS"/>
                <a:cs typeface="Trebuchet MS"/>
              </a:rPr>
              <a:t>Nesse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mesmo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período,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numerosos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núcleos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ligas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foram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criados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em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Pernambuco.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Até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1961,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25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núcleos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foram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instalados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no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estado,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predominância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visível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Zona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Mata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Agreste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sobre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Sertão.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Dentre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esses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núcleos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destacavam-se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os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Pau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d’Alho,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São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Lourenço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Mata,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Escada,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Goiana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Vitória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Santo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Antão.</a:t>
            </a:r>
            <a:endParaRPr sz="1600" dirty="0">
              <a:latin typeface="Trebuchet MS"/>
              <a:cs typeface="Trebuchet MS"/>
            </a:endParaRPr>
          </a:p>
          <a:p>
            <a:pPr marL="299085" marR="1905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75" dirty="0">
                <a:latin typeface="Trebuchet MS"/>
                <a:cs typeface="Trebuchet MS"/>
              </a:rPr>
              <a:t>I </a:t>
            </a:r>
            <a:r>
              <a:rPr sz="1600" spc="-30" dirty="0">
                <a:latin typeface="Trebuchet MS"/>
                <a:cs typeface="Trebuchet MS"/>
              </a:rPr>
              <a:t>Congresso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70" dirty="0">
                <a:latin typeface="Trebuchet MS"/>
                <a:cs typeface="Trebuchet MS"/>
              </a:rPr>
              <a:t>Lavradores </a:t>
            </a:r>
            <a:r>
              <a:rPr sz="1600" spc="-85" dirty="0">
                <a:latin typeface="Trebuchet MS"/>
                <a:cs typeface="Trebuchet MS"/>
              </a:rPr>
              <a:t>e Trabalhadores </a:t>
            </a:r>
            <a:r>
              <a:rPr sz="1600" spc="-55" dirty="0">
                <a:latin typeface="Trebuchet MS"/>
                <a:cs typeface="Trebuchet MS"/>
              </a:rPr>
              <a:t>Agrícolas do </a:t>
            </a:r>
            <a:r>
              <a:rPr sz="1600" spc="-80" dirty="0">
                <a:latin typeface="Trebuchet MS"/>
                <a:cs typeface="Trebuchet MS"/>
              </a:rPr>
              <a:t>Brasil, </a:t>
            </a:r>
            <a:r>
              <a:rPr sz="1600" spc="-90" dirty="0">
                <a:latin typeface="Trebuchet MS"/>
                <a:cs typeface="Trebuchet MS"/>
              </a:rPr>
              <a:t>realizado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50" dirty="0">
                <a:latin typeface="Trebuchet MS"/>
                <a:cs typeface="Trebuchet MS"/>
              </a:rPr>
              <a:t>Belo </a:t>
            </a:r>
            <a:r>
              <a:rPr sz="1600" spc="-85" dirty="0">
                <a:latin typeface="Trebuchet MS"/>
                <a:cs typeface="Trebuchet MS"/>
              </a:rPr>
              <a:t>Horizonte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85" dirty="0">
                <a:latin typeface="Trebuchet MS"/>
                <a:cs typeface="Trebuchet MS"/>
              </a:rPr>
              <a:t>novembro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45" dirty="0">
                <a:latin typeface="Trebuchet MS"/>
                <a:cs typeface="Trebuchet MS"/>
              </a:rPr>
              <a:t>1961, </a:t>
            </a:r>
            <a:r>
              <a:rPr sz="1600" spc="-70" dirty="0">
                <a:latin typeface="Trebuchet MS"/>
                <a:cs typeface="Trebuchet MS"/>
              </a:rPr>
              <a:t>onde </a:t>
            </a:r>
            <a:r>
              <a:rPr sz="1600" spc="-45" dirty="0">
                <a:latin typeface="Trebuchet MS"/>
                <a:cs typeface="Trebuchet MS"/>
              </a:rPr>
              <a:t>o 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grupo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Julião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confrontou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outro,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mais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moderado,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influência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comunista,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ULTAB. </a:t>
            </a:r>
            <a:r>
              <a:rPr sz="1600" spc="20" dirty="0">
                <a:latin typeface="Trebuchet MS"/>
                <a:cs typeface="Trebuchet MS"/>
              </a:rPr>
              <a:t>Nessa </a:t>
            </a:r>
            <a:r>
              <a:rPr sz="1600" spc="-65" dirty="0">
                <a:latin typeface="Trebuchet MS"/>
                <a:cs typeface="Trebuchet MS"/>
              </a:rPr>
              <a:t>ocasião,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50" dirty="0">
                <a:latin typeface="Trebuchet MS"/>
                <a:cs typeface="Trebuchet MS"/>
              </a:rPr>
              <a:t>recusou </a:t>
            </a:r>
            <a:r>
              <a:rPr sz="1600" spc="-55" dirty="0">
                <a:latin typeface="Trebuchet MS"/>
                <a:cs typeface="Trebuchet MS"/>
              </a:rPr>
              <a:t>alianças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80" dirty="0">
                <a:latin typeface="Trebuchet MS"/>
                <a:cs typeface="Trebuchet MS"/>
              </a:rPr>
              <a:t>entendimentos </a:t>
            </a:r>
            <a:r>
              <a:rPr sz="1600" spc="-40" dirty="0">
                <a:latin typeface="Trebuchet MS"/>
                <a:cs typeface="Trebuchet MS"/>
              </a:rPr>
              <a:t>mais </a:t>
            </a:r>
            <a:r>
              <a:rPr sz="1600" spc="-70" dirty="0">
                <a:latin typeface="Trebuchet MS"/>
                <a:cs typeface="Trebuchet MS"/>
              </a:rPr>
              <a:t>duradouros </a:t>
            </a:r>
            <a:r>
              <a:rPr sz="1600" spc="-35" dirty="0">
                <a:latin typeface="Trebuchet MS"/>
                <a:cs typeface="Trebuchet MS"/>
              </a:rPr>
              <a:t>com </a:t>
            </a:r>
            <a:r>
              <a:rPr sz="1600" spc="-105" dirty="0">
                <a:latin typeface="Trebuchet MS"/>
                <a:cs typeface="Trebuchet MS"/>
              </a:rPr>
              <a:t>João </a:t>
            </a:r>
            <a:r>
              <a:rPr sz="1600" spc="-100" dirty="0">
                <a:latin typeface="Trebuchet MS"/>
                <a:cs typeface="Trebuchet MS"/>
              </a:rPr>
              <a:t>Goulart,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85" dirty="0">
                <a:latin typeface="Trebuchet MS"/>
                <a:cs typeface="Trebuchet MS"/>
              </a:rPr>
              <a:t>presidente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República,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85" dirty="0">
                <a:latin typeface="Trebuchet MS"/>
                <a:cs typeface="Trebuchet MS"/>
              </a:rPr>
              <a:t>havia </a:t>
            </a:r>
            <a:r>
              <a:rPr sz="1600" spc="-65" dirty="0">
                <a:latin typeface="Trebuchet MS"/>
                <a:cs typeface="Trebuchet MS"/>
              </a:rPr>
              <a:t>comparecido </a:t>
            </a:r>
            <a:r>
              <a:rPr sz="1600" spc="-55" dirty="0">
                <a:latin typeface="Trebuchet MS"/>
                <a:cs typeface="Trebuchet MS"/>
              </a:rPr>
              <a:t>ao </a:t>
            </a:r>
            <a:r>
              <a:rPr sz="1600" spc="-60" dirty="0">
                <a:latin typeface="Trebuchet MS"/>
                <a:cs typeface="Trebuchet MS"/>
              </a:rPr>
              <a:t>congresso. </a:t>
            </a:r>
            <a:r>
              <a:rPr sz="1600" spc="30" dirty="0">
                <a:latin typeface="Trebuchet MS"/>
                <a:cs typeface="Trebuchet MS"/>
              </a:rPr>
              <a:t>O </a:t>
            </a:r>
            <a:r>
              <a:rPr sz="1600" spc="-75" dirty="0">
                <a:latin typeface="Trebuchet MS"/>
                <a:cs typeface="Trebuchet MS"/>
              </a:rPr>
              <a:t>resultado </a:t>
            </a:r>
            <a:r>
              <a:rPr sz="1600" spc="-10" dirty="0">
                <a:latin typeface="Trebuchet MS"/>
                <a:cs typeface="Trebuchet MS"/>
              </a:rPr>
              <a:t>desse </a:t>
            </a:r>
            <a:r>
              <a:rPr sz="1600" spc="-85" dirty="0">
                <a:latin typeface="Trebuchet MS"/>
                <a:cs typeface="Trebuchet MS"/>
              </a:rPr>
              <a:t>confronto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105" dirty="0">
                <a:latin typeface="Trebuchet MS"/>
                <a:cs typeface="Trebuchet MS"/>
              </a:rPr>
              <a:t>vitória </a:t>
            </a:r>
            <a:r>
              <a:rPr sz="1600" spc="-95" dirty="0">
                <a:latin typeface="Trebuchet MS"/>
                <a:cs typeface="Trebuchet MS"/>
              </a:rPr>
              <a:t>formal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5" dirty="0">
                <a:latin typeface="Trebuchet MS"/>
                <a:cs typeface="Trebuchet MS"/>
              </a:rPr>
              <a:t>seus 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seguidores, que </a:t>
            </a:r>
            <a:r>
              <a:rPr sz="1600" spc="-80" dirty="0">
                <a:latin typeface="Trebuchet MS"/>
                <a:cs typeface="Trebuchet MS"/>
              </a:rPr>
              <a:t>advogavam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65" dirty="0">
                <a:latin typeface="Trebuchet MS"/>
                <a:cs typeface="Trebuchet MS"/>
              </a:rPr>
              <a:t>uma </a:t>
            </a:r>
            <a:r>
              <a:rPr sz="1600" spc="-110" dirty="0">
                <a:latin typeface="Trebuchet MS"/>
                <a:cs typeface="Trebuchet MS"/>
              </a:rPr>
              <a:t>“reforma </a:t>
            </a:r>
            <a:r>
              <a:rPr sz="1600" spc="-105" dirty="0">
                <a:latin typeface="Trebuchet MS"/>
                <a:cs typeface="Trebuchet MS"/>
              </a:rPr>
              <a:t>agrária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00" dirty="0">
                <a:latin typeface="Trebuchet MS"/>
                <a:cs typeface="Trebuchet MS"/>
              </a:rPr>
              <a:t>lei </a:t>
            </a:r>
            <a:r>
              <a:rPr sz="1600" spc="-55" dirty="0">
                <a:latin typeface="Trebuchet MS"/>
                <a:cs typeface="Trebuchet MS"/>
              </a:rPr>
              <a:t>ou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55" dirty="0">
                <a:latin typeface="Trebuchet MS"/>
                <a:cs typeface="Trebuchet MS"/>
              </a:rPr>
              <a:t>marra”. </a:t>
            </a:r>
            <a:r>
              <a:rPr sz="1600" spc="30" dirty="0">
                <a:latin typeface="Trebuchet MS"/>
                <a:cs typeface="Trebuchet MS"/>
              </a:rPr>
              <a:t>Essa </a:t>
            </a:r>
            <a:r>
              <a:rPr sz="1600" spc="-120" dirty="0">
                <a:latin typeface="Trebuchet MS"/>
                <a:cs typeface="Trebuchet MS"/>
              </a:rPr>
              <a:t>vitória, </a:t>
            </a:r>
            <a:r>
              <a:rPr sz="1600" spc="-105" dirty="0">
                <a:latin typeface="Trebuchet MS"/>
                <a:cs typeface="Trebuchet MS"/>
              </a:rPr>
              <a:t>porém,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90" dirty="0">
                <a:latin typeface="Trebuchet MS"/>
                <a:cs typeface="Trebuchet MS"/>
              </a:rPr>
              <a:t>politicamente </a:t>
            </a:r>
            <a:r>
              <a:rPr sz="1600" spc="-75" dirty="0">
                <a:latin typeface="Trebuchet MS"/>
                <a:cs typeface="Trebuchet MS"/>
              </a:rPr>
              <a:t>enganosa,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pois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partir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daí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Estado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reforçaria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ação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sindical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detrimento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ligas.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7309"/>
            <a:ext cx="1066038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032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75" dirty="0">
                <a:latin typeface="Trebuchet MS"/>
                <a:cs typeface="Trebuchet MS"/>
              </a:rPr>
              <a:t>I </a:t>
            </a:r>
            <a:r>
              <a:rPr sz="1600" spc="-30" dirty="0">
                <a:latin typeface="Trebuchet MS"/>
                <a:cs typeface="Trebuchet MS"/>
              </a:rPr>
              <a:t>Congresso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70" dirty="0">
                <a:latin typeface="Trebuchet MS"/>
                <a:cs typeface="Trebuchet MS"/>
              </a:rPr>
              <a:t>Lavradores </a:t>
            </a:r>
            <a:r>
              <a:rPr sz="1600" spc="-85" dirty="0">
                <a:latin typeface="Trebuchet MS"/>
                <a:cs typeface="Trebuchet MS"/>
              </a:rPr>
              <a:t>e Trabalhadores </a:t>
            </a:r>
            <a:r>
              <a:rPr sz="1600" spc="-55" dirty="0">
                <a:latin typeface="Trebuchet MS"/>
                <a:cs typeface="Trebuchet MS"/>
              </a:rPr>
              <a:t>Agrícolas do </a:t>
            </a:r>
            <a:r>
              <a:rPr sz="1600" spc="-80" dirty="0">
                <a:latin typeface="Trebuchet MS"/>
                <a:cs typeface="Trebuchet MS"/>
              </a:rPr>
              <a:t>Brasil, </a:t>
            </a:r>
            <a:r>
              <a:rPr sz="1600" spc="-90" dirty="0">
                <a:latin typeface="Trebuchet MS"/>
                <a:cs typeface="Trebuchet MS"/>
              </a:rPr>
              <a:t>realizado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50" dirty="0">
                <a:latin typeface="Trebuchet MS"/>
                <a:cs typeface="Trebuchet MS"/>
              </a:rPr>
              <a:t>Belo </a:t>
            </a:r>
            <a:r>
              <a:rPr sz="1600" spc="-85" dirty="0">
                <a:latin typeface="Trebuchet MS"/>
                <a:cs typeface="Trebuchet MS"/>
              </a:rPr>
              <a:t>Horizonte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85" dirty="0">
                <a:latin typeface="Trebuchet MS"/>
                <a:cs typeface="Trebuchet MS"/>
              </a:rPr>
              <a:t>novembro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45" dirty="0">
                <a:latin typeface="Trebuchet MS"/>
                <a:cs typeface="Trebuchet MS"/>
              </a:rPr>
              <a:t>1961, </a:t>
            </a:r>
            <a:r>
              <a:rPr sz="1600" spc="-70" dirty="0">
                <a:latin typeface="Trebuchet MS"/>
                <a:cs typeface="Trebuchet MS"/>
              </a:rPr>
              <a:t>onde </a:t>
            </a:r>
            <a:r>
              <a:rPr sz="1600" spc="-45" dirty="0">
                <a:latin typeface="Trebuchet MS"/>
                <a:cs typeface="Trebuchet MS"/>
              </a:rPr>
              <a:t>o 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grupo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Julião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confrontou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outro,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mais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moderado,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influência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comunista,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ULTAB. </a:t>
            </a:r>
            <a:r>
              <a:rPr sz="1600" spc="20" dirty="0">
                <a:latin typeface="Trebuchet MS"/>
                <a:cs typeface="Trebuchet MS"/>
              </a:rPr>
              <a:t>Nessa </a:t>
            </a:r>
            <a:r>
              <a:rPr sz="1600" spc="-65" dirty="0">
                <a:latin typeface="Trebuchet MS"/>
                <a:cs typeface="Trebuchet MS"/>
              </a:rPr>
              <a:t>ocasião,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50" dirty="0">
                <a:latin typeface="Trebuchet MS"/>
                <a:cs typeface="Trebuchet MS"/>
              </a:rPr>
              <a:t>recusou </a:t>
            </a:r>
            <a:r>
              <a:rPr sz="1600" spc="-55" dirty="0">
                <a:latin typeface="Trebuchet MS"/>
                <a:cs typeface="Trebuchet MS"/>
              </a:rPr>
              <a:t>alianças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80" dirty="0">
                <a:latin typeface="Trebuchet MS"/>
                <a:cs typeface="Trebuchet MS"/>
              </a:rPr>
              <a:t>entendimentos </a:t>
            </a:r>
            <a:r>
              <a:rPr sz="1600" spc="-40" dirty="0">
                <a:latin typeface="Trebuchet MS"/>
                <a:cs typeface="Trebuchet MS"/>
              </a:rPr>
              <a:t>mais </a:t>
            </a:r>
            <a:r>
              <a:rPr sz="1600" spc="-70" dirty="0">
                <a:latin typeface="Trebuchet MS"/>
                <a:cs typeface="Trebuchet MS"/>
              </a:rPr>
              <a:t>duradouros </a:t>
            </a:r>
            <a:r>
              <a:rPr sz="1600" spc="-35" dirty="0">
                <a:latin typeface="Trebuchet MS"/>
                <a:cs typeface="Trebuchet MS"/>
              </a:rPr>
              <a:t>com </a:t>
            </a:r>
            <a:r>
              <a:rPr sz="1600" spc="-105" dirty="0">
                <a:latin typeface="Trebuchet MS"/>
                <a:cs typeface="Trebuchet MS"/>
              </a:rPr>
              <a:t>João </a:t>
            </a:r>
            <a:r>
              <a:rPr sz="1600" spc="-100" dirty="0">
                <a:latin typeface="Trebuchet MS"/>
                <a:cs typeface="Trebuchet MS"/>
              </a:rPr>
              <a:t>Goulart,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85" dirty="0">
                <a:latin typeface="Trebuchet MS"/>
                <a:cs typeface="Trebuchet MS"/>
              </a:rPr>
              <a:t>presidente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República,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80" dirty="0">
                <a:latin typeface="Trebuchet MS"/>
                <a:cs typeface="Trebuchet MS"/>
              </a:rPr>
              <a:t>havia </a:t>
            </a:r>
            <a:r>
              <a:rPr sz="1600" spc="-65" dirty="0">
                <a:latin typeface="Trebuchet MS"/>
                <a:cs typeface="Trebuchet MS"/>
              </a:rPr>
              <a:t>comparecido </a:t>
            </a:r>
            <a:r>
              <a:rPr sz="1600" spc="-55" dirty="0">
                <a:latin typeface="Trebuchet MS"/>
                <a:cs typeface="Trebuchet MS"/>
              </a:rPr>
              <a:t>ao </a:t>
            </a:r>
            <a:r>
              <a:rPr sz="1600" spc="-60" dirty="0">
                <a:latin typeface="Trebuchet MS"/>
                <a:cs typeface="Trebuchet MS"/>
              </a:rPr>
              <a:t>congresso. </a:t>
            </a:r>
            <a:r>
              <a:rPr sz="1600" spc="30" dirty="0">
                <a:latin typeface="Trebuchet MS"/>
                <a:cs typeface="Trebuchet MS"/>
              </a:rPr>
              <a:t>O </a:t>
            </a:r>
            <a:r>
              <a:rPr sz="1600" spc="-75" dirty="0">
                <a:latin typeface="Trebuchet MS"/>
                <a:cs typeface="Trebuchet MS"/>
              </a:rPr>
              <a:t>resultado </a:t>
            </a:r>
            <a:r>
              <a:rPr sz="1600" spc="-10" dirty="0">
                <a:latin typeface="Trebuchet MS"/>
                <a:cs typeface="Trebuchet MS"/>
              </a:rPr>
              <a:t>desse </a:t>
            </a:r>
            <a:r>
              <a:rPr sz="1600" spc="-85" dirty="0">
                <a:latin typeface="Trebuchet MS"/>
                <a:cs typeface="Trebuchet MS"/>
              </a:rPr>
              <a:t>confronto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110" dirty="0">
                <a:latin typeface="Trebuchet MS"/>
                <a:cs typeface="Trebuchet MS"/>
              </a:rPr>
              <a:t>vitória </a:t>
            </a:r>
            <a:r>
              <a:rPr sz="1600" spc="-90" dirty="0">
                <a:latin typeface="Trebuchet MS"/>
                <a:cs typeface="Trebuchet MS"/>
              </a:rPr>
              <a:t>formal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5" dirty="0">
                <a:latin typeface="Trebuchet MS"/>
                <a:cs typeface="Trebuchet MS"/>
              </a:rPr>
              <a:t>seus 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seguidores, que </a:t>
            </a:r>
            <a:r>
              <a:rPr sz="1600" spc="-80" dirty="0">
                <a:latin typeface="Trebuchet MS"/>
                <a:cs typeface="Trebuchet MS"/>
              </a:rPr>
              <a:t>advogavam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65" dirty="0">
                <a:latin typeface="Trebuchet MS"/>
                <a:cs typeface="Trebuchet MS"/>
              </a:rPr>
              <a:t>uma </a:t>
            </a:r>
            <a:r>
              <a:rPr sz="1600" spc="-110" dirty="0">
                <a:latin typeface="Trebuchet MS"/>
                <a:cs typeface="Trebuchet MS"/>
              </a:rPr>
              <a:t>“reforma </a:t>
            </a:r>
            <a:r>
              <a:rPr sz="1600" spc="-105" dirty="0">
                <a:latin typeface="Trebuchet MS"/>
                <a:cs typeface="Trebuchet MS"/>
              </a:rPr>
              <a:t>agrária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00" dirty="0">
                <a:latin typeface="Trebuchet MS"/>
                <a:cs typeface="Trebuchet MS"/>
              </a:rPr>
              <a:t>lei </a:t>
            </a:r>
            <a:r>
              <a:rPr sz="1600" spc="-55" dirty="0">
                <a:latin typeface="Trebuchet MS"/>
                <a:cs typeface="Trebuchet MS"/>
              </a:rPr>
              <a:t>ou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55" dirty="0">
                <a:latin typeface="Trebuchet MS"/>
                <a:cs typeface="Trebuchet MS"/>
              </a:rPr>
              <a:t>marra”. </a:t>
            </a:r>
            <a:r>
              <a:rPr sz="1600" spc="30" dirty="0">
                <a:latin typeface="Trebuchet MS"/>
                <a:cs typeface="Trebuchet MS"/>
              </a:rPr>
              <a:t>Essa </a:t>
            </a:r>
            <a:r>
              <a:rPr sz="1600" spc="-120" dirty="0">
                <a:latin typeface="Trebuchet MS"/>
                <a:cs typeface="Trebuchet MS"/>
              </a:rPr>
              <a:t>vitória, </a:t>
            </a:r>
            <a:r>
              <a:rPr sz="1600" spc="-105" dirty="0">
                <a:latin typeface="Trebuchet MS"/>
                <a:cs typeface="Trebuchet MS"/>
              </a:rPr>
              <a:t>porém,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90" dirty="0">
                <a:latin typeface="Trebuchet MS"/>
                <a:cs typeface="Trebuchet MS"/>
              </a:rPr>
              <a:t>politicamente </a:t>
            </a:r>
            <a:r>
              <a:rPr sz="1600" spc="-75" dirty="0">
                <a:latin typeface="Trebuchet MS"/>
                <a:cs typeface="Trebuchet MS"/>
              </a:rPr>
              <a:t>enganosa,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pois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partir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daí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Estado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reforçaria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ação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sindical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em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detrimento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das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ligas.</a:t>
            </a:r>
            <a:endParaRPr sz="16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55" dirty="0">
                <a:latin typeface="Trebuchet MS"/>
                <a:cs typeface="Trebuchet MS"/>
              </a:rPr>
              <a:t>Os </a:t>
            </a:r>
            <a:r>
              <a:rPr sz="1600" spc="-55" dirty="0">
                <a:latin typeface="Trebuchet MS"/>
                <a:cs typeface="Trebuchet MS"/>
              </a:rPr>
              <a:t>sindicatos </a:t>
            </a:r>
            <a:r>
              <a:rPr sz="1600" spc="290" dirty="0">
                <a:latin typeface="Trebuchet MS"/>
                <a:cs typeface="Trebuchet MS"/>
              </a:rPr>
              <a:t>— </a:t>
            </a:r>
            <a:r>
              <a:rPr sz="1600" spc="-70" dirty="0">
                <a:latin typeface="Trebuchet MS"/>
                <a:cs typeface="Trebuchet MS"/>
              </a:rPr>
              <a:t>organizações </a:t>
            </a:r>
            <a:r>
              <a:rPr sz="1600" spc="-65" dirty="0">
                <a:latin typeface="Trebuchet MS"/>
                <a:cs typeface="Trebuchet MS"/>
              </a:rPr>
              <a:t>substancialmente </a:t>
            </a:r>
            <a:r>
              <a:rPr sz="1600" spc="-40" dirty="0">
                <a:latin typeface="Trebuchet MS"/>
                <a:cs typeface="Trebuchet MS"/>
              </a:rPr>
              <a:t>mais poderosas </a:t>
            </a:r>
            <a:r>
              <a:rPr sz="1600" spc="290" dirty="0">
                <a:latin typeface="Trebuchet MS"/>
                <a:cs typeface="Trebuchet MS"/>
              </a:rPr>
              <a:t>— </a:t>
            </a:r>
            <a:r>
              <a:rPr sz="1600" spc="-85" dirty="0">
                <a:latin typeface="Trebuchet MS"/>
                <a:cs typeface="Trebuchet MS"/>
              </a:rPr>
              <a:t>diversificaram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95" dirty="0">
                <a:latin typeface="Trebuchet MS"/>
                <a:cs typeface="Trebuchet MS"/>
              </a:rPr>
              <a:t>plataforma </a:t>
            </a:r>
            <a:r>
              <a:rPr sz="1600" spc="-15" dirty="0">
                <a:latin typeface="Trebuchet MS"/>
                <a:cs typeface="Trebuchet MS"/>
              </a:rPr>
              <a:t>das </a:t>
            </a:r>
            <a:r>
              <a:rPr sz="1600" spc="-90" dirty="0">
                <a:latin typeface="Trebuchet MS"/>
                <a:cs typeface="Trebuchet MS"/>
              </a:rPr>
              <a:t>ligas, </a:t>
            </a:r>
            <a:r>
              <a:rPr sz="1600" spc="-70" dirty="0">
                <a:latin typeface="Trebuchet MS"/>
                <a:cs typeface="Trebuchet MS"/>
              </a:rPr>
              <a:t>acentuando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necessidade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estender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ao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trabalhador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rural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os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benefícios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sociais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já </a:t>
            </a:r>
            <a:r>
              <a:rPr sz="1600" spc="-55" dirty="0">
                <a:latin typeface="Trebuchet MS"/>
                <a:cs typeface="Trebuchet MS"/>
              </a:rPr>
              <a:t>usufruídos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pelos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trabalhadores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urbanos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fazer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aplicar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recém-aprovado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Estatuto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Trabalhador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Rural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(1963)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ao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campo.</a:t>
            </a:r>
            <a:endParaRPr sz="16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25" dirty="0">
                <a:latin typeface="Trebuchet MS"/>
                <a:cs typeface="Trebuchet MS"/>
              </a:rPr>
              <a:t>CONCLUSÃO</a:t>
            </a:r>
            <a:endParaRPr sz="1600" dirty="0">
              <a:latin typeface="Trebuchet MS"/>
              <a:cs typeface="Trebuchet MS"/>
            </a:endParaRPr>
          </a:p>
          <a:p>
            <a:pPr marL="299085" marR="68834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40" dirty="0">
                <a:latin typeface="Trebuchet MS"/>
                <a:cs typeface="Trebuchet MS"/>
              </a:rPr>
              <a:t>Criadas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uma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conjuntura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favorável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liberalização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política,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coincidiu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governo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Kubitschek,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seriam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marcadas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pelo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período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ascensão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populismo.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40" dirty="0">
                <a:latin typeface="Trebuchet MS"/>
                <a:cs typeface="Trebuchet MS"/>
              </a:rPr>
              <a:t>fato,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existência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mesma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movimento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parece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estar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ligada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às 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ideologias </a:t>
            </a:r>
            <a:r>
              <a:rPr sz="1600" spc="-75" dirty="0">
                <a:latin typeface="Trebuchet MS"/>
                <a:cs typeface="Trebuchet MS"/>
              </a:rPr>
              <a:t>desenvolvimentistas, de </a:t>
            </a:r>
            <a:r>
              <a:rPr sz="1600" spc="-95" dirty="0">
                <a:latin typeface="Trebuchet MS"/>
                <a:cs typeface="Trebuchet MS"/>
              </a:rPr>
              <a:t>integração </a:t>
            </a:r>
            <a:r>
              <a:rPr sz="1600" spc="-65" dirty="0">
                <a:latin typeface="Trebuchet MS"/>
                <a:cs typeface="Trebuchet MS"/>
              </a:rPr>
              <a:t>nacional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55" dirty="0">
                <a:latin typeface="Trebuchet MS"/>
                <a:cs typeface="Trebuchet MS"/>
              </a:rPr>
              <a:t>expansão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85" dirty="0">
                <a:latin typeface="Trebuchet MS"/>
                <a:cs typeface="Trebuchet MS"/>
              </a:rPr>
              <a:t>cidadania. </a:t>
            </a:r>
            <a:r>
              <a:rPr sz="1600" spc="15" dirty="0">
                <a:latin typeface="Trebuchet MS"/>
                <a:cs typeface="Trebuchet MS"/>
              </a:rPr>
              <a:t>Nesse </a:t>
            </a:r>
            <a:r>
              <a:rPr sz="1600" spc="-90" dirty="0">
                <a:latin typeface="Trebuchet MS"/>
                <a:cs typeface="Trebuchet MS"/>
              </a:rPr>
              <a:t>sentido, </a:t>
            </a:r>
            <a:r>
              <a:rPr sz="1600" spc="10" dirty="0">
                <a:latin typeface="Trebuchet MS"/>
                <a:cs typeface="Trebuchet MS"/>
              </a:rPr>
              <a:t>as </a:t>
            </a:r>
            <a:r>
              <a:rPr sz="1600" spc="-75" dirty="0">
                <a:latin typeface="Trebuchet MS"/>
                <a:cs typeface="Trebuchet MS"/>
              </a:rPr>
              <a:t>reivindicações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ecoavam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como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parte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um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único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amplo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35" dirty="0">
                <a:latin typeface="Trebuchet MS"/>
                <a:cs typeface="Trebuchet MS"/>
              </a:rPr>
              <a:t>projeto.</a:t>
            </a:r>
            <a:endParaRPr sz="1600" dirty="0">
              <a:latin typeface="Trebuchet MS"/>
              <a:cs typeface="Trebuchet MS"/>
            </a:endParaRPr>
          </a:p>
          <a:p>
            <a:pPr marL="299085" marR="21844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desagregação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movimento,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1964,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eliminou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organizações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mas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não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desarticulou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suas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reivindicações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básicas,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seriam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incorporadas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pelos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sindicatos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período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seguinte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(1965-1983).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Convém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notar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esses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sindicatos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têm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sido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particularmente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ativos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nas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antigas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zonas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influência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ligas.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7309"/>
            <a:ext cx="1066038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032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75" dirty="0">
                <a:latin typeface="Trebuchet MS"/>
                <a:cs typeface="Trebuchet MS"/>
              </a:rPr>
              <a:t>I </a:t>
            </a:r>
            <a:r>
              <a:rPr sz="1600" spc="-30" dirty="0">
                <a:latin typeface="Trebuchet MS"/>
                <a:cs typeface="Trebuchet MS"/>
              </a:rPr>
              <a:t>Congresso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70" dirty="0">
                <a:latin typeface="Trebuchet MS"/>
                <a:cs typeface="Trebuchet MS"/>
              </a:rPr>
              <a:t>Lavradores </a:t>
            </a:r>
            <a:r>
              <a:rPr sz="1600" spc="-85" dirty="0">
                <a:latin typeface="Trebuchet MS"/>
                <a:cs typeface="Trebuchet MS"/>
              </a:rPr>
              <a:t>e Trabalhadores </a:t>
            </a:r>
            <a:r>
              <a:rPr sz="1600" spc="-55" dirty="0">
                <a:latin typeface="Trebuchet MS"/>
                <a:cs typeface="Trebuchet MS"/>
              </a:rPr>
              <a:t>Agrícolas do </a:t>
            </a:r>
            <a:r>
              <a:rPr sz="1600" spc="-80" dirty="0">
                <a:latin typeface="Trebuchet MS"/>
                <a:cs typeface="Trebuchet MS"/>
              </a:rPr>
              <a:t>Brasil, </a:t>
            </a:r>
            <a:r>
              <a:rPr sz="1600" spc="-90" dirty="0">
                <a:latin typeface="Trebuchet MS"/>
                <a:cs typeface="Trebuchet MS"/>
              </a:rPr>
              <a:t>realizado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50" dirty="0">
                <a:latin typeface="Trebuchet MS"/>
                <a:cs typeface="Trebuchet MS"/>
              </a:rPr>
              <a:t>Belo </a:t>
            </a:r>
            <a:r>
              <a:rPr sz="1600" spc="-85" dirty="0">
                <a:latin typeface="Trebuchet MS"/>
                <a:cs typeface="Trebuchet MS"/>
              </a:rPr>
              <a:t>Horizonte </a:t>
            </a:r>
            <a:r>
              <a:rPr sz="1600" spc="-75" dirty="0">
                <a:latin typeface="Trebuchet MS"/>
                <a:cs typeface="Trebuchet MS"/>
              </a:rPr>
              <a:t>em </a:t>
            </a:r>
            <a:r>
              <a:rPr sz="1600" spc="-85" dirty="0">
                <a:latin typeface="Trebuchet MS"/>
                <a:cs typeface="Trebuchet MS"/>
              </a:rPr>
              <a:t>novembro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45" dirty="0">
                <a:latin typeface="Trebuchet MS"/>
                <a:cs typeface="Trebuchet MS"/>
              </a:rPr>
              <a:t>1961, </a:t>
            </a:r>
            <a:r>
              <a:rPr sz="1600" spc="-70" dirty="0">
                <a:latin typeface="Trebuchet MS"/>
                <a:cs typeface="Trebuchet MS"/>
              </a:rPr>
              <a:t>onde </a:t>
            </a:r>
            <a:r>
              <a:rPr sz="1600" spc="-45" dirty="0">
                <a:latin typeface="Trebuchet MS"/>
                <a:cs typeface="Trebuchet MS"/>
              </a:rPr>
              <a:t>o 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grupo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Julião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confrontou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outro,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mais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moderado,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influência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comunista,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sob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ULTAB. </a:t>
            </a:r>
            <a:r>
              <a:rPr sz="1600" spc="20" dirty="0">
                <a:latin typeface="Trebuchet MS"/>
                <a:cs typeface="Trebuchet MS"/>
              </a:rPr>
              <a:t>Nessa </a:t>
            </a:r>
            <a:r>
              <a:rPr sz="1600" spc="-65" dirty="0">
                <a:latin typeface="Trebuchet MS"/>
                <a:cs typeface="Trebuchet MS"/>
              </a:rPr>
              <a:t>ocasião,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50" dirty="0">
                <a:latin typeface="Trebuchet MS"/>
                <a:cs typeface="Trebuchet MS"/>
              </a:rPr>
              <a:t>recusou </a:t>
            </a:r>
            <a:r>
              <a:rPr sz="1600" spc="-55" dirty="0">
                <a:latin typeface="Trebuchet MS"/>
                <a:cs typeface="Trebuchet MS"/>
              </a:rPr>
              <a:t>alianças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80" dirty="0">
                <a:latin typeface="Trebuchet MS"/>
                <a:cs typeface="Trebuchet MS"/>
              </a:rPr>
              <a:t>entendimentos </a:t>
            </a:r>
            <a:r>
              <a:rPr sz="1600" spc="-40" dirty="0">
                <a:latin typeface="Trebuchet MS"/>
                <a:cs typeface="Trebuchet MS"/>
              </a:rPr>
              <a:t>mais </a:t>
            </a:r>
            <a:r>
              <a:rPr sz="1600" spc="-70" dirty="0">
                <a:latin typeface="Trebuchet MS"/>
                <a:cs typeface="Trebuchet MS"/>
              </a:rPr>
              <a:t>duradouros </a:t>
            </a:r>
            <a:r>
              <a:rPr sz="1600" spc="-35" dirty="0">
                <a:latin typeface="Trebuchet MS"/>
                <a:cs typeface="Trebuchet MS"/>
              </a:rPr>
              <a:t>com </a:t>
            </a:r>
            <a:r>
              <a:rPr sz="1600" spc="-105" dirty="0">
                <a:latin typeface="Trebuchet MS"/>
                <a:cs typeface="Trebuchet MS"/>
              </a:rPr>
              <a:t>João </a:t>
            </a:r>
            <a:r>
              <a:rPr sz="1600" spc="-100" dirty="0">
                <a:latin typeface="Trebuchet MS"/>
                <a:cs typeface="Trebuchet MS"/>
              </a:rPr>
              <a:t>Goulart,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85" dirty="0">
                <a:latin typeface="Trebuchet MS"/>
                <a:cs typeface="Trebuchet MS"/>
              </a:rPr>
              <a:t>presidente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República,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80" dirty="0">
                <a:latin typeface="Trebuchet MS"/>
                <a:cs typeface="Trebuchet MS"/>
              </a:rPr>
              <a:t>havia </a:t>
            </a:r>
            <a:r>
              <a:rPr sz="1600" spc="-65" dirty="0">
                <a:latin typeface="Trebuchet MS"/>
                <a:cs typeface="Trebuchet MS"/>
              </a:rPr>
              <a:t>comparecido </a:t>
            </a:r>
            <a:r>
              <a:rPr sz="1600" spc="-55" dirty="0">
                <a:latin typeface="Trebuchet MS"/>
                <a:cs typeface="Trebuchet MS"/>
              </a:rPr>
              <a:t>ao </a:t>
            </a:r>
            <a:r>
              <a:rPr sz="1600" spc="-60" dirty="0">
                <a:latin typeface="Trebuchet MS"/>
                <a:cs typeface="Trebuchet MS"/>
              </a:rPr>
              <a:t>congresso. </a:t>
            </a:r>
            <a:r>
              <a:rPr sz="1600" spc="30" dirty="0">
                <a:latin typeface="Trebuchet MS"/>
                <a:cs typeface="Trebuchet MS"/>
              </a:rPr>
              <a:t>O </a:t>
            </a:r>
            <a:r>
              <a:rPr sz="1600" spc="-75" dirty="0">
                <a:latin typeface="Trebuchet MS"/>
                <a:cs typeface="Trebuchet MS"/>
              </a:rPr>
              <a:t>resultado </a:t>
            </a:r>
            <a:r>
              <a:rPr sz="1600" spc="-10" dirty="0">
                <a:latin typeface="Trebuchet MS"/>
                <a:cs typeface="Trebuchet MS"/>
              </a:rPr>
              <a:t>desse </a:t>
            </a:r>
            <a:r>
              <a:rPr sz="1600" spc="-85" dirty="0">
                <a:latin typeface="Trebuchet MS"/>
                <a:cs typeface="Trebuchet MS"/>
              </a:rPr>
              <a:t>confronto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110" dirty="0">
                <a:latin typeface="Trebuchet MS"/>
                <a:cs typeface="Trebuchet MS"/>
              </a:rPr>
              <a:t>vitória </a:t>
            </a:r>
            <a:r>
              <a:rPr sz="1600" spc="-90" dirty="0">
                <a:latin typeface="Trebuchet MS"/>
                <a:cs typeface="Trebuchet MS"/>
              </a:rPr>
              <a:t>formal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110" dirty="0">
                <a:latin typeface="Trebuchet MS"/>
                <a:cs typeface="Trebuchet MS"/>
              </a:rPr>
              <a:t>Julião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5" dirty="0">
                <a:latin typeface="Trebuchet MS"/>
                <a:cs typeface="Trebuchet MS"/>
              </a:rPr>
              <a:t>seus 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seguidores, que </a:t>
            </a:r>
            <a:r>
              <a:rPr sz="1600" spc="-80" dirty="0">
                <a:latin typeface="Trebuchet MS"/>
                <a:cs typeface="Trebuchet MS"/>
              </a:rPr>
              <a:t>advogavam </a:t>
            </a:r>
            <a:r>
              <a:rPr sz="1600" spc="-90" dirty="0">
                <a:latin typeface="Trebuchet MS"/>
                <a:cs typeface="Trebuchet MS"/>
              </a:rPr>
              <a:t>então </a:t>
            </a:r>
            <a:r>
              <a:rPr sz="1600" spc="-65" dirty="0">
                <a:latin typeface="Trebuchet MS"/>
                <a:cs typeface="Trebuchet MS"/>
              </a:rPr>
              <a:t>uma </a:t>
            </a:r>
            <a:r>
              <a:rPr sz="1600" spc="-110" dirty="0">
                <a:latin typeface="Trebuchet MS"/>
                <a:cs typeface="Trebuchet MS"/>
              </a:rPr>
              <a:t>“reforma </a:t>
            </a:r>
            <a:r>
              <a:rPr sz="1600" spc="-105" dirty="0">
                <a:latin typeface="Trebuchet MS"/>
                <a:cs typeface="Trebuchet MS"/>
              </a:rPr>
              <a:t>agrária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00" dirty="0">
                <a:latin typeface="Trebuchet MS"/>
                <a:cs typeface="Trebuchet MS"/>
              </a:rPr>
              <a:t>lei </a:t>
            </a:r>
            <a:r>
              <a:rPr sz="1600" spc="-55" dirty="0">
                <a:latin typeface="Trebuchet MS"/>
                <a:cs typeface="Trebuchet MS"/>
              </a:rPr>
              <a:t>ou </a:t>
            </a:r>
            <a:r>
              <a:rPr sz="1600" spc="-65" dirty="0">
                <a:latin typeface="Trebuchet MS"/>
                <a:cs typeface="Trebuchet MS"/>
              </a:rPr>
              <a:t>na </a:t>
            </a:r>
            <a:r>
              <a:rPr sz="1600" spc="-155" dirty="0">
                <a:latin typeface="Trebuchet MS"/>
                <a:cs typeface="Trebuchet MS"/>
              </a:rPr>
              <a:t>marra”. </a:t>
            </a:r>
            <a:r>
              <a:rPr sz="1600" spc="30" dirty="0">
                <a:latin typeface="Trebuchet MS"/>
                <a:cs typeface="Trebuchet MS"/>
              </a:rPr>
              <a:t>Essa </a:t>
            </a:r>
            <a:r>
              <a:rPr sz="1600" spc="-120" dirty="0">
                <a:latin typeface="Trebuchet MS"/>
                <a:cs typeface="Trebuchet MS"/>
              </a:rPr>
              <a:t>vitória, </a:t>
            </a:r>
            <a:r>
              <a:rPr sz="1600" spc="-105" dirty="0">
                <a:latin typeface="Trebuchet MS"/>
                <a:cs typeface="Trebuchet MS"/>
              </a:rPr>
              <a:t>porém, </a:t>
            </a:r>
            <a:r>
              <a:rPr sz="1600" spc="-110" dirty="0">
                <a:latin typeface="Trebuchet MS"/>
                <a:cs typeface="Trebuchet MS"/>
              </a:rPr>
              <a:t>foi </a:t>
            </a:r>
            <a:r>
              <a:rPr sz="1600" spc="-90" dirty="0">
                <a:latin typeface="Trebuchet MS"/>
                <a:cs typeface="Trebuchet MS"/>
              </a:rPr>
              <a:t>politicamente </a:t>
            </a:r>
            <a:r>
              <a:rPr sz="1600" spc="-75" dirty="0">
                <a:latin typeface="Trebuchet MS"/>
                <a:cs typeface="Trebuchet MS"/>
              </a:rPr>
              <a:t>enganosa,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pois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partir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daí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Estado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reforçaria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ação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sindical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em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detrimento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liderança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das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ligas.</a:t>
            </a:r>
            <a:endParaRPr sz="16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55" dirty="0">
                <a:latin typeface="Trebuchet MS"/>
                <a:cs typeface="Trebuchet MS"/>
              </a:rPr>
              <a:t>Os </a:t>
            </a:r>
            <a:r>
              <a:rPr sz="1600" spc="-55" dirty="0">
                <a:latin typeface="Trebuchet MS"/>
                <a:cs typeface="Trebuchet MS"/>
              </a:rPr>
              <a:t>sindicatos </a:t>
            </a:r>
            <a:r>
              <a:rPr sz="1600" spc="290" dirty="0">
                <a:latin typeface="Trebuchet MS"/>
                <a:cs typeface="Trebuchet MS"/>
              </a:rPr>
              <a:t>— </a:t>
            </a:r>
            <a:r>
              <a:rPr sz="1600" spc="-70" dirty="0">
                <a:latin typeface="Trebuchet MS"/>
                <a:cs typeface="Trebuchet MS"/>
              </a:rPr>
              <a:t>organizações </a:t>
            </a:r>
            <a:r>
              <a:rPr sz="1600" spc="-65" dirty="0">
                <a:latin typeface="Trebuchet MS"/>
                <a:cs typeface="Trebuchet MS"/>
              </a:rPr>
              <a:t>substancialmente </a:t>
            </a:r>
            <a:r>
              <a:rPr sz="1600" spc="-40" dirty="0">
                <a:latin typeface="Trebuchet MS"/>
                <a:cs typeface="Trebuchet MS"/>
              </a:rPr>
              <a:t>mais poderosas </a:t>
            </a:r>
            <a:r>
              <a:rPr sz="1600" spc="290" dirty="0">
                <a:latin typeface="Trebuchet MS"/>
                <a:cs typeface="Trebuchet MS"/>
              </a:rPr>
              <a:t>— </a:t>
            </a:r>
            <a:r>
              <a:rPr sz="1600" spc="-85" dirty="0">
                <a:latin typeface="Trebuchet MS"/>
                <a:cs typeface="Trebuchet MS"/>
              </a:rPr>
              <a:t>diversificaram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95" dirty="0">
                <a:latin typeface="Trebuchet MS"/>
                <a:cs typeface="Trebuchet MS"/>
              </a:rPr>
              <a:t>plataforma </a:t>
            </a:r>
            <a:r>
              <a:rPr sz="1600" spc="-15" dirty="0">
                <a:latin typeface="Trebuchet MS"/>
                <a:cs typeface="Trebuchet MS"/>
              </a:rPr>
              <a:t>das </a:t>
            </a:r>
            <a:r>
              <a:rPr sz="1600" spc="-90" dirty="0">
                <a:latin typeface="Trebuchet MS"/>
                <a:cs typeface="Trebuchet MS"/>
              </a:rPr>
              <a:t>ligas, </a:t>
            </a:r>
            <a:r>
              <a:rPr sz="1600" spc="-70" dirty="0">
                <a:latin typeface="Trebuchet MS"/>
                <a:cs typeface="Trebuchet MS"/>
              </a:rPr>
              <a:t>acentuando </a:t>
            </a:r>
            <a:r>
              <a:rPr sz="1600" spc="-60" dirty="0">
                <a:latin typeface="Trebuchet MS"/>
                <a:cs typeface="Trebuchet MS"/>
              </a:rPr>
              <a:t>a 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necessidade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estender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ao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trabalhador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rural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25" dirty="0">
                <a:latin typeface="Trebuchet MS"/>
                <a:cs typeface="Trebuchet MS"/>
              </a:rPr>
              <a:t>os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benefícios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sociais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já </a:t>
            </a:r>
            <a:r>
              <a:rPr sz="1600" spc="-55" dirty="0">
                <a:latin typeface="Trebuchet MS"/>
                <a:cs typeface="Trebuchet MS"/>
              </a:rPr>
              <a:t>usufruídos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pelos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trabalhadores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urbanos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fazer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aplicar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recém-aprovado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Estatuto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Trabalhador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Rural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(1963)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ao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campo.</a:t>
            </a:r>
            <a:endParaRPr sz="16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25" dirty="0">
                <a:latin typeface="Trebuchet MS"/>
                <a:cs typeface="Trebuchet MS"/>
              </a:rPr>
              <a:t>CONCLUSÃO</a:t>
            </a:r>
            <a:endParaRPr sz="1600" dirty="0">
              <a:latin typeface="Trebuchet MS"/>
              <a:cs typeface="Trebuchet MS"/>
            </a:endParaRPr>
          </a:p>
          <a:p>
            <a:pPr marL="299085" marR="68834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40" dirty="0">
                <a:latin typeface="Trebuchet MS"/>
                <a:cs typeface="Trebuchet MS"/>
              </a:rPr>
              <a:t>Criadas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uma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conjuntura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favorável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liberalização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política,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coincidiu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com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governo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Kubitschek,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ligas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seriam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marcadas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pelo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período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ascensão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populismo.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De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40" dirty="0">
                <a:latin typeface="Trebuchet MS"/>
                <a:cs typeface="Trebuchet MS"/>
              </a:rPr>
              <a:t>fato,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existência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mesma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movimento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parece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estar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ligada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às 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ideologias </a:t>
            </a:r>
            <a:r>
              <a:rPr sz="1600" spc="-75" dirty="0">
                <a:latin typeface="Trebuchet MS"/>
                <a:cs typeface="Trebuchet MS"/>
              </a:rPr>
              <a:t>desenvolvimentistas, de </a:t>
            </a:r>
            <a:r>
              <a:rPr sz="1600" spc="-95" dirty="0">
                <a:latin typeface="Trebuchet MS"/>
                <a:cs typeface="Trebuchet MS"/>
              </a:rPr>
              <a:t>integração </a:t>
            </a:r>
            <a:r>
              <a:rPr sz="1600" spc="-65" dirty="0">
                <a:latin typeface="Trebuchet MS"/>
                <a:cs typeface="Trebuchet MS"/>
              </a:rPr>
              <a:t>nacional </a:t>
            </a:r>
            <a:r>
              <a:rPr sz="1600" spc="-85" dirty="0">
                <a:latin typeface="Trebuchet MS"/>
                <a:cs typeface="Trebuchet MS"/>
              </a:rPr>
              <a:t>e </a:t>
            </a:r>
            <a:r>
              <a:rPr sz="1600" spc="-75" dirty="0">
                <a:latin typeface="Trebuchet MS"/>
                <a:cs typeface="Trebuchet MS"/>
              </a:rPr>
              <a:t>de </a:t>
            </a:r>
            <a:r>
              <a:rPr sz="1600" spc="-55" dirty="0">
                <a:latin typeface="Trebuchet MS"/>
                <a:cs typeface="Trebuchet MS"/>
              </a:rPr>
              <a:t>expansão </a:t>
            </a:r>
            <a:r>
              <a:rPr sz="1600" spc="-65" dirty="0">
                <a:latin typeface="Trebuchet MS"/>
                <a:cs typeface="Trebuchet MS"/>
              </a:rPr>
              <a:t>da </a:t>
            </a:r>
            <a:r>
              <a:rPr sz="1600" spc="-85" dirty="0">
                <a:latin typeface="Trebuchet MS"/>
                <a:cs typeface="Trebuchet MS"/>
              </a:rPr>
              <a:t>cidadania. </a:t>
            </a:r>
            <a:r>
              <a:rPr sz="1600" spc="15" dirty="0">
                <a:latin typeface="Trebuchet MS"/>
                <a:cs typeface="Trebuchet MS"/>
              </a:rPr>
              <a:t>Nesse </a:t>
            </a:r>
            <a:r>
              <a:rPr sz="1600" spc="-90" dirty="0">
                <a:latin typeface="Trebuchet MS"/>
                <a:cs typeface="Trebuchet MS"/>
              </a:rPr>
              <a:t>sentido, </a:t>
            </a:r>
            <a:r>
              <a:rPr sz="1600" spc="10" dirty="0">
                <a:latin typeface="Trebuchet MS"/>
                <a:cs typeface="Trebuchet MS"/>
              </a:rPr>
              <a:t>as </a:t>
            </a:r>
            <a:r>
              <a:rPr sz="1600" spc="-75" dirty="0">
                <a:latin typeface="Trebuchet MS"/>
                <a:cs typeface="Trebuchet MS"/>
              </a:rPr>
              <a:t>reivindicações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camponesas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ecoavam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como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parte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um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único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amplo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35" dirty="0">
                <a:latin typeface="Trebuchet MS"/>
                <a:cs typeface="Trebuchet MS"/>
              </a:rPr>
              <a:t>projeto.</a:t>
            </a:r>
            <a:endParaRPr sz="1600" dirty="0">
              <a:latin typeface="Trebuchet MS"/>
              <a:cs typeface="Trebuchet MS"/>
            </a:endParaRPr>
          </a:p>
          <a:p>
            <a:pPr marL="299085" marR="21844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latin typeface="Trebuchet MS"/>
                <a:cs typeface="Trebuchet MS"/>
              </a:rPr>
              <a:t>A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desagregação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movimento,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em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1964,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eliminou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organizações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mas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não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desarticulou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suas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reivindicações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básicas,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 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seriam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incorporadas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pelos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sindicatos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no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período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seguinte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(1965-1983).</a:t>
            </a:r>
            <a:r>
              <a:rPr sz="1600" spc="-15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Convém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notar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que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esses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sindicatos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rurais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têm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sido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particularmente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ativos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nas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antigas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zonas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</a:t>
            </a:r>
            <a:r>
              <a:rPr sz="1600" spc="-17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influência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das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ligas.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81025"/>
            <a:ext cx="10676255" cy="409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O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breve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governo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de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Jânio Quadros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(1961)</a:t>
            </a:r>
            <a:endParaRPr sz="1800" dirty="0">
              <a:latin typeface="Verdana"/>
              <a:cs typeface="Verdana"/>
            </a:endParaRPr>
          </a:p>
          <a:p>
            <a:pPr marL="355600" marR="52069" indent="-342900">
              <a:lnSpc>
                <a:spcPct val="100000"/>
              </a:lnSpc>
              <a:spcBef>
                <a:spcPts val="178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spc="-125" dirty="0" err="1">
                <a:latin typeface="Trebuchet MS"/>
                <a:cs typeface="Trebuchet MS"/>
              </a:rPr>
              <a:t>Jânio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45" dirty="0" err="1">
                <a:latin typeface="Trebuchet MS"/>
                <a:cs typeface="Trebuchet MS"/>
              </a:rPr>
              <a:t>Quadros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5" dirty="0" err="1">
                <a:latin typeface="Trebuchet MS"/>
                <a:cs typeface="Trebuchet MS"/>
              </a:rPr>
              <a:t>assumiu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5" dirty="0" err="1">
                <a:latin typeface="Trebuchet MS"/>
                <a:cs typeface="Trebuchet MS"/>
              </a:rPr>
              <a:t>governo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0" dirty="0" err="1">
                <a:latin typeface="Trebuchet MS"/>
                <a:cs typeface="Trebuchet MS"/>
              </a:rPr>
              <a:t>em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5" dirty="0" err="1">
                <a:latin typeface="Trebuchet MS"/>
                <a:cs typeface="Trebuchet MS"/>
              </a:rPr>
              <a:t>janeiro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1961,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0" dirty="0" err="1">
                <a:latin typeface="Trebuchet MS"/>
                <a:cs typeface="Trebuchet MS"/>
              </a:rPr>
              <a:t>depois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 err="1">
                <a:latin typeface="Trebuchet MS"/>
                <a:cs typeface="Trebuchet MS"/>
              </a:rPr>
              <a:t>uma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 err="1">
                <a:latin typeface="Trebuchet MS"/>
                <a:cs typeface="Trebuchet MS"/>
              </a:rPr>
              <a:t>campanha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5" dirty="0" err="1">
                <a:latin typeface="Trebuchet MS"/>
                <a:cs typeface="Trebuchet MS"/>
              </a:rPr>
              <a:t>populista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 err="1">
                <a:latin typeface="Trebuchet MS"/>
                <a:cs typeface="Trebuchet MS"/>
              </a:rPr>
              <a:t>centrada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75" dirty="0" err="1">
                <a:latin typeface="Trebuchet MS"/>
                <a:cs typeface="Trebuchet MS"/>
              </a:rPr>
              <a:t>combate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à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 err="1">
                <a:latin typeface="Trebuchet MS"/>
                <a:cs typeface="Trebuchet MS"/>
              </a:rPr>
              <a:t>corrupção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 err="1">
                <a:latin typeface="Trebuchet MS"/>
                <a:cs typeface="Trebuchet MS"/>
              </a:rPr>
              <a:t>na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25" dirty="0" err="1">
                <a:latin typeface="Trebuchet MS"/>
                <a:cs typeface="Trebuchet MS"/>
              </a:rPr>
              <a:t>figura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 err="1">
                <a:latin typeface="Trebuchet MS"/>
                <a:cs typeface="Trebuchet MS"/>
              </a:rPr>
              <a:t>simbólica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 err="1">
                <a:latin typeface="Trebuchet MS"/>
                <a:cs typeface="Trebuchet MS"/>
              </a:rPr>
              <a:t>vassoura</a:t>
            </a:r>
            <a:r>
              <a:rPr sz="1800" spc="-65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812800" marR="361950" lvl="1" indent="-343535">
              <a:lnSpc>
                <a:spcPct val="100000"/>
              </a:lnSpc>
              <a:buFont typeface="Wingdings"/>
              <a:buChar char=""/>
              <a:tabLst>
                <a:tab pos="812165" algn="l"/>
                <a:tab pos="813435" algn="l"/>
              </a:tabLst>
            </a:pPr>
            <a:r>
              <a:rPr sz="1800" spc="-60" dirty="0">
                <a:latin typeface="Trebuchet MS"/>
                <a:cs typeface="Trebuchet MS"/>
              </a:rPr>
              <a:t>Desenvolve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uma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política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econômica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antipopular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combate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à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inflação,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redução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i="1" spc="-125" dirty="0">
                <a:latin typeface="Trebuchet MS"/>
                <a:cs typeface="Trebuchet MS"/>
              </a:rPr>
              <a:t>deficit</a:t>
            </a:r>
            <a:r>
              <a:rPr sz="1800" i="1" spc="-1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público,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congelamento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salários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restrição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crédito.</a:t>
            </a:r>
            <a:endParaRPr sz="18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812800" marR="14351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812165" algn="l"/>
                <a:tab pos="813435" algn="l"/>
              </a:tabLst>
            </a:pPr>
            <a:r>
              <a:rPr sz="1800" spc="-95" dirty="0">
                <a:latin typeface="Trebuchet MS"/>
                <a:cs typeface="Trebuchet MS"/>
              </a:rPr>
              <a:t>Política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externa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mais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independente,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relações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comerciais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tanto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governos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socialistas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China,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Cuba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União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Soviética,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quanto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países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capitalistas,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como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Estados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Unidos.</a:t>
            </a:r>
            <a:endParaRPr sz="18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"/>
              <a:tabLst>
                <a:tab pos="812165" algn="l"/>
                <a:tab pos="813435" algn="l"/>
              </a:tabLst>
            </a:pPr>
            <a:r>
              <a:rPr sz="1800" spc="-60" dirty="0">
                <a:latin typeface="Trebuchet MS"/>
                <a:cs typeface="Trebuchet MS"/>
              </a:rPr>
              <a:t>Combate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colonialismo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português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África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Ásia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apoio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à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Revolução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Cubana.</a:t>
            </a:r>
            <a:endParaRPr sz="18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spc="-75" dirty="0">
                <a:latin typeface="Trebuchet MS"/>
                <a:cs typeface="Trebuchet MS"/>
              </a:rPr>
              <a:t>Criticado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por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suas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medidas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polêmicas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pela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política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ambígua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contexto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guerra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fria,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Jânio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Quadros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renuncia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agosto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1961.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457180" cy="328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Trebuchet MS"/>
                <a:cs typeface="Trebuchet MS"/>
              </a:rPr>
              <a:t>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governo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João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Goulart: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fase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parlamentarista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(1961-1963)</a:t>
            </a:r>
            <a:endParaRPr sz="18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renúncia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Jânio,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Congresso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Nacional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aproveitou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viagem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vice,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João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Goulart,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à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China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comunista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nomeou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presidente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Câmara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para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presidência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república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caráter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provisório.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marR="30861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80" dirty="0">
                <a:latin typeface="Trebuchet MS"/>
                <a:cs typeface="Trebuchet MS"/>
              </a:rPr>
              <a:t>Leonel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Brizola,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governador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Rio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Grande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Sul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cunhado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Jango,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encabeça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campanha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legalista</a:t>
            </a:r>
            <a:r>
              <a:rPr sz="1800" spc="-75" dirty="0">
                <a:latin typeface="Trebuchet MS"/>
                <a:cs typeface="Trebuchet MS"/>
              </a:rPr>
              <a:t>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pelo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cumprimento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Constituição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pela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posse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Goulart.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35" dirty="0">
                <a:latin typeface="Trebuchet MS"/>
                <a:cs typeface="Trebuchet MS"/>
              </a:rPr>
              <a:t>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Congresso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Nacional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estabelece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regime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parlamentarista.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75" dirty="0">
                <a:latin typeface="Trebuchet MS"/>
                <a:cs typeface="Trebuchet MS"/>
              </a:rPr>
              <a:t>Setembro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de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1961: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Jango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assume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governo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sob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forte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pressão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setores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conservadores,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identificavam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Trebuchet MS"/>
                <a:cs typeface="Trebuchet MS"/>
              </a:rPr>
              <a:t>como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simp</a:t>
            </a:r>
            <a:r>
              <a:rPr sz="1800" spc="-60" dirty="0">
                <a:latin typeface="Trebuchet MS"/>
                <a:cs typeface="Trebuchet MS"/>
              </a:rPr>
              <a:t>a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125" dirty="0">
                <a:latin typeface="Trebuchet MS"/>
                <a:cs typeface="Trebuchet MS"/>
              </a:rPr>
              <a:t>i</a:t>
            </a:r>
            <a:r>
              <a:rPr sz="1800" spc="-105" dirty="0">
                <a:latin typeface="Trebuchet MS"/>
                <a:cs typeface="Trebuchet MS"/>
              </a:rPr>
              <a:t>z</a:t>
            </a:r>
            <a:r>
              <a:rPr sz="1800" spc="-120" dirty="0">
                <a:latin typeface="Trebuchet MS"/>
                <a:cs typeface="Trebuchet MS"/>
              </a:rPr>
              <a:t>an</a:t>
            </a:r>
            <a:r>
              <a:rPr sz="1800" spc="-100" dirty="0">
                <a:latin typeface="Trebuchet MS"/>
                <a:cs typeface="Trebuchet MS"/>
              </a:rPr>
              <a:t>t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comu</a:t>
            </a:r>
            <a:r>
              <a:rPr sz="1800" spc="-140" dirty="0">
                <a:latin typeface="Trebuchet MS"/>
                <a:cs typeface="Trebuchet MS"/>
              </a:rPr>
              <a:t>n</a:t>
            </a:r>
            <a:r>
              <a:rPr sz="1800" spc="-70" dirty="0">
                <a:latin typeface="Trebuchet MS"/>
                <a:cs typeface="Trebuchet MS"/>
              </a:rPr>
              <a:t>i</a:t>
            </a:r>
            <a:r>
              <a:rPr sz="1800" spc="90" dirty="0">
                <a:latin typeface="Trebuchet MS"/>
                <a:cs typeface="Trebuchet MS"/>
              </a:rPr>
              <a:t>s</a:t>
            </a:r>
            <a:r>
              <a:rPr sz="1800" spc="-60" dirty="0">
                <a:latin typeface="Trebuchet MS"/>
                <a:cs typeface="Trebuchet MS"/>
              </a:rPr>
              <a:t>m</a:t>
            </a:r>
            <a:r>
              <a:rPr sz="1800" spc="-100" dirty="0">
                <a:latin typeface="Trebuchet MS"/>
                <a:cs typeface="Trebuchet MS"/>
              </a:rPr>
              <a:t>o</a:t>
            </a:r>
            <a:r>
              <a:rPr sz="1800" spc="-220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587355" cy="438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Trebuchet MS"/>
                <a:cs typeface="Trebuchet MS"/>
              </a:rPr>
              <a:t>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governo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João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Goulart: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fase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parlamentarista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(1961-1963)</a:t>
            </a:r>
            <a:endParaRPr sz="1800" dirty="0">
              <a:latin typeface="Trebuchet MS"/>
              <a:cs typeface="Trebuchet MS"/>
            </a:endParaRPr>
          </a:p>
          <a:p>
            <a:pPr marL="355600" marR="109220" indent="-342900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35" dirty="0">
                <a:latin typeface="Trebuchet MS"/>
                <a:cs typeface="Trebuchet MS"/>
              </a:rPr>
              <a:t>As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reformas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de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base</a:t>
            </a:r>
            <a:r>
              <a:rPr sz="1800" spc="-70" dirty="0">
                <a:latin typeface="Trebuchet MS"/>
                <a:cs typeface="Trebuchet MS"/>
              </a:rPr>
              <a:t>: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conjunto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iniciativas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que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incluíam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reformas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agrária,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tributária,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educacional,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urbana,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bancária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política,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apoiadas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por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grupos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nacionalistas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pela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esquerda.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812800" marR="315595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812165" algn="l"/>
                <a:tab pos="813435" algn="l"/>
              </a:tabLst>
            </a:pPr>
            <a:r>
              <a:rPr sz="1800" spc="-30" dirty="0">
                <a:latin typeface="Trebuchet MS"/>
                <a:cs typeface="Trebuchet MS"/>
              </a:rPr>
              <a:t>Impasse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entre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forças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conservadoras,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contrárias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às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reformas,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setores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progressistas,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favoráveis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elas.</a:t>
            </a:r>
            <a:endParaRPr sz="18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"/>
              <a:tabLst>
                <a:tab pos="812165" algn="l"/>
                <a:tab pos="813435" algn="l"/>
              </a:tabLst>
            </a:pPr>
            <a:r>
              <a:rPr sz="1800" spc="-85" dirty="0">
                <a:latin typeface="Trebuchet MS"/>
                <a:cs typeface="Trebuchet MS"/>
              </a:rPr>
              <a:t>Grande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comício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13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março,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Central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Brasil,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no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Rio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Janeiro,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apoiando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governo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as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reformas.</a:t>
            </a:r>
            <a:endParaRPr sz="18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950" dirty="0">
              <a:latin typeface="Trebuchet MS"/>
              <a:cs typeface="Trebuchet MS"/>
            </a:endParaRPr>
          </a:p>
          <a:p>
            <a:pPr marL="299085" marR="20383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Verdana"/>
                <a:cs typeface="Verdana"/>
              </a:rPr>
              <a:t>Reação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conservadora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empresários, </a:t>
            </a:r>
            <a:r>
              <a:rPr sz="1800" spc="-10" dirty="0">
                <a:latin typeface="Verdana"/>
                <a:cs typeface="Verdana"/>
              </a:rPr>
              <a:t>burocratas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militares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contra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governo,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realização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Marcha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Família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 Deus </a:t>
            </a:r>
            <a:r>
              <a:rPr sz="1800" spc="-5" dirty="0">
                <a:latin typeface="Verdana"/>
                <a:cs typeface="Verdana"/>
              </a:rPr>
              <a:t>pela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Liberdade,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dia</a:t>
            </a:r>
            <a:r>
              <a:rPr sz="1800" dirty="0">
                <a:latin typeface="Verdana"/>
                <a:cs typeface="Verdana"/>
              </a:rPr>
              <a:t> 19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março,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São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Paulo.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"/>
            </a:pPr>
            <a:endParaRPr sz="1700" dirty="0">
              <a:latin typeface="Verdana"/>
              <a:cs typeface="Verdana"/>
            </a:endParaRPr>
          </a:p>
          <a:p>
            <a:pPr marL="299085" indent="-287020">
              <a:lnSpc>
                <a:spcPts val="213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Golpe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militar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deposição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João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Goulart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31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março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1964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início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ditadura</a:t>
            </a:r>
            <a:endParaRPr sz="1800" dirty="0">
              <a:latin typeface="Verdana"/>
              <a:cs typeface="Verdana"/>
            </a:endParaRPr>
          </a:p>
          <a:p>
            <a:pPr marL="299085">
              <a:lnSpc>
                <a:spcPts val="2130"/>
              </a:lnSpc>
            </a:pPr>
            <a:r>
              <a:rPr sz="1800" dirty="0">
                <a:latin typeface="Verdana"/>
                <a:cs typeface="Verdana"/>
              </a:rPr>
              <a:t>militar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país.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3020555"/>
              <a:ext cx="4030979" cy="74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410" y="3026917"/>
              <a:ext cx="3909060" cy="6507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3159213"/>
              <a:ext cx="516635" cy="6035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5396" y="3164204"/>
              <a:ext cx="427481" cy="51346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EXERCÍCIOS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59079"/>
            <a:ext cx="10646410" cy="526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05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01.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(Cesgranrio)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"(...)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aumento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produção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exigirá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aumento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importações,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verificar-se,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depende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renda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exportações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influxo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líquido 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capital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estrangeiro.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setores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produção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interdependentes,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expansão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acarretará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expansão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demais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(...)".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Programa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Metas.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Relatório das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Conselho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1958,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RJ,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1959.</a:t>
            </a:r>
            <a:endParaRPr sz="1600" dirty="0">
              <a:latin typeface="Arial MT"/>
              <a:cs typeface="Arial MT"/>
            </a:endParaRPr>
          </a:p>
          <a:p>
            <a:pPr marL="12700" marR="256540">
              <a:lnSpc>
                <a:spcPts val="2020"/>
              </a:lnSpc>
              <a:spcBef>
                <a:spcPts val="80"/>
              </a:spcBef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Juscelino Kubitschek,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enfatizando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um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econômico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industrial,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estabeleceu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seguintes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prioridades: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estradas,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transportes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energia.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esse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analise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afirmativas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seguir.</a:t>
            </a:r>
            <a:endParaRPr sz="1600" dirty="0">
              <a:latin typeface="Arial MT"/>
              <a:cs typeface="Arial MT"/>
            </a:endParaRPr>
          </a:p>
          <a:p>
            <a:pPr marL="12700" marR="5080">
              <a:lnSpc>
                <a:spcPct val="105000"/>
              </a:lnSpc>
              <a:buAutoNum type="romanUcPeriod"/>
              <a:tabLst>
                <a:tab pos="127000" algn="l"/>
              </a:tabLst>
            </a:pP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participação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economia,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multinacionais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promoveram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internacionalização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mercado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brasileiro.</a:t>
            </a:r>
            <a:endParaRPr sz="1600" dirty="0">
              <a:latin typeface="Arial MT"/>
              <a:cs typeface="Arial MT"/>
            </a:endParaRPr>
          </a:p>
          <a:p>
            <a:pPr marL="12700" marR="735330">
              <a:lnSpc>
                <a:spcPct val="105000"/>
              </a:lnSpc>
              <a:buAutoNum type="romanUcPeriod"/>
              <a:tabLst>
                <a:tab pos="183515" algn="l"/>
              </a:tabLst>
            </a:pP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atender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necessidades reais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população,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econômico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apresentou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várias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distorções,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representadas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desequilíbrio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 concentração 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renda.</a:t>
            </a:r>
            <a:endParaRPr sz="1600" dirty="0">
              <a:latin typeface="Arial MT"/>
              <a:cs typeface="Arial MT"/>
            </a:endParaRPr>
          </a:p>
          <a:p>
            <a:pPr marL="12700" marR="41910">
              <a:lnSpc>
                <a:spcPct val="105000"/>
              </a:lnSpc>
              <a:buAutoNum type="romanUcPeriod"/>
              <a:tabLst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crescente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oposição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setores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conservadores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política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econômico-financeira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Juscelino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Kubitschek</a:t>
            </a:r>
            <a:r>
              <a:rPr sz="1600" dirty="0">
                <a:latin typeface="Arial MT"/>
                <a:cs typeface="Arial MT"/>
              </a:rPr>
              <a:t> levou-o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perder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apoio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Congresso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Nacional,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passou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exercer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pressão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presidente,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obrigando-o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renunciar.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Está(ão)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correta(s)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a(s)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afirmativa(s):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240"/>
              </a:spcBef>
              <a:buAutoNum type="alphaLcParenR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I,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apenas.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285"/>
              </a:spcBef>
              <a:buAutoNum type="alphaLcParenR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II,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apenas.</a:t>
            </a:r>
            <a:endParaRPr sz="1600" dirty="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spcBef>
                <a:spcPts val="290"/>
              </a:spcBef>
              <a:buAutoNum type="alphaLcParenR"/>
              <a:tabLst>
                <a:tab pos="240029" algn="l"/>
              </a:tabLst>
            </a:pPr>
            <a:r>
              <a:rPr sz="1600" spc="-5" dirty="0">
                <a:latin typeface="Arial MT"/>
                <a:cs typeface="Arial MT"/>
              </a:rPr>
              <a:t>III,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apenas.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290"/>
              </a:spcBef>
              <a:buAutoNum type="alphaLcParenR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I e II,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apenas.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290"/>
              </a:spcBef>
              <a:buAutoNum type="alphaLcParenR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I 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III,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apenas.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094" y="245363"/>
            <a:ext cx="11137557" cy="6019801"/>
            <a:chOff x="175094" y="245363"/>
            <a:chExt cx="11137557" cy="60198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094" y="321309"/>
              <a:ext cx="3615855" cy="3298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6" y="3810000"/>
              <a:ext cx="5931408" cy="2353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9640" y="726948"/>
              <a:ext cx="2763011" cy="32826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5448" y="245363"/>
              <a:ext cx="3736848" cy="328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7936" y="4072128"/>
              <a:ext cx="2883407" cy="2193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382" y="457200"/>
            <a:ext cx="10643235" cy="512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0">
              <a:lnSpc>
                <a:spcPct val="105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02.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(Cesgranrio)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"Tenho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neste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momento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razão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orgulho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poder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entregar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75" dirty="0">
                <a:latin typeface="Arial MT"/>
                <a:cs typeface="Arial MT"/>
              </a:rPr>
              <a:t>V.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república 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condições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muito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diversas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daquelas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recebi,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tocante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estabilidade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regime.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Está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consolidada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nós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democracia 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estabelecida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paz..."</a:t>
            </a:r>
            <a:endParaRPr sz="16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(KUBITSCHEK,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Juscelino."Meu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Caminho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Brasília."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Janeiro: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Bloch 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1978.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3.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451)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 MT"/>
              <a:cs typeface="Arial MT"/>
            </a:endParaRPr>
          </a:p>
          <a:p>
            <a:pPr marL="12700" marR="572770">
              <a:lnSpc>
                <a:spcPct val="105000"/>
              </a:lnSpc>
            </a:pP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2002,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comemora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centenário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nascimento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Juscelino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Kubitschek, 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presidente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cujo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mandato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mantiveram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instituições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estáveis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democráticas.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imediatamente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anterior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foi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marcado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crises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sucessivas,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 o sucedeu.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condições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instabilidade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presidente</a:t>
            </a:r>
            <a:r>
              <a:rPr sz="1600" dirty="0">
                <a:latin typeface="Arial MT"/>
                <a:cs typeface="Arial MT"/>
              </a:rPr>
              <a:t> 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referia,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trecho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acima,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ocorreram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que: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240"/>
              </a:spcBef>
              <a:buAutoNum type="alphaLcParenR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uma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conspiração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udenista,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após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morte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Vargas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Café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Filho, tentou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impedir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eleitos,</a:t>
            </a:r>
            <a:endParaRPr sz="1600" dirty="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acabou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garantida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Ministro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Guerra.</a:t>
            </a:r>
            <a:endParaRPr sz="1600" dirty="0">
              <a:latin typeface="Arial MT"/>
              <a:cs typeface="Arial MT"/>
            </a:endParaRPr>
          </a:p>
          <a:p>
            <a:pPr marL="156845" marR="5080" indent="-144780">
              <a:lnSpc>
                <a:spcPct val="114999"/>
              </a:lnSpc>
              <a:spcBef>
                <a:spcPts val="5"/>
              </a:spcBef>
              <a:buAutoNum type="alphaLcParenR" startAt="2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sua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política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desenvolvimentista,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marcada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slogan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"cinquenta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cinco",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levou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um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inflacionário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acelerado e ao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seu consequente desprestígio.</a:t>
            </a:r>
            <a:endParaRPr sz="1600" dirty="0">
              <a:latin typeface="Arial MT"/>
              <a:cs typeface="Arial MT"/>
            </a:endParaRPr>
          </a:p>
          <a:p>
            <a:pPr marL="156845" marR="354965" indent="-144780">
              <a:lnSpc>
                <a:spcPct val="114999"/>
              </a:lnSpc>
              <a:buAutoNum type="alphaLcParenR" startAt="2"/>
              <a:tabLst>
                <a:tab pos="240029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presidente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Jânio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Quadros,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eleito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esmagadora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maioria,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procurava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aproximar-se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países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socialistas,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busca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empréstimos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externos.</a:t>
            </a:r>
            <a:endParaRPr sz="1600" dirty="0">
              <a:latin typeface="Arial MT"/>
              <a:cs typeface="Arial MT"/>
            </a:endParaRPr>
          </a:p>
          <a:p>
            <a:pPr marL="156845" marR="25400" indent="-144780">
              <a:lnSpc>
                <a:spcPts val="2210"/>
              </a:lnSpc>
              <a:spcBef>
                <a:spcPts val="120"/>
              </a:spcBef>
              <a:buAutoNum type="alphaLcParenR" startAt="2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vice-presidente João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Goulart,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submetido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sistema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parlamentarista,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instituído,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assumiu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face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renúncia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Jânio Quadros.</a:t>
            </a:r>
            <a:endParaRPr sz="1600" dirty="0">
              <a:latin typeface="Arial MT"/>
              <a:cs typeface="Arial MT"/>
            </a:endParaRPr>
          </a:p>
          <a:p>
            <a:pPr marL="250190" indent="-238125">
              <a:lnSpc>
                <a:spcPct val="100000"/>
              </a:lnSpc>
              <a:spcBef>
                <a:spcPts val="165"/>
              </a:spcBef>
              <a:buAutoNum type="alphaLcParenR" startAt="2"/>
              <a:tabLst>
                <a:tab pos="250825" algn="l"/>
              </a:tabLst>
            </a:pP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governos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militares,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tentando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indústria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foram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acusados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forte</a:t>
            </a:r>
            <a:endParaRPr sz="1600" dirty="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latin typeface="Arial MT"/>
                <a:cs typeface="Arial MT"/>
              </a:rPr>
              <a:t>internacionalização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economia,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multinacionais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mercado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brasileiro.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0357"/>
            <a:ext cx="10598150" cy="3953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99745">
              <a:lnSpc>
                <a:spcPts val="2270"/>
              </a:lnSpc>
              <a:spcBef>
                <a:spcPts val="80"/>
              </a:spcBef>
            </a:pPr>
            <a:r>
              <a:rPr sz="1600" spc="-5" dirty="0">
                <a:latin typeface="Arial MT"/>
                <a:cs typeface="Arial MT"/>
              </a:rPr>
              <a:t>03.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Assinale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apresenta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quadro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partidário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 1945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1964:</a:t>
            </a:r>
            <a:endParaRPr sz="1800" dirty="0">
              <a:latin typeface="Arial MT"/>
              <a:cs typeface="Arial MT"/>
            </a:endParaRPr>
          </a:p>
          <a:p>
            <a:pPr marL="338455" indent="-326390">
              <a:lnSpc>
                <a:spcPct val="100000"/>
              </a:lnSpc>
              <a:spcBef>
                <a:spcPts val="375"/>
              </a:spcBef>
              <a:buAutoNum type="alphaLcParenR"/>
              <a:tabLst>
                <a:tab pos="339090" algn="l"/>
              </a:tabLst>
            </a:pPr>
            <a:r>
              <a:rPr sz="1800" spc="-45" dirty="0">
                <a:latin typeface="Arial MT"/>
                <a:cs typeface="Arial MT"/>
              </a:rPr>
              <a:t>Todos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surgidos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 final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representavam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forças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oposição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ditadura.</a:t>
            </a:r>
            <a:endParaRPr sz="1800" dirty="0">
              <a:latin typeface="Arial MT"/>
              <a:cs typeface="Arial MT"/>
            </a:endParaRPr>
          </a:p>
          <a:p>
            <a:pPr marL="156845" marR="525780" indent="-144780">
              <a:lnSpc>
                <a:spcPct val="115100"/>
              </a:lnSpc>
              <a:spcBef>
                <a:spcPts val="995"/>
              </a:spcBef>
              <a:buAutoNum type="alphaLcParenR"/>
              <a:tabLst>
                <a:tab pos="33020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UDN (União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Democrática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Nacional),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principal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força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oposição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Getúlio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Vargas,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grande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vencedora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eleições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nacionais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período.</a:t>
            </a:r>
            <a:endParaRPr sz="1800" dirty="0">
              <a:latin typeface="Arial MT"/>
              <a:cs typeface="Arial MT"/>
            </a:endParaRPr>
          </a:p>
          <a:p>
            <a:pPr marL="156845" marR="115570" indent="-144780">
              <a:lnSpc>
                <a:spcPct val="114999"/>
              </a:lnSpc>
              <a:spcBef>
                <a:spcPts val="1005"/>
              </a:spcBef>
              <a:buAutoNum type="alphaLcParenR"/>
              <a:tabLst>
                <a:tab pos="31750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permanente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radical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oposição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PSD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(Partido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Democrático)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PTB</a:t>
            </a:r>
            <a:r>
              <a:rPr sz="1800" spc="-5" dirty="0">
                <a:latin typeface="Arial MT"/>
                <a:cs typeface="Arial MT"/>
              </a:rPr>
              <a:t> (Partido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Trabalhista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Brasileiro)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associada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oposição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rural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X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urbano.</a:t>
            </a:r>
            <a:endParaRPr sz="1800" dirty="0">
              <a:latin typeface="Arial MT"/>
              <a:cs typeface="Arial MT"/>
            </a:endParaRPr>
          </a:p>
          <a:p>
            <a:pPr marL="342900" indent="-3308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342900" algn="l"/>
                <a:tab pos="343535" algn="l"/>
              </a:tabLst>
            </a:pPr>
            <a:r>
              <a:rPr sz="1800" dirty="0">
                <a:latin typeface="Arial MT"/>
                <a:cs typeface="Arial MT"/>
              </a:rPr>
              <a:t>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maiores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(PSD,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UDN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PTB)</a:t>
            </a:r>
            <a:r>
              <a:rPr sz="1800" spc="-5" dirty="0">
                <a:latin typeface="Arial MT"/>
                <a:cs typeface="Arial MT"/>
              </a:rPr>
              <a:t> eram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organizações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criadas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partir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cúpulas</a:t>
            </a:r>
            <a:endParaRPr sz="1800" dirty="0">
              <a:latin typeface="Arial MT"/>
              <a:cs typeface="Arial MT"/>
            </a:endParaRPr>
          </a:p>
          <a:p>
            <a:pPr marL="15684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 MT"/>
                <a:cs typeface="Arial MT"/>
              </a:rPr>
              <a:t>tendo limitadas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bases populares.</a:t>
            </a:r>
            <a:endParaRPr sz="1800" dirty="0">
              <a:latin typeface="Arial MT"/>
              <a:cs typeface="Arial MT"/>
            </a:endParaRPr>
          </a:p>
          <a:p>
            <a:pPr marL="156845" marR="508634" indent="-144780">
              <a:lnSpc>
                <a:spcPct val="114999"/>
              </a:lnSpc>
              <a:spcBef>
                <a:spcPts val="1000"/>
              </a:spcBef>
              <a:buAutoNum type="alphaLcParenR" startAt="5"/>
              <a:tabLst>
                <a:tab pos="342900" algn="l"/>
                <a:tab pos="343535" algn="l"/>
              </a:tabLst>
            </a:pPr>
            <a:r>
              <a:rPr sz="1800" dirty="0">
                <a:latin typeface="Arial MT"/>
                <a:cs typeface="Arial MT"/>
              </a:rPr>
              <a:t>Os </a:t>
            </a:r>
            <a:r>
              <a:rPr sz="1800" spc="-5" dirty="0">
                <a:latin typeface="Arial MT"/>
                <a:cs typeface="Arial MT"/>
              </a:rPr>
              <a:t>Partidos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período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eram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instituições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fortemente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marcadas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práticas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democráticas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rigor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doutrinário.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70357"/>
            <a:ext cx="10206355" cy="26917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80"/>
              </a:spcBef>
              <a:tabLst>
                <a:tab pos="1749425" algn="l"/>
              </a:tabLst>
            </a:pPr>
            <a:r>
              <a:rPr sz="1600" spc="-5" dirty="0">
                <a:latin typeface="Arial MT"/>
                <a:cs typeface="Arial MT"/>
              </a:rPr>
              <a:t>04.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	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conceito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Populismo,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utilizado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definir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1930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1960,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associado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(ao):</a:t>
            </a:r>
            <a:endParaRPr sz="1800" dirty="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375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subordinação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todos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setores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interesses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burguesia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industrial.</a:t>
            </a:r>
            <a:endParaRPr sz="1800" dirty="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participação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sociedade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organizada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órgãos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Estado.</a:t>
            </a:r>
            <a:endParaRPr sz="1800" dirty="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335"/>
              </a:spcBef>
              <a:buAutoNum type="alphaLcParenR"/>
              <a:tabLst>
                <a:tab pos="266700" algn="l"/>
              </a:tabLst>
            </a:pPr>
            <a:r>
              <a:rPr sz="1800" spc="-5" dirty="0">
                <a:latin typeface="Arial MT"/>
                <a:cs typeface="Arial MT"/>
              </a:rPr>
              <a:t>manutenção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oligarquia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agrária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centro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política.</a:t>
            </a:r>
            <a:endParaRPr sz="1800" dirty="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controle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estruturas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poder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camadas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populares.</a:t>
            </a:r>
            <a:endParaRPr sz="1800" dirty="0">
              <a:latin typeface="Arial MT"/>
              <a:cs typeface="Arial MT"/>
            </a:endParaRPr>
          </a:p>
          <a:p>
            <a:pPr marL="279400" indent="-26733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280035" algn="l"/>
              </a:tabLst>
            </a:pPr>
            <a:r>
              <a:rPr sz="1800" spc="-5" dirty="0">
                <a:latin typeface="Arial MT"/>
                <a:cs typeface="Arial MT"/>
              </a:rPr>
              <a:t>estado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compromisso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oligarquias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tradicionais.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58608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65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ama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-135" dirty="0">
                <a:latin typeface="Tahoma"/>
                <a:cs typeface="Tahoma"/>
              </a:rPr>
              <a:t>g</a:t>
            </a:r>
            <a:r>
              <a:rPr sz="1800" spc="-30" dirty="0">
                <a:latin typeface="Tahoma"/>
                <a:cs typeface="Tahoma"/>
              </a:rPr>
              <a:t>e</a:t>
            </a:r>
            <a:r>
              <a:rPr sz="1800" spc="-75" dirty="0">
                <a:latin typeface="Tahoma"/>
                <a:cs typeface="Tahoma"/>
              </a:rPr>
              <a:t>r</a:t>
            </a:r>
            <a:r>
              <a:rPr sz="1800" spc="4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l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</a:t>
            </a:r>
            <a:r>
              <a:rPr sz="1800" spc="5" dirty="0">
                <a:latin typeface="Tahoma"/>
                <a:cs typeface="Tahoma"/>
              </a:rPr>
              <a:t>o</a:t>
            </a:r>
            <a:r>
              <a:rPr sz="1800" spc="70" dirty="0">
                <a:latin typeface="Tahoma"/>
                <a:cs typeface="Tahoma"/>
              </a:rPr>
              <a:t>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1946</a:t>
            </a:r>
            <a:r>
              <a:rPr sz="1800" spc="-180" dirty="0">
                <a:latin typeface="Tahoma"/>
                <a:cs typeface="Tahoma"/>
              </a:rPr>
              <a:t>-</a:t>
            </a:r>
            <a:r>
              <a:rPr sz="1800" spc="-30" dirty="0">
                <a:latin typeface="Tahoma"/>
                <a:cs typeface="Tahoma"/>
              </a:rPr>
              <a:t>1964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15" dirty="0">
                <a:latin typeface="Tahoma"/>
                <a:cs typeface="Tahoma"/>
              </a:rPr>
              <a:t>Após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governo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Dutra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dois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projetos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opunham,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início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anos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1950: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liberalismo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nacionalismo.</a:t>
            </a:r>
            <a:endParaRPr sz="1800" dirty="0">
              <a:latin typeface="Tahoma"/>
              <a:cs typeface="Tahoma"/>
            </a:endParaRPr>
          </a:p>
          <a:p>
            <a:pPr marL="299085" marR="7175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Tahoma"/>
                <a:cs typeface="Tahoma"/>
              </a:rPr>
              <a:t>Segundo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projeto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liberal,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países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como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Brasil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tinham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desenvolvimento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industrial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recente,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isso 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contavam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reservas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capital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escassas.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Não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teriam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condições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promover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desenvolvimento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conta </a:t>
            </a:r>
            <a:r>
              <a:rPr sz="1800" spc="-15" dirty="0">
                <a:latin typeface="Tahoma"/>
                <a:cs typeface="Tahoma"/>
              </a:rPr>
              <a:t>própria, </a:t>
            </a:r>
            <a:r>
              <a:rPr sz="1800" spc="15" dirty="0">
                <a:latin typeface="Tahoma"/>
                <a:cs typeface="Tahoma"/>
              </a:rPr>
              <a:t>sendo </a:t>
            </a:r>
            <a:r>
              <a:rPr sz="1800" spc="20" dirty="0">
                <a:latin typeface="Tahoma"/>
                <a:cs typeface="Tahoma"/>
              </a:rPr>
              <a:t>necessário </a:t>
            </a:r>
            <a:r>
              <a:rPr sz="1800" spc="-15" dirty="0">
                <a:latin typeface="Tahoma"/>
                <a:cs typeface="Tahoma"/>
              </a:rPr>
              <a:t>recorrer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20" dirty="0">
                <a:latin typeface="Tahoma"/>
                <a:cs typeface="Tahoma"/>
              </a:rPr>
              <a:t>capital </a:t>
            </a:r>
            <a:r>
              <a:rPr sz="1800" spc="5" dirty="0">
                <a:latin typeface="Tahoma"/>
                <a:cs typeface="Tahoma"/>
              </a:rPr>
              <a:t>internacional. </a:t>
            </a:r>
            <a:r>
              <a:rPr sz="1800" spc="50" dirty="0">
                <a:latin typeface="Tahoma"/>
                <a:cs typeface="Tahoma"/>
              </a:rPr>
              <a:t>Como </a:t>
            </a:r>
            <a:r>
              <a:rPr sz="1800" dirty="0">
                <a:latin typeface="Tahoma"/>
                <a:cs typeface="Tahoma"/>
              </a:rPr>
              <a:t>este </a:t>
            </a:r>
            <a:r>
              <a:rPr sz="1800" spc="-10" dirty="0">
                <a:latin typeface="Tahoma"/>
                <a:cs typeface="Tahoma"/>
              </a:rPr>
              <a:t>estava </a:t>
            </a:r>
            <a:r>
              <a:rPr sz="1800" spc="10" dirty="0">
                <a:latin typeface="Tahoma"/>
                <a:cs typeface="Tahoma"/>
              </a:rPr>
              <a:t>disponível em 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grande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volume,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isso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garantiria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desenvolvimento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acelerado.</a:t>
            </a:r>
          </a:p>
          <a:p>
            <a:pPr marL="299085" marR="7943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penetração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capital</a:t>
            </a:r>
            <a:r>
              <a:rPr sz="1800" spc="-17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estrangeiro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seria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feita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empréstimos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ou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aplicação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direta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empresas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multinacionais,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correspondente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transferência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tecnologia.</a:t>
            </a:r>
          </a:p>
          <a:p>
            <a:pPr marL="299085" marR="1339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40" dirty="0">
                <a:latin typeface="Tahoma"/>
                <a:cs typeface="Tahoma"/>
              </a:rPr>
              <a:t>O </a:t>
            </a:r>
            <a:r>
              <a:rPr sz="1800" spc="-25" dirty="0">
                <a:latin typeface="Tahoma"/>
                <a:cs typeface="Tahoma"/>
              </a:rPr>
              <a:t>projeto </a:t>
            </a:r>
            <a:r>
              <a:rPr sz="1800" spc="15" dirty="0">
                <a:latin typeface="Tahoma"/>
                <a:cs typeface="Tahoma"/>
              </a:rPr>
              <a:t>nacionalista,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-15" dirty="0">
                <a:latin typeface="Tahoma"/>
                <a:cs typeface="Tahoma"/>
              </a:rPr>
              <a:t>contrário, </a:t>
            </a:r>
            <a:r>
              <a:rPr sz="1800" spc="-30" dirty="0">
                <a:latin typeface="Tahoma"/>
                <a:cs typeface="Tahoma"/>
              </a:rPr>
              <a:t>rejeitava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-20" dirty="0">
                <a:latin typeface="Tahoma"/>
                <a:cs typeface="Tahoma"/>
              </a:rPr>
              <a:t>abertura </a:t>
            </a:r>
            <a:r>
              <a:rPr sz="1800" spc="10" dirty="0">
                <a:latin typeface="Tahoma"/>
                <a:cs typeface="Tahoma"/>
              </a:rPr>
              <a:t>da </a:t>
            </a:r>
            <a:r>
              <a:rPr sz="1800" spc="20" dirty="0">
                <a:latin typeface="Tahoma"/>
                <a:cs typeface="Tahoma"/>
              </a:rPr>
              <a:t>economia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20" dirty="0">
                <a:latin typeface="Tahoma"/>
                <a:cs typeface="Tahoma"/>
              </a:rPr>
              <a:t>capital </a:t>
            </a:r>
            <a:r>
              <a:rPr sz="1800" spc="-25" dirty="0">
                <a:latin typeface="Tahoma"/>
                <a:cs typeface="Tahoma"/>
              </a:rPr>
              <a:t>estrangeiro </a:t>
            </a:r>
            <a:r>
              <a:rPr sz="1800" spc="-15" dirty="0">
                <a:latin typeface="Tahoma"/>
                <a:cs typeface="Tahoma"/>
              </a:rPr>
              <a:t>por 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considerá-lo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sujeito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limitações.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Jamais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país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centro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economia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mundial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capitalista</a:t>
            </a:r>
            <a:r>
              <a:rPr sz="1800" spc="-16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aceitaria 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transferir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recursos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para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país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periférico,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como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Brasil,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ponto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transformá-lo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concorrente.</a:t>
            </a:r>
            <a:endParaRPr sz="1800" dirty="0">
              <a:latin typeface="Tahoma"/>
              <a:cs typeface="Tahoma"/>
            </a:endParaRPr>
          </a:p>
          <a:p>
            <a:pPr marL="299085" marR="11430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ahoma"/>
                <a:cs typeface="Tahoma"/>
              </a:rPr>
              <a:t>A </a:t>
            </a:r>
            <a:r>
              <a:rPr sz="1800" spc="-10" dirty="0">
                <a:latin typeface="Tahoma"/>
                <a:cs typeface="Tahoma"/>
              </a:rPr>
              <a:t>alternativa </a:t>
            </a:r>
            <a:r>
              <a:rPr sz="1800" spc="-5" dirty="0">
                <a:latin typeface="Tahoma"/>
                <a:cs typeface="Tahoma"/>
              </a:rPr>
              <a:t>defendida </a:t>
            </a:r>
            <a:r>
              <a:rPr sz="1800" spc="25" dirty="0">
                <a:latin typeface="Tahoma"/>
                <a:cs typeface="Tahoma"/>
              </a:rPr>
              <a:t>pelos </a:t>
            </a:r>
            <a:r>
              <a:rPr sz="1800" spc="20" dirty="0">
                <a:latin typeface="Tahoma"/>
                <a:cs typeface="Tahoma"/>
              </a:rPr>
              <a:t>nacionalistas </a:t>
            </a:r>
            <a:r>
              <a:rPr sz="1800" spc="-30" dirty="0">
                <a:latin typeface="Tahoma"/>
                <a:cs typeface="Tahoma"/>
              </a:rPr>
              <a:t>era </a:t>
            </a:r>
            <a:r>
              <a:rPr sz="1800" spc="-15" dirty="0">
                <a:latin typeface="Tahoma"/>
                <a:cs typeface="Tahoma"/>
              </a:rPr>
              <a:t>recorrer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20" dirty="0">
                <a:latin typeface="Tahoma"/>
                <a:cs typeface="Tahoma"/>
              </a:rPr>
              <a:t>capital </a:t>
            </a:r>
            <a:r>
              <a:rPr sz="1800" spc="25" dirty="0">
                <a:latin typeface="Tahoma"/>
                <a:cs typeface="Tahoma"/>
              </a:rPr>
              <a:t>nacional </a:t>
            </a:r>
            <a:r>
              <a:rPr sz="1800" spc="-20" dirty="0">
                <a:latin typeface="Tahoma"/>
                <a:cs typeface="Tahoma"/>
              </a:rPr>
              <a:t>para promover </a:t>
            </a:r>
            <a:r>
              <a:rPr sz="1800" spc="15" dirty="0">
                <a:latin typeface="Tahoma"/>
                <a:cs typeface="Tahoma"/>
              </a:rPr>
              <a:t>o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desenvolvimento </a:t>
            </a:r>
            <a:r>
              <a:rPr sz="1800" spc="35" dirty="0">
                <a:latin typeface="Tahoma"/>
                <a:cs typeface="Tahoma"/>
              </a:rPr>
              <a:t>econômico </a:t>
            </a:r>
            <a:r>
              <a:rPr sz="1800" dirty="0">
                <a:latin typeface="Tahoma"/>
                <a:cs typeface="Tahoma"/>
              </a:rPr>
              <a:t>autônomo </a:t>
            </a:r>
            <a:r>
              <a:rPr sz="1800" spc="10" dirty="0">
                <a:latin typeface="Tahoma"/>
                <a:cs typeface="Tahoma"/>
              </a:rPr>
              <a:t>do </a:t>
            </a:r>
            <a:r>
              <a:rPr sz="1800" spc="5" dirty="0">
                <a:latin typeface="Tahoma"/>
                <a:cs typeface="Tahoma"/>
              </a:rPr>
              <a:t>país. </a:t>
            </a:r>
            <a:r>
              <a:rPr sz="1800" spc="20" dirty="0">
                <a:latin typeface="Tahoma"/>
                <a:cs typeface="Tahoma"/>
              </a:rPr>
              <a:t>Uma </a:t>
            </a:r>
            <a:r>
              <a:rPr sz="1800" spc="-45" dirty="0">
                <a:latin typeface="Tahoma"/>
                <a:cs typeface="Tahoma"/>
              </a:rPr>
              <a:t>vez </a:t>
            </a:r>
            <a:r>
              <a:rPr sz="1800" spc="5" dirty="0">
                <a:latin typeface="Tahoma"/>
                <a:cs typeface="Tahoma"/>
              </a:rPr>
              <a:t>que </a:t>
            </a:r>
            <a:r>
              <a:rPr sz="1800" spc="35" dirty="0">
                <a:latin typeface="Tahoma"/>
                <a:cs typeface="Tahoma"/>
              </a:rPr>
              <a:t>esse </a:t>
            </a:r>
            <a:r>
              <a:rPr sz="1800" spc="20" dirty="0">
                <a:latin typeface="Tahoma"/>
                <a:cs typeface="Tahoma"/>
              </a:rPr>
              <a:t>capital </a:t>
            </a:r>
            <a:r>
              <a:rPr sz="1800" spc="-5" dirty="0">
                <a:latin typeface="Tahoma"/>
                <a:cs typeface="Tahoma"/>
              </a:rPr>
              <a:t>realmente </a:t>
            </a:r>
            <a:r>
              <a:rPr sz="1800" spc="5" dirty="0">
                <a:latin typeface="Tahoma"/>
                <a:cs typeface="Tahoma"/>
              </a:rPr>
              <a:t>não </a:t>
            </a:r>
            <a:r>
              <a:rPr sz="1800" spc="-10" dirty="0">
                <a:latin typeface="Tahoma"/>
                <a:cs typeface="Tahoma"/>
              </a:rPr>
              <a:t>existia </a:t>
            </a:r>
            <a:r>
              <a:rPr sz="1800" spc="10" dirty="0">
                <a:latin typeface="Tahoma"/>
                <a:cs typeface="Tahoma"/>
              </a:rPr>
              <a:t>em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grande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volume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nas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mãos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iniciativa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privada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(que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tinha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pouco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interesse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investimentos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sem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retorno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imediato em </a:t>
            </a:r>
            <a:r>
              <a:rPr sz="1800" spc="-5" dirty="0">
                <a:latin typeface="Tahoma"/>
                <a:cs typeface="Tahoma"/>
              </a:rPr>
              <a:t>lucros), </a:t>
            </a:r>
            <a:r>
              <a:rPr sz="1800" dirty="0">
                <a:latin typeface="Tahoma"/>
                <a:cs typeface="Tahoma"/>
              </a:rPr>
              <a:t>abria-se </a:t>
            </a:r>
            <a:r>
              <a:rPr sz="1800" spc="35" dirty="0">
                <a:latin typeface="Tahoma"/>
                <a:cs typeface="Tahoma"/>
              </a:rPr>
              <a:t>espaço </a:t>
            </a:r>
            <a:r>
              <a:rPr sz="1800" spc="-20" dirty="0">
                <a:latin typeface="Tahoma"/>
                <a:cs typeface="Tahoma"/>
              </a:rPr>
              <a:t>para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15" dirty="0">
                <a:latin typeface="Tahoma"/>
                <a:cs typeface="Tahoma"/>
              </a:rPr>
              <a:t>atuação do </a:t>
            </a:r>
            <a:r>
              <a:rPr sz="1800" spc="-10" dirty="0">
                <a:latin typeface="Tahoma"/>
                <a:cs typeface="Tahoma"/>
              </a:rPr>
              <a:t>Estado. </a:t>
            </a:r>
            <a:r>
              <a:rPr sz="1800" spc="-20" dirty="0">
                <a:latin typeface="Tahoma"/>
                <a:cs typeface="Tahoma"/>
              </a:rPr>
              <a:t>A </a:t>
            </a:r>
            <a:r>
              <a:rPr sz="1800" spc="-15" dirty="0">
                <a:latin typeface="Tahoma"/>
                <a:cs typeface="Tahoma"/>
              </a:rPr>
              <a:t>estrutura </a:t>
            </a:r>
            <a:r>
              <a:rPr sz="1800" spc="-20" dirty="0">
                <a:latin typeface="Tahoma"/>
                <a:cs typeface="Tahoma"/>
              </a:rPr>
              <a:t>governamental </a:t>
            </a:r>
            <a:r>
              <a:rPr sz="1800" spc="-5" dirty="0">
                <a:latin typeface="Tahoma"/>
                <a:cs typeface="Tahoma"/>
              </a:rPr>
              <a:t>tinha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condições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mobilizá-lo,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garantindo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independência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econômica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país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possibilidade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adotar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medidas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caráter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social.</a:t>
            </a:r>
            <a:endParaRPr sz="1800" dirty="0">
              <a:latin typeface="Tahoma"/>
              <a:cs typeface="Tahoma"/>
            </a:endParaRPr>
          </a:p>
          <a:p>
            <a:pPr marL="39566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957320" algn="l"/>
              </a:tabLst>
            </a:pPr>
            <a:r>
              <a:rPr sz="1800" spc="65" dirty="0">
                <a:latin typeface="Tahoma"/>
                <a:cs typeface="Tahoma"/>
              </a:rPr>
              <a:t>Cl</a:t>
            </a:r>
            <a:r>
              <a:rPr sz="1800" spc="90" dirty="0">
                <a:latin typeface="Tahoma"/>
                <a:cs typeface="Tahoma"/>
              </a:rPr>
              <a:t>á</a:t>
            </a:r>
            <a:r>
              <a:rPr sz="1800" spc="10" dirty="0">
                <a:latin typeface="Tahoma"/>
                <a:cs typeface="Tahoma"/>
              </a:rPr>
              <a:t>udio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Vi</a:t>
            </a:r>
            <a:r>
              <a:rPr sz="1800" spc="40" dirty="0">
                <a:latin typeface="Tahoma"/>
                <a:cs typeface="Tahoma"/>
              </a:rPr>
              <a:t>c</a:t>
            </a:r>
            <a:r>
              <a:rPr sz="1800" spc="-5" dirty="0">
                <a:latin typeface="Tahoma"/>
                <a:cs typeface="Tahoma"/>
              </a:rPr>
              <a:t>entino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65657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65" dirty="0">
                <a:latin typeface="Tahoma"/>
                <a:cs typeface="Tahoma"/>
              </a:rPr>
              <a:t>r</a:t>
            </a:r>
            <a:r>
              <a:rPr sz="1800" spc="10" dirty="0">
                <a:latin typeface="Tahoma"/>
                <a:cs typeface="Tahoma"/>
              </a:rPr>
              <a:t>ama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-135" dirty="0">
                <a:latin typeface="Tahoma"/>
                <a:cs typeface="Tahoma"/>
              </a:rPr>
              <a:t>g</a:t>
            </a:r>
            <a:r>
              <a:rPr sz="1800" spc="-30" dirty="0">
                <a:latin typeface="Tahoma"/>
                <a:cs typeface="Tahoma"/>
              </a:rPr>
              <a:t>e</a:t>
            </a:r>
            <a:r>
              <a:rPr sz="1800" spc="-75" dirty="0">
                <a:latin typeface="Tahoma"/>
                <a:cs typeface="Tahoma"/>
              </a:rPr>
              <a:t>r</a:t>
            </a:r>
            <a:r>
              <a:rPr sz="1800" spc="4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l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</a:t>
            </a:r>
            <a:r>
              <a:rPr sz="1800" spc="5" dirty="0">
                <a:latin typeface="Tahoma"/>
                <a:cs typeface="Tahoma"/>
              </a:rPr>
              <a:t>o</a:t>
            </a:r>
            <a:r>
              <a:rPr sz="1800" spc="70" dirty="0">
                <a:latin typeface="Tahoma"/>
                <a:cs typeface="Tahoma"/>
              </a:rPr>
              <a:t>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1946</a:t>
            </a:r>
            <a:r>
              <a:rPr sz="1800" spc="-180" dirty="0">
                <a:latin typeface="Tahoma"/>
                <a:cs typeface="Tahoma"/>
              </a:rPr>
              <a:t>-</a:t>
            </a:r>
            <a:r>
              <a:rPr sz="1800" spc="-30" dirty="0">
                <a:latin typeface="Tahoma"/>
                <a:cs typeface="Tahoma"/>
              </a:rPr>
              <a:t>1964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marR="19367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situação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internacional,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acirramento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Guerra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Fria,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intensificou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debate,</a:t>
            </a:r>
            <a:r>
              <a:rPr sz="1800" spc="-16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vez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assumir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postura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nacionalista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podia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ser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considerada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adesão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estatismo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comunista.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Em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contrapartida,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 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nacionalistas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chamavam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liberais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8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“entreguistas”.</a:t>
            </a:r>
            <a:endParaRPr sz="1800" dirty="0">
              <a:latin typeface="Tahoma"/>
              <a:cs typeface="Tahoma"/>
            </a:endParaRPr>
          </a:p>
          <a:p>
            <a:pPr marL="299085" marR="20891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40" dirty="0">
                <a:latin typeface="Tahoma"/>
                <a:cs typeface="Tahoma"/>
              </a:rPr>
              <a:t>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PTB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fez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sua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opção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pelo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nacionalismo,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mesmo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porque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suas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propostas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aproximavam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Vargas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sua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própria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prática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governo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entre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1930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1945.</a:t>
            </a:r>
            <a:endParaRPr sz="1800" dirty="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UDN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optou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pelo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liberalismo,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embora,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termos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eleitorais,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partido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não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tivesse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grande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força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nacional</a:t>
            </a:r>
            <a:endParaRPr sz="1800" dirty="0">
              <a:latin typeface="Tahoma"/>
              <a:cs typeface="Tahoma"/>
            </a:endParaRPr>
          </a:p>
          <a:p>
            <a:pPr marL="299085" marR="574040" algn="just">
              <a:lnSpc>
                <a:spcPct val="100000"/>
              </a:lnSpc>
            </a:pPr>
            <a:r>
              <a:rPr sz="1800" spc="-155" dirty="0">
                <a:latin typeface="Tahoma"/>
                <a:cs typeface="Tahoma"/>
              </a:rPr>
              <a:t>–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seu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eleitorado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restringia-se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quase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sempre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setores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médios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urbanos,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apoio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elite,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inclusive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agrária.</a:t>
            </a:r>
            <a:endParaRPr sz="1800" dirty="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40" dirty="0">
                <a:latin typeface="Tahoma"/>
                <a:cs typeface="Tahoma"/>
              </a:rPr>
              <a:t>No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PSD,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maior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todos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partidos,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indefinição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era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norma: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seus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líderes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estavam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dispostos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aceitar</a:t>
            </a:r>
            <a:endParaRPr sz="1800" dirty="0">
              <a:latin typeface="Tahoma"/>
              <a:cs typeface="Tahoma"/>
            </a:endParaRPr>
          </a:p>
          <a:p>
            <a:pPr marL="299085" algn="just">
              <a:lnSpc>
                <a:spcPct val="100000"/>
              </a:lnSpc>
            </a:pPr>
            <a:r>
              <a:rPr sz="1800" spc="5" dirty="0">
                <a:latin typeface="Tahoma"/>
                <a:cs typeface="Tahoma"/>
              </a:rPr>
              <a:t>qualquer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proposta,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desde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levasse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poder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lá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os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mantivesse.</a:t>
            </a:r>
            <a:endParaRPr sz="1800" dirty="0">
              <a:latin typeface="Tahoma"/>
              <a:cs typeface="Tahoma"/>
            </a:endParaRPr>
          </a:p>
          <a:p>
            <a:pPr marL="299085" marR="9144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40" dirty="0">
                <a:latin typeface="Tahoma"/>
                <a:cs typeface="Tahoma"/>
              </a:rPr>
              <a:t>No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exército,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grupo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oficiais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ligados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à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Escola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Superior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Guerra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(ESG),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criada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1949,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rejeitava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nacionalismo.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acordo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esse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grupo,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liderado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pelo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então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major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Golbery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Couto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Silva,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em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um 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mundo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marcado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pela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bipolarização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entre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Estados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Unidos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União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Soviética,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não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existiam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mais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fronteiras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nacionais,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mas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sim</a:t>
            </a:r>
            <a:r>
              <a:rPr sz="1800" spc="-2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“ideológicas”.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Brasil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deveria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assumir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seu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papel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bloco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ocidental-capitalista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e, 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ele,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aceitar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as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decorrências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econômicas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desse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alinhamento.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6648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Trebuchet MS"/>
                <a:cs typeface="Trebuchet MS"/>
              </a:rPr>
              <a:t>Con</a:t>
            </a:r>
            <a:r>
              <a:rPr sz="1800" b="1" spc="45" dirty="0">
                <a:latin typeface="Trebuchet MS"/>
                <a:cs typeface="Trebuchet MS"/>
              </a:rPr>
              <a:t>s</a:t>
            </a:r>
            <a:r>
              <a:rPr sz="1800" b="1" spc="-80" dirty="0">
                <a:latin typeface="Trebuchet MS"/>
                <a:cs typeface="Trebuchet MS"/>
              </a:rPr>
              <a:t>t</a:t>
            </a:r>
            <a:r>
              <a:rPr sz="1800" b="1" spc="-70" dirty="0">
                <a:latin typeface="Trebuchet MS"/>
                <a:cs typeface="Trebuchet MS"/>
              </a:rPr>
              <a:t>i</a:t>
            </a:r>
            <a:r>
              <a:rPr sz="1800" b="1" spc="-45" dirty="0">
                <a:latin typeface="Trebuchet MS"/>
                <a:cs typeface="Trebuchet MS"/>
              </a:rPr>
              <a:t>t</a:t>
            </a:r>
            <a:r>
              <a:rPr sz="1800" b="1" spc="-65" dirty="0">
                <a:latin typeface="Trebuchet MS"/>
                <a:cs typeface="Trebuchet MS"/>
              </a:rPr>
              <a:t>u</a:t>
            </a:r>
            <a:r>
              <a:rPr sz="1800" b="1" spc="-5" dirty="0">
                <a:latin typeface="Trebuchet MS"/>
                <a:cs typeface="Trebuchet MS"/>
              </a:rPr>
              <a:t>i</a:t>
            </a:r>
            <a:r>
              <a:rPr sz="1800" b="1" spc="-15" dirty="0">
                <a:latin typeface="Trebuchet MS"/>
                <a:cs typeface="Trebuchet MS"/>
              </a:rPr>
              <a:t>ç</a:t>
            </a:r>
            <a:r>
              <a:rPr sz="1800" b="1" spc="20" dirty="0">
                <a:latin typeface="Trebuchet MS"/>
                <a:cs typeface="Trebuchet MS"/>
              </a:rPr>
              <a:t>ão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de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194</a:t>
            </a:r>
            <a:r>
              <a:rPr sz="1800" b="1" spc="-95" dirty="0">
                <a:latin typeface="Trebuchet MS"/>
                <a:cs typeface="Trebuchet MS"/>
              </a:rPr>
              <a:t>6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(Rep</a:t>
            </a:r>
            <a:r>
              <a:rPr sz="1800" b="1" spc="-40" dirty="0">
                <a:latin typeface="Trebuchet MS"/>
                <a:cs typeface="Trebuchet MS"/>
              </a:rPr>
              <a:t>ú</a:t>
            </a:r>
            <a:r>
              <a:rPr sz="1800" b="1" spc="-25" dirty="0">
                <a:latin typeface="Trebuchet MS"/>
                <a:cs typeface="Trebuchet MS"/>
              </a:rPr>
              <a:t>bli</a:t>
            </a:r>
            <a:r>
              <a:rPr sz="1800" b="1" spc="45" dirty="0">
                <a:latin typeface="Trebuchet MS"/>
                <a:cs typeface="Trebuchet MS"/>
              </a:rPr>
              <a:t>c</a:t>
            </a:r>
            <a:r>
              <a:rPr sz="1800" b="1" spc="30" dirty="0">
                <a:latin typeface="Trebuchet MS"/>
                <a:cs typeface="Trebuchet MS"/>
              </a:rPr>
              <a:t>a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de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1</a:t>
            </a:r>
            <a:r>
              <a:rPr sz="1800" b="1" spc="-110" dirty="0">
                <a:latin typeface="Trebuchet MS"/>
                <a:cs typeface="Trebuchet MS"/>
              </a:rPr>
              <a:t>946)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45" dirty="0">
                <a:latin typeface="Tahoma"/>
                <a:cs typeface="Tahoma"/>
              </a:rPr>
              <a:t>t</a:t>
            </a:r>
            <a:r>
              <a:rPr sz="1800" spc="-65" dirty="0">
                <a:latin typeface="Tahoma"/>
                <a:cs typeface="Tahoma"/>
              </a:rPr>
              <a:t>e: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35" dirty="0">
                <a:latin typeface="Tahoma"/>
                <a:cs typeface="Tahoma"/>
              </a:rPr>
              <a:t>g</a:t>
            </a:r>
            <a:r>
              <a:rPr sz="1800" spc="35" dirty="0">
                <a:latin typeface="Tahoma"/>
                <a:cs typeface="Tahoma"/>
              </a:rPr>
              <a:t>ênc</a:t>
            </a:r>
            <a:r>
              <a:rPr sz="1800" spc="10" dirty="0">
                <a:latin typeface="Tahoma"/>
                <a:cs typeface="Tahoma"/>
              </a:rPr>
              <a:t>ia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Senado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marR="123189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30" dirty="0">
                <a:latin typeface="Tahoma"/>
                <a:cs typeface="Tahoma"/>
              </a:rPr>
              <a:t>Essa </a:t>
            </a:r>
            <a:r>
              <a:rPr sz="1800" spc="15" dirty="0">
                <a:latin typeface="Tahoma"/>
                <a:cs typeface="Tahoma"/>
              </a:rPr>
              <a:t>Constituição, </a:t>
            </a:r>
            <a:r>
              <a:rPr sz="1800" dirty="0">
                <a:latin typeface="Tahoma"/>
                <a:cs typeface="Tahoma"/>
              </a:rPr>
              <a:t>datada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25" dirty="0">
                <a:latin typeface="Tahoma"/>
                <a:cs typeface="Tahoma"/>
              </a:rPr>
              <a:t>18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dirty="0">
                <a:latin typeface="Tahoma"/>
                <a:cs typeface="Tahoma"/>
              </a:rPr>
              <a:t>setembro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30" dirty="0">
                <a:latin typeface="Tahoma"/>
                <a:cs typeface="Tahoma"/>
              </a:rPr>
              <a:t>1946, </a:t>
            </a:r>
            <a:r>
              <a:rPr sz="1800" spc="-10" dirty="0">
                <a:latin typeface="Tahoma"/>
                <a:cs typeface="Tahoma"/>
              </a:rPr>
              <a:t>retomou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5" dirty="0">
                <a:latin typeface="Tahoma"/>
                <a:cs typeface="Tahoma"/>
              </a:rPr>
              <a:t>linha </a:t>
            </a:r>
            <a:r>
              <a:rPr sz="1800" spc="15" dirty="0">
                <a:latin typeface="Tahoma"/>
                <a:cs typeface="Tahoma"/>
              </a:rPr>
              <a:t>democrática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25" dirty="0">
                <a:latin typeface="Tahoma"/>
                <a:cs typeface="Tahoma"/>
              </a:rPr>
              <a:t>1934 </a:t>
            </a:r>
            <a:r>
              <a:rPr sz="1800" dirty="0">
                <a:latin typeface="Tahoma"/>
                <a:cs typeface="Tahoma"/>
              </a:rPr>
              <a:t>e </a:t>
            </a:r>
            <a:r>
              <a:rPr sz="1800" spc="-10" dirty="0">
                <a:latin typeface="Tahoma"/>
                <a:cs typeface="Tahoma"/>
              </a:rPr>
              <a:t>foi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promulgada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forma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legal,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após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as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deliberações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do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Congresso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recém-eleito,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que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assumiu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as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tarefas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Assembleia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Nacional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Constituinte.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75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30" dirty="0">
                <a:latin typeface="Tahoma"/>
                <a:cs typeface="Tahoma"/>
              </a:rPr>
              <a:t>Entre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as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medidas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adotadas,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estão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restabelecimento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dos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direitos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individuais,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fim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censura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morte.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Carta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também</a:t>
            </a:r>
            <a:r>
              <a:rPr sz="1800" spc="-1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devolveu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independência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ao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Executivo,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Legislativo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Judiciário</a:t>
            </a:r>
            <a:r>
              <a:rPr sz="1800" spc="-2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restabeleceu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o </a:t>
            </a:r>
            <a:r>
              <a:rPr sz="1800" spc="10" dirty="0">
                <a:latin typeface="Tahoma"/>
                <a:cs typeface="Tahoma"/>
              </a:rPr>
              <a:t>equilíbrio </a:t>
            </a:r>
            <a:r>
              <a:rPr sz="1800" spc="-25" dirty="0">
                <a:latin typeface="Tahoma"/>
                <a:cs typeface="Tahoma"/>
              </a:rPr>
              <a:t>entre </a:t>
            </a:r>
            <a:r>
              <a:rPr sz="1800" spc="40" dirty="0">
                <a:latin typeface="Tahoma"/>
                <a:cs typeface="Tahoma"/>
              </a:rPr>
              <a:t>esses </a:t>
            </a:r>
            <a:r>
              <a:rPr sz="1800" spc="-5" dirty="0">
                <a:latin typeface="Tahoma"/>
                <a:cs typeface="Tahoma"/>
              </a:rPr>
              <a:t>poderes, </a:t>
            </a:r>
            <a:r>
              <a:rPr sz="1800" spc="15" dirty="0">
                <a:latin typeface="Tahoma"/>
                <a:cs typeface="Tahoma"/>
              </a:rPr>
              <a:t>além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10" dirty="0">
                <a:latin typeface="Tahoma"/>
                <a:cs typeface="Tahoma"/>
              </a:rPr>
              <a:t>dar </a:t>
            </a:r>
            <a:r>
              <a:rPr sz="1800" spc="5" dirty="0">
                <a:latin typeface="Tahoma"/>
                <a:cs typeface="Tahoma"/>
              </a:rPr>
              <a:t>autonomia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15" dirty="0">
                <a:latin typeface="Tahoma"/>
                <a:cs typeface="Tahoma"/>
              </a:rPr>
              <a:t>estados </a:t>
            </a:r>
            <a:r>
              <a:rPr sz="1800" dirty="0">
                <a:latin typeface="Tahoma"/>
                <a:cs typeface="Tahoma"/>
              </a:rPr>
              <a:t>e </a:t>
            </a:r>
            <a:r>
              <a:rPr sz="1800" spc="20" dirty="0">
                <a:latin typeface="Tahoma"/>
                <a:cs typeface="Tahoma"/>
              </a:rPr>
              <a:t>municípios. </a:t>
            </a:r>
            <a:r>
              <a:rPr sz="1800" spc="-20" dirty="0">
                <a:latin typeface="Tahoma"/>
                <a:cs typeface="Tahoma"/>
              </a:rPr>
              <a:t>Outra </a:t>
            </a:r>
            <a:r>
              <a:rPr sz="1800" spc="5" dirty="0">
                <a:latin typeface="Tahoma"/>
                <a:cs typeface="Tahoma"/>
              </a:rPr>
              <a:t>medida </a:t>
            </a:r>
            <a:r>
              <a:rPr sz="1800" spc="-10" dirty="0">
                <a:latin typeface="Tahoma"/>
                <a:cs typeface="Tahoma"/>
              </a:rPr>
              <a:t>foi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15" dirty="0">
                <a:latin typeface="Tahoma"/>
                <a:cs typeface="Tahoma"/>
              </a:rPr>
              <a:t> instituição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eleição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direta</a:t>
            </a:r>
            <a:r>
              <a:rPr sz="1800" spc="-17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para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presidente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República,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mandato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de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cinco</a:t>
            </a:r>
            <a:r>
              <a:rPr sz="1800" spc="-22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anos.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750" dirty="0">
              <a:latin typeface="Tahoma"/>
              <a:cs typeface="Tahoma"/>
            </a:endParaRPr>
          </a:p>
          <a:p>
            <a:pPr marL="299085" marR="15049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30" dirty="0">
                <a:latin typeface="Tahoma"/>
                <a:cs typeface="Tahoma"/>
              </a:rPr>
              <a:t>As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demais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normas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estabelecidas</a:t>
            </a:r>
            <a:r>
              <a:rPr sz="1800" spc="-1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essa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Constituição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foram: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incorporação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da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Justiça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</a:t>
            </a:r>
            <a:r>
              <a:rPr sz="1800" spc="-19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Trabalho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do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Tribunal </a:t>
            </a:r>
            <a:r>
              <a:rPr sz="1800" spc="-10" dirty="0">
                <a:latin typeface="Tahoma"/>
                <a:cs typeface="Tahoma"/>
              </a:rPr>
              <a:t>Federal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20" dirty="0">
                <a:latin typeface="Tahoma"/>
                <a:cs typeface="Tahoma"/>
              </a:rPr>
              <a:t>Recursos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-10" dirty="0">
                <a:latin typeface="Tahoma"/>
                <a:cs typeface="Tahoma"/>
              </a:rPr>
              <a:t>Poder </a:t>
            </a:r>
            <a:r>
              <a:rPr sz="1800" spc="-15" dirty="0">
                <a:latin typeface="Tahoma"/>
                <a:cs typeface="Tahoma"/>
              </a:rPr>
              <a:t>Judiciário; </a:t>
            </a:r>
            <a:r>
              <a:rPr sz="1800" spc="5" dirty="0">
                <a:latin typeface="Tahoma"/>
                <a:cs typeface="Tahoma"/>
              </a:rPr>
              <a:t>pluralidade </a:t>
            </a:r>
            <a:r>
              <a:rPr sz="1800" spc="-20" dirty="0">
                <a:latin typeface="Tahoma"/>
                <a:cs typeface="Tahoma"/>
              </a:rPr>
              <a:t>partidária; </a:t>
            </a:r>
            <a:r>
              <a:rPr sz="1800" spc="-10" dirty="0">
                <a:latin typeface="Tahoma"/>
                <a:cs typeface="Tahoma"/>
              </a:rPr>
              <a:t>direito </a:t>
            </a:r>
            <a:r>
              <a:rPr sz="1800" spc="5" dirty="0">
                <a:latin typeface="Tahoma"/>
                <a:cs typeface="Tahoma"/>
              </a:rPr>
              <a:t>de </a:t>
            </a:r>
            <a:r>
              <a:rPr sz="1800" spc="-60" dirty="0">
                <a:latin typeface="Tahoma"/>
                <a:cs typeface="Tahoma"/>
              </a:rPr>
              <a:t>greve </a:t>
            </a:r>
            <a:r>
              <a:rPr sz="1800" dirty="0">
                <a:latin typeface="Tahoma"/>
                <a:cs typeface="Tahoma"/>
              </a:rPr>
              <a:t>e </a:t>
            </a:r>
            <a:r>
              <a:rPr sz="1800" spc="-20" dirty="0">
                <a:latin typeface="Tahoma"/>
                <a:cs typeface="Tahoma"/>
              </a:rPr>
              <a:t>livre 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associação </a:t>
            </a:r>
            <a:r>
              <a:rPr sz="1800" spc="15" dirty="0">
                <a:latin typeface="Tahoma"/>
                <a:cs typeface="Tahoma"/>
              </a:rPr>
              <a:t>sindical; </a:t>
            </a:r>
            <a:r>
              <a:rPr sz="1800" dirty="0">
                <a:latin typeface="Tahoma"/>
                <a:cs typeface="Tahoma"/>
              </a:rPr>
              <a:t>e </a:t>
            </a:r>
            <a:r>
              <a:rPr sz="1800" spc="15" dirty="0">
                <a:latin typeface="Tahoma"/>
                <a:cs typeface="Tahoma"/>
              </a:rPr>
              <a:t>condicionamento </a:t>
            </a:r>
            <a:r>
              <a:rPr sz="1800" spc="10" dirty="0">
                <a:latin typeface="Tahoma"/>
                <a:cs typeface="Tahoma"/>
              </a:rPr>
              <a:t>do </a:t>
            </a:r>
            <a:r>
              <a:rPr sz="1800" spc="25" dirty="0">
                <a:latin typeface="Tahoma"/>
                <a:cs typeface="Tahoma"/>
              </a:rPr>
              <a:t>uso </a:t>
            </a:r>
            <a:r>
              <a:rPr sz="1800" spc="10" dirty="0">
                <a:latin typeface="Tahoma"/>
                <a:cs typeface="Tahoma"/>
              </a:rPr>
              <a:t>da </a:t>
            </a:r>
            <a:r>
              <a:rPr sz="1800" spc="-5" dirty="0">
                <a:latin typeface="Tahoma"/>
                <a:cs typeface="Tahoma"/>
              </a:rPr>
              <a:t>propriedade </a:t>
            </a:r>
            <a:r>
              <a:rPr sz="1800" spc="10" dirty="0">
                <a:latin typeface="Tahoma"/>
                <a:cs typeface="Tahoma"/>
              </a:rPr>
              <a:t>ao </a:t>
            </a:r>
            <a:r>
              <a:rPr sz="1800" spc="-5" dirty="0">
                <a:latin typeface="Tahoma"/>
                <a:cs typeface="Tahoma"/>
              </a:rPr>
              <a:t>bem-estar </a:t>
            </a:r>
            <a:r>
              <a:rPr sz="1800" spc="35" dirty="0">
                <a:latin typeface="Tahoma"/>
                <a:cs typeface="Tahoma"/>
              </a:rPr>
              <a:t>social, </a:t>
            </a:r>
            <a:r>
              <a:rPr sz="1800" spc="15" dirty="0">
                <a:latin typeface="Tahoma"/>
                <a:cs typeface="Tahoma"/>
              </a:rPr>
              <a:t>possibilitando </a:t>
            </a:r>
            <a:r>
              <a:rPr sz="1800" spc="10" dirty="0">
                <a:latin typeface="Tahoma"/>
                <a:cs typeface="Tahoma"/>
              </a:rPr>
              <a:t>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desapropriação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por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interesse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social.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-76200"/>
            <a:ext cx="11531600" cy="6858000"/>
            <a:chOff x="609600" y="0"/>
            <a:chExt cx="11531600" cy="6858000"/>
          </a:xfrm>
        </p:grpSpPr>
        <p:sp>
          <p:nvSpPr>
            <p:cNvPr id="3" name="object 3"/>
            <p:cNvSpPr/>
            <p:nvPr/>
          </p:nvSpPr>
          <p:spPr>
            <a:xfrm>
              <a:off x="2032254" y="721613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5">
                  <a:moveTo>
                    <a:pt x="824483" y="0"/>
                  </a:moveTo>
                  <a:lnTo>
                    <a:pt x="412241" y="412241"/>
                  </a:lnTo>
                  <a:lnTo>
                    <a:pt x="0" y="0"/>
                  </a:lnTo>
                  <a:lnTo>
                    <a:pt x="0" y="764286"/>
                  </a:lnTo>
                  <a:lnTo>
                    <a:pt x="412241" y="1176527"/>
                  </a:lnTo>
                  <a:lnTo>
                    <a:pt x="824483" y="764286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32254" y="721613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5">
                  <a:moveTo>
                    <a:pt x="824483" y="0"/>
                  </a:moveTo>
                  <a:lnTo>
                    <a:pt x="824483" y="764286"/>
                  </a:lnTo>
                  <a:lnTo>
                    <a:pt x="412241" y="1176527"/>
                  </a:lnTo>
                  <a:lnTo>
                    <a:pt x="0" y="764286"/>
                  </a:lnTo>
                  <a:lnTo>
                    <a:pt x="0" y="0"/>
                  </a:lnTo>
                  <a:lnTo>
                    <a:pt x="412241" y="412241"/>
                  </a:lnTo>
                  <a:lnTo>
                    <a:pt x="824483" y="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52269" y="1101597"/>
            <a:ext cx="58229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8585" marR="5080" indent="-96520">
              <a:lnSpc>
                <a:spcPts val="1320"/>
              </a:lnSpc>
              <a:spcBef>
                <a:spcPts val="240"/>
              </a:spcBef>
            </a:pP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erno  </a:t>
            </a: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Dutra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56738" y="751739"/>
            <a:ext cx="7324090" cy="784225"/>
            <a:chOff x="2847213" y="712088"/>
            <a:chExt cx="7324090" cy="784225"/>
          </a:xfrm>
        </p:grpSpPr>
        <p:sp>
          <p:nvSpPr>
            <p:cNvPr id="7" name="object 7"/>
            <p:cNvSpPr/>
            <p:nvPr/>
          </p:nvSpPr>
          <p:spPr>
            <a:xfrm>
              <a:off x="2856738" y="721613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17702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7177023" y="765048"/>
                  </a:lnTo>
                  <a:lnTo>
                    <a:pt x="7226629" y="755018"/>
                  </a:lnTo>
                  <a:lnTo>
                    <a:pt x="7267162" y="727678"/>
                  </a:lnTo>
                  <a:lnTo>
                    <a:pt x="7294502" y="687145"/>
                  </a:lnTo>
                  <a:lnTo>
                    <a:pt x="7304532" y="637539"/>
                  </a:lnTo>
                  <a:lnTo>
                    <a:pt x="7304532" y="127508"/>
                  </a:lnTo>
                  <a:lnTo>
                    <a:pt x="7294502" y="77902"/>
                  </a:lnTo>
                  <a:lnTo>
                    <a:pt x="7267162" y="37369"/>
                  </a:lnTo>
                  <a:lnTo>
                    <a:pt x="7226629" y="10029"/>
                  </a:lnTo>
                  <a:lnTo>
                    <a:pt x="7177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6738" y="721613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304532" y="127508"/>
                  </a:moveTo>
                  <a:lnTo>
                    <a:pt x="7304532" y="637539"/>
                  </a:lnTo>
                  <a:lnTo>
                    <a:pt x="7294502" y="687145"/>
                  </a:lnTo>
                  <a:lnTo>
                    <a:pt x="7267162" y="727678"/>
                  </a:lnTo>
                  <a:lnTo>
                    <a:pt x="7226629" y="755018"/>
                  </a:lnTo>
                  <a:lnTo>
                    <a:pt x="7177023" y="765048"/>
                  </a:lnTo>
                  <a:lnTo>
                    <a:pt x="0" y="765048"/>
                  </a:lnTo>
                  <a:lnTo>
                    <a:pt x="0" y="0"/>
                  </a:lnTo>
                  <a:lnTo>
                    <a:pt x="7177023" y="0"/>
                  </a:lnTo>
                  <a:lnTo>
                    <a:pt x="7226629" y="10029"/>
                  </a:lnTo>
                  <a:lnTo>
                    <a:pt x="7267162" y="37369"/>
                  </a:lnTo>
                  <a:lnTo>
                    <a:pt x="7294502" y="77902"/>
                  </a:lnTo>
                  <a:lnTo>
                    <a:pt x="7304532" y="127508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92373" y="702691"/>
            <a:ext cx="4628515" cy="7112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2100" spc="25" dirty="0">
                <a:latin typeface="Tahoma"/>
                <a:cs typeface="Tahoma"/>
              </a:rPr>
              <a:t>P</a:t>
            </a:r>
            <a:r>
              <a:rPr sz="2100" spc="-75" dirty="0">
                <a:latin typeface="Tahoma"/>
                <a:cs typeface="Tahoma"/>
              </a:rPr>
              <a:t>r</a:t>
            </a:r>
            <a:r>
              <a:rPr sz="2100" spc="30" dirty="0">
                <a:latin typeface="Tahoma"/>
                <a:cs typeface="Tahoma"/>
              </a:rPr>
              <a:t>omu</a:t>
            </a:r>
            <a:r>
              <a:rPr sz="2100" spc="15" dirty="0">
                <a:latin typeface="Tahoma"/>
                <a:cs typeface="Tahoma"/>
              </a:rPr>
              <a:t>l</a:t>
            </a:r>
            <a:r>
              <a:rPr sz="2100" spc="-155" dirty="0">
                <a:latin typeface="Tahoma"/>
                <a:cs typeface="Tahoma"/>
              </a:rPr>
              <a:t>g</a:t>
            </a:r>
            <a:r>
              <a:rPr sz="2100" spc="70" dirty="0">
                <a:latin typeface="Tahoma"/>
                <a:cs typeface="Tahoma"/>
              </a:rPr>
              <a:t>a</a:t>
            </a:r>
            <a:r>
              <a:rPr sz="2100" spc="50" dirty="0">
                <a:latin typeface="Tahoma"/>
                <a:cs typeface="Tahoma"/>
              </a:rPr>
              <a:t>ç</a:t>
            </a:r>
            <a:r>
              <a:rPr sz="2100" spc="10" dirty="0">
                <a:latin typeface="Tahoma"/>
                <a:cs typeface="Tahoma"/>
              </a:rPr>
              <a:t>ã</a:t>
            </a:r>
            <a:r>
              <a:rPr sz="2100" spc="15" dirty="0">
                <a:latin typeface="Tahoma"/>
                <a:cs typeface="Tahoma"/>
              </a:rPr>
              <a:t>o</a:t>
            </a:r>
            <a:r>
              <a:rPr sz="2100" spc="-26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da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Con</a:t>
            </a:r>
            <a:r>
              <a:rPr sz="2100" spc="35" dirty="0">
                <a:latin typeface="Tahoma"/>
                <a:cs typeface="Tahoma"/>
              </a:rPr>
              <a:t>s</a:t>
            </a:r>
            <a:r>
              <a:rPr sz="2100" spc="-10" dirty="0">
                <a:latin typeface="Tahoma"/>
                <a:cs typeface="Tahoma"/>
              </a:rPr>
              <a:t>t</a:t>
            </a:r>
            <a:r>
              <a:rPr sz="2100" dirty="0">
                <a:latin typeface="Tahoma"/>
                <a:cs typeface="Tahoma"/>
              </a:rPr>
              <a:t>i</a:t>
            </a:r>
            <a:r>
              <a:rPr sz="2100" spc="-15" dirty="0">
                <a:latin typeface="Tahoma"/>
                <a:cs typeface="Tahoma"/>
              </a:rPr>
              <a:t>t</a:t>
            </a:r>
            <a:r>
              <a:rPr sz="2100" spc="-10" dirty="0">
                <a:latin typeface="Tahoma"/>
                <a:cs typeface="Tahoma"/>
              </a:rPr>
              <a:t>u</a:t>
            </a:r>
            <a:r>
              <a:rPr sz="2100" spc="50" dirty="0">
                <a:latin typeface="Tahoma"/>
                <a:cs typeface="Tahoma"/>
              </a:rPr>
              <a:t>i</a:t>
            </a:r>
            <a:r>
              <a:rPr sz="2100" spc="90" dirty="0">
                <a:latin typeface="Tahoma"/>
                <a:cs typeface="Tahoma"/>
              </a:rPr>
              <a:t>ç</a:t>
            </a:r>
            <a:r>
              <a:rPr sz="2100" spc="10" dirty="0">
                <a:latin typeface="Tahoma"/>
                <a:cs typeface="Tahoma"/>
              </a:rPr>
              <a:t>ã</a:t>
            </a:r>
            <a:r>
              <a:rPr sz="2100" spc="15" dirty="0">
                <a:latin typeface="Tahoma"/>
                <a:cs typeface="Tahoma"/>
              </a:rPr>
              <a:t>o</a:t>
            </a:r>
            <a:r>
              <a:rPr sz="2100" spc="-24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de</a:t>
            </a:r>
            <a:r>
              <a:rPr sz="2100" spc="-229" dirty="0">
                <a:latin typeface="Tahoma"/>
                <a:cs typeface="Tahoma"/>
              </a:rPr>
              <a:t> </a:t>
            </a:r>
            <a:r>
              <a:rPr sz="2100" spc="-30" dirty="0">
                <a:latin typeface="Tahoma"/>
                <a:cs typeface="Tahoma"/>
              </a:rPr>
              <a:t>1</a:t>
            </a:r>
            <a:r>
              <a:rPr sz="2100" spc="-40" dirty="0">
                <a:latin typeface="Tahoma"/>
                <a:cs typeface="Tahoma"/>
              </a:rPr>
              <a:t>9</a:t>
            </a:r>
            <a:r>
              <a:rPr sz="2100" spc="-30" dirty="0">
                <a:latin typeface="Tahoma"/>
                <a:cs typeface="Tahoma"/>
              </a:rPr>
              <a:t>46</a:t>
            </a:r>
            <a:endParaRPr sz="21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100" spc="35" dirty="0">
                <a:latin typeface="Tahoma"/>
                <a:cs typeface="Tahoma"/>
              </a:rPr>
              <a:t>Pl</a:t>
            </a:r>
            <a:r>
              <a:rPr sz="2100" spc="50" dirty="0">
                <a:latin typeface="Tahoma"/>
                <a:cs typeface="Tahoma"/>
              </a:rPr>
              <a:t>a</a:t>
            </a:r>
            <a:r>
              <a:rPr sz="2100" spc="-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o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30" dirty="0">
                <a:latin typeface="Tahoma"/>
                <a:cs typeface="Tahoma"/>
              </a:rPr>
              <a:t>Sal</a:t>
            </a:r>
            <a:r>
              <a:rPr sz="2100" spc="-20" dirty="0">
                <a:latin typeface="Tahoma"/>
                <a:cs typeface="Tahoma"/>
              </a:rPr>
              <a:t>te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22729" y="1772792"/>
            <a:ext cx="843915" cy="1194435"/>
            <a:chOff x="2022729" y="1772792"/>
            <a:chExt cx="843915" cy="1194435"/>
          </a:xfrm>
        </p:grpSpPr>
        <p:sp>
          <p:nvSpPr>
            <p:cNvPr id="11" name="object 11"/>
            <p:cNvSpPr/>
            <p:nvPr/>
          </p:nvSpPr>
          <p:spPr>
            <a:xfrm>
              <a:off x="2032254" y="1782317"/>
              <a:ext cx="824865" cy="1175385"/>
            </a:xfrm>
            <a:custGeom>
              <a:avLst/>
              <a:gdLst/>
              <a:ahLst/>
              <a:cxnLst/>
              <a:rect l="l" t="t" r="r" b="b"/>
              <a:pathLst>
                <a:path w="824864" h="1175385">
                  <a:moveTo>
                    <a:pt x="824483" y="0"/>
                  </a:moveTo>
                  <a:lnTo>
                    <a:pt x="412241" y="412242"/>
                  </a:lnTo>
                  <a:lnTo>
                    <a:pt x="0" y="0"/>
                  </a:lnTo>
                  <a:lnTo>
                    <a:pt x="0" y="762762"/>
                  </a:lnTo>
                  <a:lnTo>
                    <a:pt x="412241" y="1175004"/>
                  </a:lnTo>
                  <a:lnTo>
                    <a:pt x="824483" y="762762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2254" y="1782317"/>
              <a:ext cx="824865" cy="1175385"/>
            </a:xfrm>
            <a:custGeom>
              <a:avLst/>
              <a:gdLst/>
              <a:ahLst/>
              <a:cxnLst/>
              <a:rect l="l" t="t" r="r" b="b"/>
              <a:pathLst>
                <a:path w="824864" h="1175385">
                  <a:moveTo>
                    <a:pt x="824483" y="0"/>
                  </a:moveTo>
                  <a:lnTo>
                    <a:pt x="824483" y="762762"/>
                  </a:lnTo>
                  <a:lnTo>
                    <a:pt x="412241" y="1175004"/>
                  </a:lnTo>
                  <a:lnTo>
                    <a:pt x="0" y="762762"/>
                  </a:lnTo>
                  <a:lnTo>
                    <a:pt x="0" y="0"/>
                  </a:lnTo>
                  <a:lnTo>
                    <a:pt x="412241" y="412242"/>
                  </a:lnTo>
                  <a:lnTo>
                    <a:pt x="824483" y="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53349" y="2161108"/>
            <a:ext cx="581215" cy="3765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1755" marR="5080" indent="-59690">
              <a:lnSpc>
                <a:spcPts val="1320"/>
              </a:lnSpc>
              <a:spcBef>
                <a:spcPts val="245"/>
              </a:spcBef>
            </a:pP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o  </a:t>
            </a:r>
            <a:r>
              <a:rPr sz="1200" spc="-35" dirty="0">
                <a:solidFill>
                  <a:srgbClr val="FFFFFF"/>
                </a:solidFill>
                <a:latin typeface="Tahoma"/>
                <a:cs typeface="Tahoma"/>
              </a:rPr>
              <a:t>Vargas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35656" y="1776178"/>
            <a:ext cx="7324090" cy="782955"/>
            <a:chOff x="2847213" y="1772792"/>
            <a:chExt cx="7324090" cy="782955"/>
          </a:xfrm>
        </p:grpSpPr>
        <p:sp>
          <p:nvSpPr>
            <p:cNvPr id="15" name="object 15"/>
            <p:cNvSpPr/>
            <p:nvPr/>
          </p:nvSpPr>
          <p:spPr>
            <a:xfrm>
              <a:off x="2856738" y="1782317"/>
              <a:ext cx="7305040" cy="763905"/>
            </a:xfrm>
            <a:custGeom>
              <a:avLst/>
              <a:gdLst/>
              <a:ahLst/>
              <a:cxnLst/>
              <a:rect l="l" t="t" r="r" b="b"/>
              <a:pathLst>
                <a:path w="7305040" h="763905">
                  <a:moveTo>
                    <a:pt x="7177278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7177278" y="763524"/>
                  </a:lnTo>
                  <a:lnTo>
                    <a:pt x="7226790" y="753516"/>
                  </a:lnTo>
                  <a:lnTo>
                    <a:pt x="7267241" y="726233"/>
                  </a:lnTo>
                  <a:lnTo>
                    <a:pt x="7294524" y="685782"/>
                  </a:lnTo>
                  <a:lnTo>
                    <a:pt x="7304532" y="636270"/>
                  </a:lnTo>
                  <a:lnTo>
                    <a:pt x="7304532" y="127254"/>
                  </a:lnTo>
                  <a:lnTo>
                    <a:pt x="7294524" y="77741"/>
                  </a:lnTo>
                  <a:lnTo>
                    <a:pt x="7267241" y="37290"/>
                  </a:lnTo>
                  <a:lnTo>
                    <a:pt x="7226790" y="10007"/>
                  </a:lnTo>
                  <a:lnTo>
                    <a:pt x="71772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56738" y="1782317"/>
              <a:ext cx="7305040" cy="763905"/>
            </a:xfrm>
            <a:custGeom>
              <a:avLst/>
              <a:gdLst/>
              <a:ahLst/>
              <a:cxnLst/>
              <a:rect l="l" t="t" r="r" b="b"/>
              <a:pathLst>
                <a:path w="7305040" h="763905">
                  <a:moveTo>
                    <a:pt x="7304532" y="127254"/>
                  </a:moveTo>
                  <a:lnTo>
                    <a:pt x="7304532" y="636270"/>
                  </a:lnTo>
                  <a:lnTo>
                    <a:pt x="7294524" y="685782"/>
                  </a:lnTo>
                  <a:lnTo>
                    <a:pt x="7267241" y="726233"/>
                  </a:lnTo>
                  <a:lnTo>
                    <a:pt x="7226790" y="753516"/>
                  </a:lnTo>
                  <a:lnTo>
                    <a:pt x="7177278" y="763524"/>
                  </a:lnTo>
                  <a:lnTo>
                    <a:pt x="0" y="763524"/>
                  </a:lnTo>
                  <a:lnTo>
                    <a:pt x="0" y="0"/>
                  </a:lnTo>
                  <a:lnTo>
                    <a:pt x="7177278" y="0"/>
                  </a:lnTo>
                  <a:lnTo>
                    <a:pt x="7226790" y="10007"/>
                  </a:lnTo>
                  <a:lnTo>
                    <a:pt x="7267241" y="37290"/>
                  </a:lnTo>
                  <a:lnTo>
                    <a:pt x="7294524" y="77741"/>
                  </a:lnTo>
                  <a:lnTo>
                    <a:pt x="7304532" y="127254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92373" y="1762760"/>
            <a:ext cx="3846829" cy="7112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2100" spc="-70" dirty="0">
                <a:latin typeface="Tahoma"/>
                <a:cs typeface="Tahoma"/>
              </a:rPr>
              <a:t>Ex</a:t>
            </a:r>
            <a:r>
              <a:rPr sz="2100" dirty="0">
                <a:latin typeface="Tahoma"/>
                <a:cs typeface="Tahoma"/>
              </a:rPr>
              <a:t>pa</a:t>
            </a:r>
            <a:r>
              <a:rPr sz="2100" spc="-5" dirty="0">
                <a:latin typeface="Tahoma"/>
                <a:cs typeface="Tahoma"/>
              </a:rPr>
              <a:t>n</a:t>
            </a:r>
            <a:r>
              <a:rPr sz="2100" spc="35" dirty="0">
                <a:latin typeface="Tahoma"/>
                <a:cs typeface="Tahoma"/>
              </a:rPr>
              <a:t>são</a:t>
            </a:r>
            <a:r>
              <a:rPr sz="2100" spc="-22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da</a:t>
            </a:r>
            <a:r>
              <a:rPr sz="2100" spc="-229" dirty="0">
                <a:latin typeface="Tahoma"/>
                <a:cs typeface="Tahoma"/>
              </a:rPr>
              <a:t> </a:t>
            </a:r>
            <a:r>
              <a:rPr sz="2100" spc="20" dirty="0">
                <a:latin typeface="Tahoma"/>
                <a:cs typeface="Tahoma"/>
              </a:rPr>
              <a:t>i</a:t>
            </a:r>
            <a:r>
              <a:rPr sz="2100" spc="-5" dirty="0">
                <a:latin typeface="Tahoma"/>
                <a:cs typeface="Tahoma"/>
              </a:rPr>
              <a:t>n</a:t>
            </a:r>
            <a:r>
              <a:rPr sz="2100" spc="-10" dirty="0">
                <a:latin typeface="Tahoma"/>
                <a:cs typeface="Tahoma"/>
              </a:rPr>
              <a:t>d</a:t>
            </a:r>
            <a:r>
              <a:rPr sz="2100" spc="45" dirty="0">
                <a:latin typeface="Tahoma"/>
                <a:cs typeface="Tahoma"/>
              </a:rPr>
              <a:t>ú</a:t>
            </a:r>
            <a:r>
              <a:rPr sz="2100" spc="25" dirty="0">
                <a:latin typeface="Tahoma"/>
                <a:cs typeface="Tahoma"/>
              </a:rPr>
              <a:t>s</a:t>
            </a:r>
            <a:r>
              <a:rPr sz="2100" spc="-45" dirty="0">
                <a:latin typeface="Tahoma"/>
                <a:cs typeface="Tahoma"/>
              </a:rPr>
              <a:t>t</a:t>
            </a:r>
            <a:r>
              <a:rPr sz="2100" spc="-35" dirty="0">
                <a:latin typeface="Tahoma"/>
                <a:cs typeface="Tahoma"/>
              </a:rPr>
              <a:t>r</a:t>
            </a:r>
            <a:r>
              <a:rPr sz="2100" spc="15" dirty="0">
                <a:latin typeface="Tahoma"/>
                <a:cs typeface="Tahoma"/>
              </a:rPr>
              <a:t>ia</a:t>
            </a:r>
            <a:r>
              <a:rPr sz="2100" spc="-229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n</a:t>
            </a:r>
            <a:r>
              <a:rPr sz="2100" spc="35" dirty="0">
                <a:latin typeface="Tahoma"/>
                <a:cs typeface="Tahoma"/>
              </a:rPr>
              <a:t>aci</a:t>
            </a:r>
            <a:r>
              <a:rPr sz="2100" spc="60" dirty="0">
                <a:latin typeface="Tahoma"/>
                <a:cs typeface="Tahoma"/>
              </a:rPr>
              <a:t>o</a:t>
            </a:r>
            <a:r>
              <a:rPr sz="2100" spc="15" dirty="0">
                <a:latin typeface="Tahoma"/>
                <a:cs typeface="Tahoma"/>
              </a:rPr>
              <a:t>nal</a:t>
            </a:r>
            <a:endParaRPr sz="21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100" spc="35" dirty="0">
                <a:latin typeface="Tahoma"/>
                <a:cs typeface="Tahoma"/>
              </a:rPr>
              <a:t>Nacionalismo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22729" y="2831973"/>
            <a:ext cx="843915" cy="1195705"/>
            <a:chOff x="2022729" y="2831973"/>
            <a:chExt cx="843915" cy="1195705"/>
          </a:xfrm>
        </p:grpSpPr>
        <p:sp>
          <p:nvSpPr>
            <p:cNvPr id="19" name="object 19"/>
            <p:cNvSpPr/>
            <p:nvPr/>
          </p:nvSpPr>
          <p:spPr>
            <a:xfrm>
              <a:off x="2032254" y="2841498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4">
                  <a:moveTo>
                    <a:pt x="824483" y="0"/>
                  </a:moveTo>
                  <a:lnTo>
                    <a:pt x="412241" y="412241"/>
                  </a:lnTo>
                  <a:lnTo>
                    <a:pt x="0" y="0"/>
                  </a:lnTo>
                  <a:lnTo>
                    <a:pt x="0" y="764286"/>
                  </a:lnTo>
                  <a:lnTo>
                    <a:pt x="412241" y="1176527"/>
                  </a:lnTo>
                  <a:lnTo>
                    <a:pt x="824483" y="764286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32254" y="2841498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4">
                  <a:moveTo>
                    <a:pt x="824483" y="0"/>
                  </a:moveTo>
                  <a:lnTo>
                    <a:pt x="824483" y="764286"/>
                  </a:lnTo>
                  <a:lnTo>
                    <a:pt x="412241" y="1176527"/>
                  </a:lnTo>
                  <a:lnTo>
                    <a:pt x="0" y="764286"/>
                  </a:lnTo>
                  <a:lnTo>
                    <a:pt x="0" y="0"/>
                  </a:lnTo>
                  <a:lnTo>
                    <a:pt x="412241" y="412241"/>
                  </a:lnTo>
                  <a:lnTo>
                    <a:pt x="824483" y="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50160" y="3221482"/>
            <a:ext cx="78740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1600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Governo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ubi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hec</a:t>
            </a: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47213" y="2831973"/>
            <a:ext cx="7324090" cy="784225"/>
            <a:chOff x="2847213" y="2831973"/>
            <a:chExt cx="7324090" cy="784225"/>
          </a:xfrm>
        </p:grpSpPr>
        <p:sp>
          <p:nvSpPr>
            <p:cNvPr id="23" name="object 23"/>
            <p:cNvSpPr/>
            <p:nvPr/>
          </p:nvSpPr>
          <p:spPr>
            <a:xfrm>
              <a:off x="2856738" y="2841498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17702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7177023" y="765048"/>
                  </a:lnTo>
                  <a:lnTo>
                    <a:pt x="7226629" y="755018"/>
                  </a:lnTo>
                  <a:lnTo>
                    <a:pt x="7267162" y="727678"/>
                  </a:lnTo>
                  <a:lnTo>
                    <a:pt x="7294502" y="687145"/>
                  </a:lnTo>
                  <a:lnTo>
                    <a:pt x="7304532" y="637539"/>
                  </a:lnTo>
                  <a:lnTo>
                    <a:pt x="7304532" y="127507"/>
                  </a:lnTo>
                  <a:lnTo>
                    <a:pt x="7294502" y="77902"/>
                  </a:lnTo>
                  <a:lnTo>
                    <a:pt x="7267162" y="37369"/>
                  </a:lnTo>
                  <a:lnTo>
                    <a:pt x="7226629" y="10029"/>
                  </a:lnTo>
                  <a:lnTo>
                    <a:pt x="7177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6738" y="2841498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304532" y="127507"/>
                  </a:moveTo>
                  <a:lnTo>
                    <a:pt x="7304532" y="637539"/>
                  </a:lnTo>
                  <a:lnTo>
                    <a:pt x="7294502" y="687145"/>
                  </a:lnTo>
                  <a:lnTo>
                    <a:pt x="7267162" y="727678"/>
                  </a:lnTo>
                  <a:lnTo>
                    <a:pt x="7226629" y="755018"/>
                  </a:lnTo>
                  <a:lnTo>
                    <a:pt x="7177023" y="765048"/>
                  </a:lnTo>
                  <a:lnTo>
                    <a:pt x="0" y="765048"/>
                  </a:lnTo>
                  <a:lnTo>
                    <a:pt x="0" y="0"/>
                  </a:lnTo>
                  <a:lnTo>
                    <a:pt x="7177023" y="0"/>
                  </a:lnTo>
                  <a:lnTo>
                    <a:pt x="7226629" y="10029"/>
                  </a:lnTo>
                  <a:lnTo>
                    <a:pt x="7267162" y="37369"/>
                  </a:lnTo>
                  <a:lnTo>
                    <a:pt x="7294502" y="77902"/>
                  </a:lnTo>
                  <a:lnTo>
                    <a:pt x="7304532" y="127507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92373" y="2822050"/>
            <a:ext cx="2679065" cy="71247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4"/>
              </a:spcBef>
              <a:buChar char="•"/>
              <a:tabLst>
                <a:tab pos="241300" algn="l"/>
              </a:tabLst>
            </a:pPr>
            <a:r>
              <a:rPr sz="2100" dirty="0">
                <a:latin typeface="Tahoma"/>
                <a:cs typeface="Tahoma"/>
              </a:rPr>
              <a:t>Desenvolvimentismo</a:t>
            </a: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100" spc="35" dirty="0">
                <a:latin typeface="Tahoma"/>
                <a:cs typeface="Tahoma"/>
              </a:rPr>
              <a:t>Pl</a:t>
            </a:r>
            <a:r>
              <a:rPr sz="2100" spc="50" dirty="0">
                <a:latin typeface="Tahoma"/>
                <a:cs typeface="Tahoma"/>
              </a:rPr>
              <a:t>a</a:t>
            </a:r>
            <a:r>
              <a:rPr sz="2100" spc="-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o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de</a:t>
            </a:r>
            <a:r>
              <a:rPr sz="2100" spc="-229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Me</a:t>
            </a:r>
            <a:r>
              <a:rPr sz="2100" spc="-15" dirty="0">
                <a:latin typeface="Tahoma"/>
                <a:cs typeface="Tahoma"/>
              </a:rPr>
              <a:t>t</a:t>
            </a:r>
            <a:r>
              <a:rPr sz="2100" spc="40" dirty="0">
                <a:latin typeface="Tahoma"/>
                <a:cs typeface="Tahoma"/>
              </a:rPr>
              <a:t>as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22729" y="3892677"/>
            <a:ext cx="843915" cy="1194435"/>
            <a:chOff x="2022729" y="3892677"/>
            <a:chExt cx="843915" cy="1194435"/>
          </a:xfrm>
        </p:grpSpPr>
        <p:sp>
          <p:nvSpPr>
            <p:cNvPr id="27" name="object 27"/>
            <p:cNvSpPr/>
            <p:nvPr/>
          </p:nvSpPr>
          <p:spPr>
            <a:xfrm>
              <a:off x="2032254" y="3902202"/>
              <a:ext cx="824865" cy="1175385"/>
            </a:xfrm>
            <a:custGeom>
              <a:avLst/>
              <a:gdLst/>
              <a:ahLst/>
              <a:cxnLst/>
              <a:rect l="l" t="t" r="r" b="b"/>
              <a:pathLst>
                <a:path w="824864" h="1175385">
                  <a:moveTo>
                    <a:pt x="824483" y="0"/>
                  </a:moveTo>
                  <a:lnTo>
                    <a:pt x="412241" y="412242"/>
                  </a:lnTo>
                  <a:lnTo>
                    <a:pt x="0" y="0"/>
                  </a:lnTo>
                  <a:lnTo>
                    <a:pt x="0" y="762762"/>
                  </a:lnTo>
                  <a:lnTo>
                    <a:pt x="412241" y="1175004"/>
                  </a:lnTo>
                  <a:lnTo>
                    <a:pt x="824483" y="762762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32254" y="3902202"/>
              <a:ext cx="824865" cy="1175385"/>
            </a:xfrm>
            <a:custGeom>
              <a:avLst/>
              <a:gdLst/>
              <a:ahLst/>
              <a:cxnLst/>
              <a:rect l="l" t="t" r="r" b="b"/>
              <a:pathLst>
                <a:path w="824864" h="1175385">
                  <a:moveTo>
                    <a:pt x="824483" y="0"/>
                  </a:moveTo>
                  <a:lnTo>
                    <a:pt x="824483" y="762762"/>
                  </a:lnTo>
                  <a:lnTo>
                    <a:pt x="412241" y="1175004"/>
                  </a:lnTo>
                  <a:lnTo>
                    <a:pt x="0" y="762762"/>
                  </a:lnTo>
                  <a:lnTo>
                    <a:pt x="0" y="0"/>
                  </a:lnTo>
                  <a:lnTo>
                    <a:pt x="412241" y="412242"/>
                  </a:lnTo>
                  <a:lnTo>
                    <a:pt x="824483" y="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146173" y="4281678"/>
            <a:ext cx="59499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715">
              <a:lnSpc>
                <a:spcPts val="1320"/>
              </a:lnSpc>
              <a:spcBef>
                <a:spcPts val="240"/>
              </a:spcBef>
            </a:pP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erno  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Ǫuad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47213" y="3892677"/>
            <a:ext cx="7324090" cy="782955"/>
            <a:chOff x="2847213" y="3892677"/>
            <a:chExt cx="7324090" cy="782955"/>
          </a:xfrm>
        </p:grpSpPr>
        <p:sp>
          <p:nvSpPr>
            <p:cNvPr id="31" name="object 31"/>
            <p:cNvSpPr/>
            <p:nvPr/>
          </p:nvSpPr>
          <p:spPr>
            <a:xfrm>
              <a:off x="2856738" y="3902202"/>
              <a:ext cx="7305040" cy="763905"/>
            </a:xfrm>
            <a:custGeom>
              <a:avLst/>
              <a:gdLst/>
              <a:ahLst/>
              <a:cxnLst/>
              <a:rect l="l" t="t" r="r" b="b"/>
              <a:pathLst>
                <a:path w="7305040" h="763904">
                  <a:moveTo>
                    <a:pt x="7177278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7177278" y="763524"/>
                  </a:lnTo>
                  <a:lnTo>
                    <a:pt x="7226790" y="753516"/>
                  </a:lnTo>
                  <a:lnTo>
                    <a:pt x="7267241" y="726233"/>
                  </a:lnTo>
                  <a:lnTo>
                    <a:pt x="7294524" y="685782"/>
                  </a:lnTo>
                  <a:lnTo>
                    <a:pt x="7304532" y="636270"/>
                  </a:lnTo>
                  <a:lnTo>
                    <a:pt x="7304532" y="127254"/>
                  </a:lnTo>
                  <a:lnTo>
                    <a:pt x="7294524" y="77741"/>
                  </a:lnTo>
                  <a:lnTo>
                    <a:pt x="7267241" y="37290"/>
                  </a:lnTo>
                  <a:lnTo>
                    <a:pt x="7226790" y="10007"/>
                  </a:lnTo>
                  <a:lnTo>
                    <a:pt x="71772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6738" y="3902202"/>
              <a:ext cx="7305040" cy="763905"/>
            </a:xfrm>
            <a:custGeom>
              <a:avLst/>
              <a:gdLst/>
              <a:ahLst/>
              <a:cxnLst/>
              <a:rect l="l" t="t" r="r" b="b"/>
              <a:pathLst>
                <a:path w="7305040" h="763904">
                  <a:moveTo>
                    <a:pt x="7304532" y="127254"/>
                  </a:moveTo>
                  <a:lnTo>
                    <a:pt x="7304532" y="636270"/>
                  </a:lnTo>
                  <a:lnTo>
                    <a:pt x="7294524" y="685782"/>
                  </a:lnTo>
                  <a:lnTo>
                    <a:pt x="7267241" y="726233"/>
                  </a:lnTo>
                  <a:lnTo>
                    <a:pt x="7226790" y="753516"/>
                  </a:lnTo>
                  <a:lnTo>
                    <a:pt x="7177278" y="763524"/>
                  </a:lnTo>
                  <a:lnTo>
                    <a:pt x="0" y="763524"/>
                  </a:lnTo>
                  <a:lnTo>
                    <a:pt x="0" y="0"/>
                  </a:lnTo>
                  <a:lnTo>
                    <a:pt x="7177278" y="0"/>
                  </a:lnTo>
                  <a:lnTo>
                    <a:pt x="7226790" y="10007"/>
                  </a:lnTo>
                  <a:lnTo>
                    <a:pt x="7267241" y="37290"/>
                  </a:lnTo>
                  <a:lnTo>
                    <a:pt x="7294524" y="77741"/>
                  </a:lnTo>
                  <a:lnTo>
                    <a:pt x="7304532" y="127254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992373" y="3882974"/>
            <a:ext cx="4013835" cy="7112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00" spc="50" dirty="0">
                <a:latin typeface="Tahoma"/>
                <a:cs typeface="Tahoma"/>
              </a:rPr>
              <a:t>Comb</a:t>
            </a:r>
            <a:r>
              <a:rPr sz="2100" spc="15" dirty="0">
                <a:latin typeface="Tahoma"/>
                <a:cs typeface="Tahoma"/>
              </a:rPr>
              <a:t>a</a:t>
            </a:r>
            <a:r>
              <a:rPr sz="2100" spc="-15" dirty="0">
                <a:latin typeface="Tahoma"/>
                <a:cs typeface="Tahoma"/>
              </a:rPr>
              <a:t>te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a</a:t>
            </a:r>
            <a:r>
              <a:rPr sz="2100" spc="-229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Co</a:t>
            </a:r>
            <a:r>
              <a:rPr sz="2100" spc="-55" dirty="0">
                <a:latin typeface="Tahoma"/>
                <a:cs typeface="Tahoma"/>
              </a:rPr>
              <a:t>rr</a:t>
            </a:r>
            <a:r>
              <a:rPr sz="2100" spc="50" dirty="0">
                <a:latin typeface="Tahoma"/>
                <a:cs typeface="Tahoma"/>
              </a:rPr>
              <a:t>up</a:t>
            </a:r>
            <a:r>
              <a:rPr sz="2100" spc="30" dirty="0">
                <a:latin typeface="Tahoma"/>
                <a:cs typeface="Tahoma"/>
              </a:rPr>
              <a:t>ç</a:t>
            </a:r>
            <a:r>
              <a:rPr sz="2100" spc="10" dirty="0">
                <a:latin typeface="Tahoma"/>
                <a:cs typeface="Tahoma"/>
              </a:rPr>
              <a:t>ão</a:t>
            </a:r>
            <a:endParaRPr sz="21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100" spc="50" dirty="0">
                <a:latin typeface="Tahoma"/>
                <a:cs typeface="Tahoma"/>
              </a:rPr>
              <a:t>Con</a:t>
            </a:r>
            <a:r>
              <a:rPr sz="2100" spc="40" dirty="0">
                <a:latin typeface="Tahoma"/>
                <a:cs typeface="Tahoma"/>
              </a:rPr>
              <a:t>d</a:t>
            </a:r>
            <a:r>
              <a:rPr sz="2100" spc="25" dirty="0">
                <a:latin typeface="Tahoma"/>
                <a:cs typeface="Tahoma"/>
              </a:rPr>
              <a:t>eco</a:t>
            </a:r>
            <a:r>
              <a:rPr sz="2100" spc="-40" dirty="0">
                <a:latin typeface="Tahoma"/>
                <a:cs typeface="Tahoma"/>
              </a:rPr>
              <a:t>r</a:t>
            </a:r>
            <a:r>
              <a:rPr sz="2100" spc="70" dirty="0">
                <a:latin typeface="Tahoma"/>
                <a:cs typeface="Tahoma"/>
              </a:rPr>
              <a:t>a</a:t>
            </a:r>
            <a:r>
              <a:rPr sz="2100" spc="50" dirty="0">
                <a:latin typeface="Tahoma"/>
                <a:cs typeface="Tahoma"/>
              </a:rPr>
              <a:t>ç</a:t>
            </a:r>
            <a:r>
              <a:rPr sz="2100" spc="10" dirty="0">
                <a:latin typeface="Tahoma"/>
                <a:cs typeface="Tahoma"/>
              </a:rPr>
              <a:t>ã</a:t>
            </a:r>
            <a:r>
              <a:rPr sz="2100" spc="15" dirty="0">
                <a:latin typeface="Tahoma"/>
                <a:cs typeface="Tahoma"/>
              </a:rPr>
              <a:t>o</a:t>
            </a:r>
            <a:r>
              <a:rPr sz="2100" spc="-25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de</a:t>
            </a:r>
            <a:r>
              <a:rPr sz="2100" spc="-33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“</a:t>
            </a:r>
            <a:r>
              <a:rPr sz="2100" spc="40" dirty="0">
                <a:latin typeface="Tahoma"/>
                <a:cs typeface="Tahoma"/>
              </a:rPr>
              <a:t>ch</a:t>
            </a:r>
            <a:r>
              <a:rPr sz="2100" spc="25" dirty="0">
                <a:latin typeface="Tahoma"/>
                <a:cs typeface="Tahoma"/>
              </a:rPr>
              <a:t>ê</a:t>
            </a:r>
            <a:r>
              <a:rPr sz="2100" spc="105" dirty="0">
                <a:latin typeface="Tahoma"/>
                <a:cs typeface="Tahoma"/>
              </a:rPr>
              <a:t>”</a:t>
            </a:r>
            <a:r>
              <a:rPr sz="2100" spc="-330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Gue</a:t>
            </a:r>
            <a:r>
              <a:rPr sz="2100" spc="-20" dirty="0">
                <a:latin typeface="Tahoma"/>
                <a:cs typeface="Tahoma"/>
              </a:rPr>
              <a:t>v</a:t>
            </a:r>
            <a:r>
              <a:rPr sz="2100" spc="-30" dirty="0">
                <a:latin typeface="Tahoma"/>
                <a:cs typeface="Tahoma"/>
              </a:rPr>
              <a:t>a</a:t>
            </a:r>
            <a:r>
              <a:rPr sz="2100" spc="-80" dirty="0">
                <a:latin typeface="Tahoma"/>
                <a:cs typeface="Tahoma"/>
              </a:rPr>
              <a:t>r</a:t>
            </a:r>
            <a:r>
              <a:rPr sz="2100" spc="10" dirty="0">
                <a:latin typeface="Tahoma"/>
                <a:cs typeface="Tahoma"/>
              </a:rPr>
              <a:t>a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022729" y="4951857"/>
            <a:ext cx="843915" cy="1195705"/>
            <a:chOff x="2022729" y="4951857"/>
            <a:chExt cx="843915" cy="1195705"/>
          </a:xfrm>
        </p:grpSpPr>
        <p:sp>
          <p:nvSpPr>
            <p:cNvPr id="35" name="object 35"/>
            <p:cNvSpPr/>
            <p:nvPr/>
          </p:nvSpPr>
          <p:spPr>
            <a:xfrm>
              <a:off x="2032254" y="4961382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4">
                  <a:moveTo>
                    <a:pt x="824483" y="0"/>
                  </a:moveTo>
                  <a:lnTo>
                    <a:pt x="412241" y="412242"/>
                  </a:lnTo>
                  <a:lnTo>
                    <a:pt x="0" y="0"/>
                  </a:lnTo>
                  <a:lnTo>
                    <a:pt x="0" y="764286"/>
                  </a:lnTo>
                  <a:lnTo>
                    <a:pt x="412241" y="1176528"/>
                  </a:lnTo>
                  <a:lnTo>
                    <a:pt x="824483" y="764286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32254" y="4961382"/>
              <a:ext cx="824865" cy="1176655"/>
            </a:xfrm>
            <a:custGeom>
              <a:avLst/>
              <a:gdLst/>
              <a:ahLst/>
              <a:cxnLst/>
              <a:rect l="l" t="t" r="r" b="b"/>
              <a:pathLst>
                <a:path w="824864" h="1176654">
                  <a:moveTo>
                    <a:pt x="824483" y="0"/>
                  </a:moveTo>
                  <a:lnTo>
                    <a:pt x="824483" y="764286"/>
                  </a:lnTo>
                  <a:lnTo>
                    <a:pt x="412241" y="1176528"/>
                  </a:lnTo>
                  <a:lnTo>
                    <a:pt x="0" y="764286"/>
                  </a:lnTo>
                  <a:lnTo>
                    <a:pt x="0" y="0"/>
                  </a:lnTo>
                  <a:lnTo>
                    <a:pt x="412241" y="412242"/>
                  </a:lnTo>
                  <a:lnTo>
                    <a:pt x="824483" y="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52269" y="5341746"/>
            <a:ext cx="58229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5410" marR="5080" indent="-93345">
              <a:lnSpc>
                <a:spcPts val="1320"/>
              </a:lnSpc>
              <a:spcBef>
                <a:spcPts val="240"/>
              </a:spcBef>
            </a:pP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erno 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Jango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847213" y="4951857"/>
            <a:ext cx="7324090" cy="784225"/>
            <a:chOff x="2847213" y="4951857"/>
            <a:chExt cx="7324090" cy="784225"/>
          </a:xfrm>
        </p:grpSpPr>
        <p:sp>
          <p:nvSpPr>
            <p:cNvPr id="39" name="object 39"/>
            <p:cNvSpPr/>
            <p:nvPr/>
          </p:nvSpPr>
          <p:spPr>
            <a:xfrm>
              <a:off x="2856738" y="4961382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17702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7177023" y="765048"/>
                  </a:lnTo>
                  <a:lnTo>
                    <a:pt x="7226629" y="755027"/>
                  </a:lnTo>
                  <a:lnTo>
                    <a:pt x="7267162" y="727702"/>
                  </a:lnTo>
                  <a:lnTo>
                    <a:pt x="7294502" y="687172"/>
                  </a:lnTo>
                  <a:lnTo>
                    <a:pt x="7304532" y="637540"/>
                  </a:lnTo>
                  <a:lnTo>
                    <a:pt x="7304532" y="127508"/>
                  </a:lnTo>
                  <a:lnTo>
                    <a:pt x="7294502" y="77902"/>
                  </a:lnTo>
                  <a:lnTo>
                    <a:pt x="7267162" y="37369"/>
                  </a:lnTo>
                  <a:lnTo>
                    <a:pt x="7226629" y="10029"/>
                  </a:lnTo>
                  <a:lnTo>
                    <a:pt x="7177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56738" y="4961382"/>
              <a:ext cx="7305040" cy="765175"/>
            </a:xfrm>
            <a:custGeom>
              <a:avLst/>
              <a:gdLst/>
              <a:ahLst/>
              <a:cxnLst/>
              <a:rect l="l" t="t" r="r" b="b"/>
              <a:pathLst>
                <a:path w="7305040" h="765175">
                  <a:moveTo>
                    <a:pt x="7304532" y="127508"/>
                  </a:moveTo>
                  <a:lnTo>
                    <a:pt x="7304532" y="637540"/>
                  </a:lnTo>
                  <a:lnTo>
                    <a:pt x="7294502" y="687172"/>
                  </a:lnTo>
                  <a:lnTo>
                    <a:pt x="7267162" y="727702"/>
                  </a:lnTo>
                  <a:lnTo>
                    <a:pt x="7226629" y="755027"/>
                  </a:lnTo>
                  <a:lnTo>
                    <a:pt x="7177023" y="765048"/>
                  </a:lnTo>
                  <a:lnTo>
                    <a:pt x="0" y="765048"/>
                  </a:lnTo>
                  <a:lnTo>
                    <a:pt x="0" y="0"/>
                  </a:lnTo>
                  <a:lnTo>
                    <a:pt x="7177023" y="0"/>
                  </a:lnTo>
                  <a:lnTo>
                    <a:pt x="7226629" y="10029"/>
                  </a:lnTo>
                  <a:lnTo>
                    <a:pt x="7267162" y="37369"/>
                  </a:lnTo>
                  <a:lnTo>
                    <a:pt x="7294502" y="77902"/>
                  </a:lnTo>
                  <a:lnTo>
                    <a:pt x="7304532" y="127508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992373" y="4942713"/>
            <a:ext cx="2240280" cy="7112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2100" dirty="0">
                <a:latin typeface="Tahoma"/>
                <a:cs typeface="Tahoma"/>
              </a:rPr>
              <a:t>Parlamentarismo</a:t>
            </a: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100" spc="-30" dirty="0">
                <a:latin typeface="Tahoma"/>
                <a:cs typeface="Tahoma"/>
              </a:rPr>
              <a:t>Re</a:t>
            </a:r>
            <a:r>
              <a:rPr sz="2100" spc="-40" dirty="0">
                <a:latin typeface="Tahoma"/>
                <a:cs typeface="Tahoma"/>
              </a:rPr>
              <a:t>f</a:t>
            </a:r>
            <a:r>
              <a:rPr sz="2100" spc="-25" dirty="0">
                <a:latin typeface="Tahoma"/>
                <a:cs typeface="Tahoma"/>
              </a:rPr>
              <a:t>o</a:t>
            </a:r>
            <a:r>
              <a:rPr sz="2100" spc="-10" dirty="0">
                <a:latin typeface="Tahoma"/>
                <a:cs typeface="Tahoma"/>
              </a:rPr>
              <a:t>r</a:t>
            </a:r>
            <a:r>
              <a:rPr sz="2100" spc="20" dirty="0">
                <a:latin typeface="Tahoma"/>
                <a:cs typeface="Tahoma"/>
              </a:rPr>
              <a:t>m</a:t>
            </a:r>
            <a:r>
              <a:rPr sz="2100" spc="15" dirty="0">
                <a:latin typeface="Tahoma"/>
                <a:cs typeface="Tahoma"/>
              </a:rPr>
              <a:t>a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de</a:t>
            </a:r>
            <a:r>
              <a:rPr sz="2100" spc="-240" dirty="0">
                <a:latin typeface="Tahoma"/>
                <a:cs typeface="Tahoma"/>
              </a:rPr>
              <a:t> </a:t>
            </a:r>
            <a:r>
              <a:rPr sz="2100" spc="30" dirty="0">
                <a:latin typeface="Tahoma"/>
                <a:cs typeface="Tahoma"/>
              </a:rPr>
              <a:t>Base</a:t>
            </a:r>
            <a:endParaRPr sz="2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64260"/>
            <a:ext cx="104413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G</a:t>
            </a:r>
            <a:r>
              <a:rPr sz="1800" b="1" spc="-40" dirty="0">
                <a:latin typeface="Trebuchet MS"/>
                <a:cs typeface="Trebuchet MS"/>
              </a:rPr>
              <a:t>o</a:t>
            </a:r>
            <a:r>
              <a:rPr sz="1800" b="1" spc="-110" dirty="0">
                <a:latin typeface="Trebuchet MS"/>
                <a:cs typeface="Trebuchet MS"/>
              </a:rPr>
              <a:t>v</a:t>
            </a:r>
            <a:r>
              <a:rPr sz="1800" b="1" spc="-150" dirty="0">
                <a:latin typeface="Trebuchet MS"/>
                <a:cs typeface="Trebuchet MS"/>
              </a:rPr>
              <a:t>e</a:t>
            </a:r>
            <a:r>
              <a:rPr sz="1800" b="1" spc="-125" dirty="0">
                <a:latin typeface="Trebuchet MS"/>
                <a:cs typeface="Trebuchet MS"/>
              </a:rPr>
              <a:t>r</a:t>
            </a:r>
            <a:r>
              <a:rPr sz="1800" b="1" spc="-95" dirty="0">
                <a:latin typeface="Trebuchet MS"/>
                <a:cs typeface="Trebuchet MS"/>
              </a:rPr>
              <a:t>n</a:t>
            </a:r>
            <a:r>
              <a:rPr sz="1800" b="1" spc="-85" dirty="0">
                <a:latin typeface="Trebuchet MS"/>
                <a:cs typeface="Trebuchet MS"/>
              </a:rPr>
              <a:t>o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de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Dut</a:t>
            </a:r>
            <a:r>
              <a:rPr sz="1800" b="1" spc="-105" dirty="0">
                <a:latin typeface="Trebuchet MS"/>
                <a:cs typeface="Trebuchet MS"/>
              </a:rPr>
              <a:t>r</a:t>
            </a:r>
            <a:r>
              <a:rPr sz="1800" b="1" spc="-50" dirty="0">
                <a:latin typeface="Trebuchet MS"/>
                <a:cs typeface="Trebuchet MS"/>
              </a:rPr>
              <a:t>a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(1946</a:t>
            </a:r>
            <a:r>
              <a:rPr sz="1800" b="1" spc="-125" dirty="0">
                <a:latin typeface="Trebuchet MS"/>
                <a:cs typeface="Trebuchet MS"/>
              </a:rPr>
              <a:t>-</a:t>
            </a:r>
            <a:r>
              <a:rPr sz="1800" b="1" spc="-85" dirty="0">
                <a:latin typeface="Trebuchet MS"/>
                <a:cs typeface="Trebuchet MS"/>
              </a:rPr>
              <a:t>1951)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35" dirty="0">
                <a:latin typeface="Trebuchet MS"/>
                <a:cs typeface="Trebuchet MS"/>
              </a:rPr>
              <a:t>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general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Eurico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Gaspar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Dutra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é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eleito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presidente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Brasil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após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queda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Vargas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fim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Estado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Novo,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1945.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marR="680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5" dirty="0">
                <a:latin typeface="Trebuchet MS"/>
                <a:cs typeface="Trebuchet MS"/>
              </a:rPr>
              <a:t>1946: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promulga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uma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nova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Constituição,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estabelecendo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autonomia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poderes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Executivo,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Legislativo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Judiciário,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eleições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diretas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fim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pena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morte.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85" dirty="0">
                <a:latin typeface="Trebuchet MS"/>
                <a:cs typeface="Trebuchet MS"/>
              </a:rPr>
              <a:t>Dutra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controlava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classe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trabalhadora,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proibindo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greves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intervindo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em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sindicatos.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15" dirty="0">
                <a:latin typeface="Trebuchet MS"/>
                <a:cs typeface="Trebuchet MS"/>
              </a:rPr>
              <a:t>No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contexto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da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Guerra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Fria,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aproximou-se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dos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Estados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Unidos,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rompeu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relações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diplomáticas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com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União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75" dirty="0">
                <a:latin typeface="Trebuchet MS"/>
                <a:cs typeface="Trebuchet MS"/>
              </a:rPr>
              <a:t>Soviética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colocou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o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Partido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Comunista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na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ilegalidade.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19200"/>
            <a:ext cx="10666730" cy="531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" dirty="0">
                <a:latin typeface="Trebuchet MS"/>
                <a:cs typeface="Trebuchet MS"/>
              </a:rPr>
              <a:t>O</a:t>
            </a:r>
            <a:r>
              <a:rPr sz="1700" b="1" spc="-19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G</a:t>
            </a:r>
            <a:r>
              <a:rPr sz="1700" b="1" spc="-35" dirty="0">
                <a:latin typeface="Trebuchet MS"/>
                <a:cs typeface="Trebuchet MS"/>
              </a:rPr>
              <a:t>o</a:t>
            </a:r>
            <a:r>
              <a:rPr sz="1700" b="1" spc="-110" dirty="0">
                <a:latin typeface="Trebuchet MS"/>
                <a:cs typeface="Trebuchet MS"/>
              </a:rPr>
              <a:t>v</a:t>
            </a:r>
            <a:r>
              <a:rPr sz="1700" b="1" spc="-114" dirty="0">
                <a:latin typeface="Trebuchet MS"/>
                <a:cs typeface="Trebuchet MS"/>
              </a:rPr>
              <a:t>ern</a:t>
            </a:r>
            <a:r>
              <a:rPr sz="1700" b="1" spc="-60" dirty="0">
                <a:latin typeface="Trebuchet MS"/>
                <a:cs typeface="Trebuchet MS"/>
              </a:rPr>
              <a:t>o</a:t>
            </a:r>
            <a:r>
              <a:rPr sz="1700" b="1" spc="-195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de</a:t>
            </a:r>
            <a:r>
              <a:rPr sz="1700" b="1" spc="-195" dirty="0">
                <a:latin typeface="Trebuchet MS"/>
                <a:cs typeface="Trebuchet MS"/>
              </a:rPr>
              <a:t> </a:t>
            </a:r>
            <a:r>
              <a:rPr sz="1700" b="1" spc="-135" dirty="0">
                <a:latin typeface="Trebuchet MS"/>
                <a:cs typeface="Trebuchet MS"/>
              </a:rPr>
              <a:t>V</a:t>
            </a:r>
            <a:r>
              <a:rPr sz="1700" b="1" spc="-110" dirty="0">
                <a:latin typeface="Trebuchet MS"/>
                <a:cs typeface="Trebuchet MS"/>
              </a:rPr>
              <a:t>ar</a:t>
            </a:r>
            <a:r>
              <a:rPr sz="1700" b="1" spc="-75" dirty="0">
                <a:latin typeface="Trebuchet MS"/>
                <a:cs typeface="Trebuchet MS"/>
              </a:rPr>
              <a:t>g</a:t>
            </a:r>
            <a:r>
              <a:rPr sz="1700" b="1" spc="20" dirty="0">
                <a:latin typeface="Trebuchet MS"/>
                <a:cs typeface="Trebuchet MS"/>
              </a:rPr>
              <a:t>as</a:t>
            </a:r>
            <a:r>
              <a:rPr sz="1700" b="1" spc="-185" dirty="0">
                <a:latin typeface="Trebuchet MS"/>
                <a:cs typeface="Trebuchet MS"/>
              </a:rPr>
              <a:t> </a:t>
            </a:r>
            <a:r>
              <a:rPr sz="1700" b="1" spc="-65" dirty="0">
                <a:latin typeface="Trebuchet MS"/>
                <a:cs typeface="Trebuchet MS"/>
              </a:rPr>
              <a:t>(1</a:t>
            </a:r>
            <a:r>
              <a:rPr sz="1700" b="1" spc="-75" dirty="0">
                <a:latin typeface="Trebuchet MS"/>
                <a:cs typeface="Trebuchet MS"/>
              </a:rPr>
              <a:t>9</a:t>
            </a:r>
            <a:r>
              <a:rPr sz="1700" b="1" spc="-85" dirty="0">
                <a:latin typeface="Trebuchet MS"/>
                <a:cs typeface="Trebuchet MS"/>
              </a:rPr>
              <a:t>5</a:t>
            </a:r>
            <a:r>
              <a:rPr sz="1700" b="1" spc="-65" dirty="0">
                <a:latin typeface="Trebuchet MS"/>
                <a:cs typeface="Trebuchet MS"/>
              </a:rPr>
              <a:t>1</a:t>
            </a:r>
            <a:r>
              <a:rPr sz="1700" b="1" spc="-125" dirty="0">
                <a:latin typeface="Trebuchet MS"/>
                <a:cs typeface="Trebuchet MS"/>
              </a:rPr>
              <a:t>-</a:t>
            </a:r>
            <a:r>
              <a:rPr sz="1700" b="1" spc="-90" dirty="0">
                <a:latin typeface="Trebuchet MS"/>
                <a:cs typeface="Trebuchet MS"/>
              </a:rPr>
              <a:t>19</a:t>
            </a:r>
            <a:r>
              <a:rPr sz="1700" b="1" spc="-75" dirty="0">
                <a:latin typeface="Trebuchet MS"/>
                <a:cs typeface="Trebuchet MS"/>
              </a:rPr>
              <a:t>54)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299085" marR="3733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b="1" spc="-5" dirty="0">
                <a:latin typeface="Verdana"/>
                <a:cs typeface="Verdana"/>
              </a:rPr>
              <a:t>Expansão </a:t>
            </a:r>
            <a:r>
              <a:rPr sz="1700" b="1" dirty="0">
                <a:latin typeface="Verdana"/>
                <a:cs typeface="Verdana"/>
              </a:rPr>
              <a:t>da </a:t>
            </a:r>
            <a:r>
              <a:rPr sz="1700" b="1" spc="-5" dirty="0">
                <a:latin typeface="Verdana"/>
                <a:cs typeface="Verdana"/>
              </a:rPr>
              <a:t>indústria </a:t>
            </a:r>
            <a:r>
              <a:rPr sz="1700" b="1" dirty="0">
                <a:latin typeface="Verdana"/>
                <a:cs typeface="Verdana"/>
              </a:rPr>
              <a:t>nacional</a:t>
            </a:r>
            <a:r>
              <a:rPr sz="1700" dirty="0">
                <a:latin typeface="Verdana"/>
                <a:cs typeface="Verdana"/>
              </a:rPr>
              <a:t>: instituição </a:t>
            </a:r>
            <a:r>
              <a:rPr sz="1700" spc="-5" dirty="0">
                <a:latin typeface="Verdana"/>
                <a:cs typeface="Verdana"/>
              </a:rPr>
              <a:t>da </a:t>
            </a:r>
            <a:r>
              <a:rPr sz="1700" spc="-10" dirty="0">
                <a:latin typeface="Verdana"/>
                <a:cs typeface="Verdana"/>
              </a:rPr>
              <a:t>Comissão </a:t>
            </a:r>
            <a:r>
              <a:rPr sz="1700" spc="-5" dirty="0">
                <a:latin typeface="Verdana"/>
                <a:cs typeface="Verdana"/>
              </a:rPr>
              <a:t>de Desenvolvimento </a:t>
            </a:r>
            <a:r>
              <a:rPr sz="1700" dirty="0">
                <a:latin typeface="Verdana"/>
                <a:cs typeface="Verdana"/>
              </a:rPr>
              <a:t>Industrial,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fundação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Banco Nacional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Desenvolvimento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Econômico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(BNDE)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etc.</a:t>
            </a: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b="1" spc="-5" dirty="0">
                <a:latin typeface="Verdana"/>
                <a:cs typeface="Verdana"/>
              </a:rPr>
              <a:t>Nacionalismo</a:t>
            </a:r>
            <a:r>
              <a:rPr sz="1700" spc="-5" dirty="0">
                <a:latin typeface="Verdana"/>
                <a:cs typeface="Verdana"/>
              </a:rPr>
              <a:t>: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inauguração do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BNDE,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criação da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Petrobras,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empresa estatal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que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detinha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</a:t>
            </a:r>
          </a:p>
          <a:p>
            <a:pPr marL="299085">
              <a:lnSpc>
                <a:spcPct val="100000"/>
              </a:lnSpc>
            </a:pPr>
            <a:r>
              <a:rPr sz="1700" dirty="0">
                <a:latin typeface="Verdana"/>
                <a:cs typeface="Verdana"/>
              </a:rPr>
              <a:t>monopólio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da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exploração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do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petróleo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nacional, proposta</a:t>
            </a:r>
            <a:r>
              <a:rPr sz="1700" spc="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criação da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Eletrobras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etc.</a:t>
            </a:r>
          </a:p>
          <a:p>
            <a:pPr marL="299085" marR="82550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1953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decreta</a:t>
            </a:r>
            <a:r>
              <a:rPr sz="1700" spc="-5" dirty="0">
                <a:latin typeface="Verdana"/>
                <a:cs typeface="Verdana"/>
              </a:rPr>
              <a:t> lei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que proíbe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 organização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dirty="0">
                <a:latin typeface="Verdana"/>
                <a:cs typeface="Verdana"/>
              </a:rPr>
              <a:t> comícios,</a:t>
            </a:r>
            <a:r>
              <a:rPr sz="1700" spc="-5" dirty="0">
                <a:latin typeface="Verdana"/>
                <a:cs typeface="Verdana"/>
              </a:rPr>
              <a:t> greves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manifestações sem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autorização</a:t>
            </a:r>
            <a:r>
              <a:rPr sz="1700" spc="-5" dirty="0">
                <a:latin typeface="Verdana"/>
                <a:cs typeface="Verdana"/>
              </a:rPr>
              <a:t> da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polícia.</a:t>
            </a: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1954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aumento </a:t>
            </a:r>
            <a:r>
              <a:rPr sz="1700" spc="-5" dirty="0">
                <a:latin typeface="Verdana"/>
                <a:cs typeface="Verdana"/>
              </a:rPr>
              <a:t>do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salário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mínimo,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que passou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ser</a:t>
            </a:r>
            <a:r>
              <a:rPr sz="1700" spc="-5" dirty="0">
                <a:latin typeface="Verdana"/>
                <a:cs typeface="Verdana"/>
              </a:rPr>
              <a:t> equiparado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ao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salário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do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Exército.</a:t>
            </a:r>
            <a:endParaRPr sz="17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latin typeface="Verdana"/>
                <a:cs typeface="Verdana"/>
              </a:rPr>
              <a:t>A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disputa</a:t>
            </a:r>
            <a:r>
              <a:rPr sz="1700" dirty="0">
                <a:latin typeface="Verdana"/>
                <a:cs typeface="Verdana"/>
              </a:rPr>
              <a:t> entre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 burguesia</a:t>
            </a:r>
            <a:r>
              <a:rPr sz="1700" spc="-5" dirty="0">
                <a:latin typeface="Verdana"/>
                <a:cs typeface="Verdana"/>
              </a:rPr>
              <a:t> (ligada</a:t>
            </a:r>
            <a:r>
              <a:rPr sz="1700" spc="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capital </a:t>
            </a:r>
            <a:r>
              <a:rPr sz="1700" dirty="0">
                <a:latin typeface="Verdana"/>
                <a:cs typeface="Verdana"/>
              </a:rPr>
              <a:t>externo)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Estado</a:t>
            </a:r>
            <a:r>
              <a:rPr sz="1700" spc="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nacionalista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acirra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as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Verdana"/>
                <a:cs typeface="Verdana"/>
              </a:rPr>
              <a:t>tensões.</a:t>
            </a:r>
          </a:p>
          <a:p>
            <a:pPr marL="299085" marR="3175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latin typeface="Verdana"/>
                <a:cs typeface="Verdana"/>
              </a:rPr>
              <a:t>1953: </a:t>
            </a:r>
            <a:r>
              <a:rPr sz="1700" b="1" dirty="0">
                <a:latin typeface="Verdana"/>
                <a:cs typeface="Verdana"/>
              </a:rPr>
              <a:t>Panela Vazia</a:t>
            </a:r>
            <a:r>
              <a:rPr sz="1700" dirty="0">
                <a:latin typeface="Verdana"/>
                <a:cs typeface="Verdana"/>
              </a:rPr>
              <a:t>, manifestação </a:t>
            </a:r>
            <a:r>
              <a:rPr sz="1700" spc="-5" dirty="0">
                <a:latin typeface="Verdana"/>
                <a:cs typeface="Verdana"/>
              </a:rPr>
              <a:t>de </a:t>
            </a:r>
            <a:r>
              <a:rPr sz="1700" dirty="0">
                <a:latin typeface="Verdana"/>
                <a:cs typeface="Verdana"/>
              </a:rPr>
              <a:t>protesto </a:t>
            </a:r>
            <a:r>
              <a:rPr sz="1700" spc="-5" dirty="0">
                <a:latin typeface="Verdana"/>
                <a:cs typeface="Verdana"/>
              </a:rPr>
              <a:t>contra </a:t>
            </a:r>
            <a:r>
              <a:rPr sz="1700" dirty="0">
                <a:latin typeface="Verdana"/>
                <a:cs typeface="Verdana"/>
              </a:rPr>
              <a:t>o alto custo </a:t>
            </a:r>
            <a:r>
              <a:rPr sz="1700" spc="-5" dirty="0">
                <a:latin typeface="Verdana"/>
                <a:cs typeface="Verdana"/>
              </a:rPr>
              <a:t>de </a:t>
            </a:r>
            <a:r>
              <a:rPr sz="1700" dirty="0">
                <a:latin typeface="Verdana"/>
                <a:cs typeface="Verdana"/>
              </a:rPr>
              <a:t>vida; e </a:t>
            </a:r>
            <a:r>
              <a:rPr sz="1700" b="1" spc="-5" dirty="0">
                <a:latin typeface="Verdana"/>
                <a:cs typeface="Verdana"/>
              </a:rPr>
              <a:t>greve geral </a:t>
            </a:r>
            <a:r>
              <a:rPr sz="1700" dirty="0">
                <a:latin typeface="Verdana"/>
                <a:cs typeface="Verdana"/>
              </a:rPr>
              <a:t>em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São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Paulo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por</a:t>
            </a:r>
            <a:r>
              <a:rPr sz="1700" dirty="0">
                <a:latin typeface="Verdana"/>
                <a:cs typeface="Verdana"/>
              </a:rPr>
              <a:t> aumento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salarial e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pelo controle</a:t>
            </a:r>
            <a:r>
              <a:rPr sz="1700" spc="-5" dirty="0">
                <a:latin typeface="Verdana"/>
                <a:cs typeface="Verdana"/>
              </a:rPr>
              <a:t> da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inflação.</a:t>
            </a:r>
            <a:endParaRPr sz="17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latin typeface="Verdana"/>
                <a:cs typeface="Verdana"/>
              </a:rPr>
              <a:t>1954: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aumento</a:t>
            </a:r>
            <a:r>
              <a:rPr sz="1700" spc="-5" dirty="0">
                <a:latin typeface="Verdana"/>
                <a:cs typeface="Verdana"/>
              </a:rPr>
              <a:t> de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100%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no salário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mínimo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gera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protestos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empresários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 </a:t>
            </a:r>
            <a:r>
              <a:rPr sz="1700" spc="-5" dirty="0">
                <a:latin typeface="Verdana"/>
                <a:cs typeface="Verdana"/>
              </a:rPr>
              <a:t>da</a:t>
            </a:r>
            <a:r>
              <a:rPr sz="1700" spc="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imprensa.</a:t>
            </a:r>
            <a:endParaRPr sz="17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latin typeface="Verdana"/>
                <a:cs typeface="Verdana"/>
              </a:rPr>
              <a:t>5</a:t>
            </a:r>
            <a:r>
              <a:rPr sz="1700" spc="-5" dirty="0">
                <a:latin typeface="Verdana"/>
                <a:cs typeface="Verdana"/>
              </a:rPr>
              <a:t> de </a:t>
            </a:r>
            <a:r>
              <a:rPr sz="1700" dirty="0">
                <a:latin typeface="Verdana"/>
                <a:cs typeface="Verdana"/>
              </a:rPr>
              <a:t>agosto</a:t>
            </a:r>
            <a:r>
              <a:rPr sz="1700" spc="3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1954: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atentado</a:t>
            </a:r>
            <a:r>
              <a:rPr sz="1700" spc="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fracassado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da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Rua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Toneleros,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contra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Carlos Lacerda,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principal</a:t>
            </a:r>
          </a:p>
          <a:p>
            <a:pPr marL="299085">
              <a:lnSpc>
                <a:spcPct val="100000"/>
              </a:lnSpc>
            </a:pPr>
            <a:r>
              <a:rPr sz="1700" spc="-5" dirty="0">
                <a:latin typeface="Verdana"/>
                <a:cs typeface="Verdana"/>
              </a:rPr>
              <a:t>inimigo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político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Vargas.</a:t>
            </a:r>
            <a:endParaRPr sz="1700" dirty="0">
              <a:latin typeface="Verdana"/>
              <a:cs typeface="Verdana"/>
            </a:endParaRPr>
          </a:p>
          <a:p>
            <a:pPr marL="299085" marR="37719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latin typeface="Verdana"/>
                <a:cs typeface="Verdana"/>
              </a:rPr>
              <a:t>24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agosto</a:t>
            </a:r>
            <a:r>
              <a:rPr sz="1700" spc="3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de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1954: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isolado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politicamente,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Vargas</a:t>
            </a:r>
            <a:r>
              <a:rPr sz="1700" spc="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comete </a:t>
            </a:r>
            <a:r>
              <a:rPr sz="1700" spc="-5" dirty="0">
                <a:latin typeface="Verdana"/>
                <a:cs typeface="Verdana"/>
              </a:rPr>
              <a:t>suicídio,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deixando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uma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carta- </a:t>
            </a:r>
            <a:r>
              <a:rPr sz="1700" b="1" spc="-57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testamento</a:t>
            </a:r>
            <a:r>
              <a:rPr sz="1700" dirty="0">
                <a:latin typeface="Verdana"/>
                <a:cs typeface="Verdan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11531600" cy="6858000"/>
            <a:chOff x="609600" y="0"/>
            <a:chExt cx="1153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909827"/>
              <a:ext cx="4130040" cy="503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8548" y="787908"/>
              <a:ext cx="5242559" cy="5282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3405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Arial MT</vt:lpstr>
      <vt:lpstr>Tahoma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fernando de oliveira junior</dc:creator>
  <cp:lastModifiedBy>Ronaldo Fernandes</cp:lastModifiedBy>
  <cp:revision>1</cp:revision>
  <dcterms:created xsi:type="dcterms:W3CDTF">2024-07-29T14:23:15Z</dcterms:created>
  <dcterms:modified xsi:type="dcterms:W3CDTF">2024-07-29T23:36:47Z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2024-07-29T00:00:00Z</vt:filetime>
  </property>
</Properties>
</file>