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82" r:id="rId9"/>
    <p:sldId id="283" r:id="rId10"/>
    <p:sldId id="274" r:id="rId11"/>
    <p:sldId id="276" r:id="rId12"/>
    <p:sldId id="275" r:id="rId13"/>
    <p:sldId id="277" r:id="rId14"/>
    <p:sldId id="278" r:id="rId15"/>
    <p:sldId id="279" r:id="rId16"/>
    <p:sldId id="280" r:id="rId17"/>
    <p:sldId id="281" r:id="rId18"/>
    <p:sldId id="284" r:id="rId19"/>
    <p:sldId id="285" r:id="rId20"/>
    <p:sldId id="286" r:id="rId21"/>
    <p:sldId id="287" r:id="rId22"/>
    <p:sldId id="288" r:id="rId23"/>
    <p:sldId id="268" r:id="rId24"/>
    <p:sldId id="269" r:id="rId25"/>
    <p:sldId id="270" r:id="rId26"/>
    <p:sldId id="271" r:id="rId27"/>
    <p:sldId id="272" r:id="rId28"/>
    <p:sldId id="273" r:id="rId2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5" autoAdjust="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BD704-90BE-414A-A1B0-EE2E2978BD8E}" type="datetimeFigureOut">
              <a:rPr lang="pt-BR" smtClean="0"/>
              <a:t>26/07/2024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44B25-AB7A-4C6E-A219-29BA667500E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3400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BD704-90BE-414A-A1B0-EE2E2978BD8E}" type="datetimeFigureOut">
              <a:rPr lang="pt-BR" smtClean="0"/>
              <a:t>26/07/2024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44B25-AB7A-4C6E-A219-29BA667500E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8727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BD704-90BE-414A-A1B0-EE2E2978BD8E}" type="datetimeFigureOut">
              <a:rPr lang="pt-BR" smtClean="0"/>
              <a:t>26/07/2024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44B25-AB7A-4C6E-A219-29BA667500E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0872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BD704-90BE-414A-A1B0-EE2E2978BD8E}" type="datetimeFigureOut">
              <a:rPr lang="pt-BR" smtClean="0"/>
              <a:t>26/07/2024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44B25-AB7A-4C6E-A219-29BA667500E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2738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BD704-90BE-414A-A1B0-EE2E2978BD8E}" type="datetimeFigureOut">
              <a:rPr lang="pt-BR" smtClean="0"/>
              <a:t>26/07/2024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44B25-AB7A-4C6E-A219-29BA667500E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8889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BD704-90BE-414A-A1B0-EE2E2978BD8E}" type="datetimeFigureOut">
              <a:rPr lang="pt-BR" smtClean="0"/>
              <a:t>26/07/2024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44B25-AB7A-4C6E-A219-29BA667500E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3174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BD704-90BE-414A-A1B0-EE2E2978BD8E}" type="datetimeFigureOut">
              <a:rPr lang="pt-BR" smtClean="0"/>
              <a:t>26/07/2024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44B25-AB7A-4C6E-A219-29BA667500E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9848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BD704-90BE-414A-A1B0-EE2E2978BD8E}" type="datetimeFigureOut">
              <a:rPr lang="pt-BR" smtClean="0"/>
              <a:t>26/07/2024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44B25-AB7A-4C6E-A219-29BA667500E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9546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BD704-90BE-414A-A1B0-EE2E2978BD8E}" type="datetimeFigureOut">
              <a:rPr lang="pt-BR" smtClean="0"/>
              <a:t>26/07/2024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44B25-AB7A-4C6E-A219-29BA667500E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9780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BD704-90BE-414A-A1B0-EE2E2978BD8E}" type="datetimeFigureOut">
              <a:rPr lang="pt-BR" smtClean="0"/>
              <a:t>26/07/2024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44B25-AB7A-4C6E-A219-29BA667500E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6765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BD704-90BE-414A-A1B0-EE2E2978BD8E}" type="datetimeFigureOut">
              <a:rPr lang="pt-BR" smtClean="0"/>
              <a:t>26/07/2024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44B25-AB7A-4C6E-A219-29BA667500E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2443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EBD704-90BE-414A-A1B0-EE2E2978BD8E}" type="datetimeFigureOut">
              <a:rPr lang="pt-BR" smtClean="0"/>
              <a:t>26/07/2024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044B25-AB7A-4C6E-A219-29BA667500E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425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agenciadenoticias.ibge.gov.br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revistapesquisa.fapesp.br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APROVA DF</a:t>
            </a:r>
            <a:endParaRPr lang="pt-BR" b="1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pt-BR" dirty="0" smtClean="0"/>
          </a:p>
          <a:p>
            <a:pPr marL="0" indent="0" algn="ctr">
              <a:buNone/>
            </a:pPr>
            <a:endParaRPr lang="pt-BR" dirty="0"/>
          </a:p>
          <a:p>
            <a:pPr marL="0" indent="0" algn="ctr">
              <a:buNone/>
            </a:pPr>
            <a:r>
              <a:rPr lang="pt-BR" sz="4400" b="1" dirty="0" smtClean="0"/>
              <a:t>Língua Portuguesa – </a:t>
            </a:r>
            <a:r>
              <a:rPr lang="pt-BR" sz="4400" b="1" u="sng" dirty="0" smtClean="0"/>
              <a:t>Redação</a:t>
            </a:r>
          </a:p>
          <a:p>
            <a:pPr marL="0" indent="0" algn="ctr">
              <a:buNone/>
            </a:pPr>
            <a:r>
              <a:rPr lang="pt-BR" sz="4400" b="1" dirty="0" smtClean="0"/>
              <a:t>Professora Dirce Salomé </a:t>
            </a:r>
          </a:p>
          <a:p>
            <a:pPr marL="0" indent="0" algn="ctr">
              <a:buNone/>
            </a:pPr>
            <a:r>
              <a:rPr lang="pt-BR" sz="4400" b="1" dirty="0" smtClean="0"/>
              <a:t>Aula 3 - 27/07/2024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39717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b="1" dirty="0" smtClean="0"/>
              <a:t>Estética, Legibilidade do Texto – Tópico Frasal – Repertório Sociocultural na Redação Nota Mil - Enem</a:t>
            </a:r>
            <a:endParaRPr lang="pt-BR" sz="2800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8496944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91185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b="1" dirty="0" smtClean="0"/>
              <a:t>Estética, Legibilidade do Texto –Margens – Parágrafo – Rasuras - Redação Nota Mil - Enem</a:t>
            </a:r>
            <a:endParaRPr lang="pt-BR" sz="28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pt-BR" dirty="0" smtClean="0"/>
              <a:t>	De acordo com a pensadora brasileira </a:t>
            </a:r>
            <a:r>
              <a:rPr lang="pt-BR" dirty="0" err="1" smtClean="0"/>
              <a:t>Djamila</a:t>
            </a:r>
            <a:r>
              <a:rPr lang="pt-BR" dirty="0" smtClean="0"/>
              <a:t> Ribeiro, o primeiro passo a ser tomado para solucionar uma questão é tirá-la da invisibilidade. Porém, no contexto atual do Brasil, as mulheres enfrentam diversos desafios para que seu trabalho de cuidado seja reconhecido, gerando graves impactos em suas vidas, como a falta de destaque. Nesse sentido, essa problemática ocorre em virtude da omissão governamental e da influência midiática.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721702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b="1" dirty="0" smtClean="0"/>
              <a:t>Estética, Legibilidade do Texto – Tópico Frasal – Repertório Sociocultural na Redação Nota Mil - Enem</a:t>
            </a:r>
            <a:endParaRPr lang="pt-BR" sz="2800" b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72816"/>
            <a:ext cx="8640960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06196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2800" b="1" dirty="0" smtClean="0"/>
              <a:t>Estética, Legibilidade do Texto –Margens – Parágrafo – Rasuras - Redação Nota Mil - Enem</a:t>
            </a:r>
            <a:endParaRPr lang="pt-BR" sz="28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600200"/>
            <a:ext cx="8568952" cy="4997152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pt-BR" dirty="0" smtClean="0"/>
              <a:t>	</a:t>
            </a:r>
            <a:r>
              <a:rPr lang="pt-BR" sz="3600" dirty="0" smtClean="0"/>
              <a:t>Por meio do seu livro "Brasil, país do futuro" - publicado no último século - o escritor austríaco Stefan Zweig expressou a sua confiança de que a nação cresceria e se desenvolveria exponencialmente. Para além disso, nos dias atuais, a sociedade brasileira vivencia uma situação inversa, uma vez que a constante invisibilidade feminina relacionada ao trabalho de cuidado e seus impactos negativos na contemporaneidade não são características de um "país do futuro". Desse modo, algumas negligências governamentais impulsionam a desvalorização trabalhista de cuidado desempenhado pela mulher brasileira e promovem o desenvolvimento de diversas desigualdades econômicas. Logo, tanto a </a:t>
            </a:r>
            <a:r>
              <a:rPr lang="pt-BR" sz="3600" dirty="0" err="1" smtClean="0"/>
              <a:t>inefetividade</a:t>
            </a:r>
            <a:r>
              <a:rPr lang="pt-BR" sz="3600" dirty="0" smtClean="0"/>
              <a:t> das leis direcionadas ao público feminino quanto a escassez de investimentos na educação capacitiva são suscitadores da problemática.</a:t>
            </a:r>
          </a:p>
          <a:p>
            <a:pPr algn="just"/>
            <a:endParaRPr lang="pt-BR" sz="3600" dirty="0" smtClean="0"/>
          </a:p>
          <a:p>
            <a:pPr algn="just"/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746357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b="1" dirty="0" smtClean="0"/>
              <a:t>Estética, Legibilidade do Texto – Tópico Frasal – Repertório Sociocultural na Redação Nota Mil - Enem</a:t>
            </a:r>
            <a:endParaRPr lang="pt-BR" sz="2800" b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72816"/>
            <a:ext cx="8229600" cy="3600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58067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b="1" dirty="0" smtClean="0"/>
              <a:t>Estética, Legibilidade do Texto –Margens – Parágrafo – Rasuras - Redação Nota Mil - Enem</a:t>
            </a:r>
            <a:endParaRPr lang="pt-BR" sz="28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pt-BR" dirty="0" smtClean="0"/>
              <a:t>	As décadas finais do século 20, no Brasil, foram marcadas pela presença de movimentos sociais diversos, como o de ruptura das condições de gênero que prejudicavam as mulheres no meio social. Embora as manifestações tenham conquistado direitos, ainda há problemas que assolam o cotidiano feminino das brasileiras, como a invisibilidade do trabalho de cuidado. De fato, essa questão é influenciada pelo sistema capitalista e pela manutenção da visão patriarcal. Logo, é urgente sanar os desafios e enfrentar a problemática.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880695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b="1" dirty="0" smtClean="0"/>
              <a:t>Estética, Legibilidade do Texto – Tópico Frasal – Repertório Sociocultural na Redação Nota Mil - Enem</a:t>
            </a:r>
            <a:endParaRPr lang="pt-BR" sz="2800" b="1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44824"/>
            <a:ext cx="8229600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06780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b="1" dirty="0" smtClean="0"/>
              <a:t>Estética, Legibilidade do Texto –Margens – Parágrafo – Rasuras - Redação Nota Mil - Enem</a:t>
            </a:r>
            <a:endParaRPr lang="pt-BR" sz="28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t-BR" dirty="0" smtClean="0"/>
              <a:t>	Na obra “Utopia”, de Thomas More, é retratada uma sociedade perfeita e em harmonia, a qual é livre de conflitos e mazelas. Todavia, fora de ficção, a realidade contemporânea está distante disso, haja vista os desafios para enfrentar a invisibilidade do trabalho de cuidado exercido pela mulher no Brasil. Por certo, a negligência governamental e a desigualdade social são fatores que favorecem esse quadro.</a:t>
            </a:r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696944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FUSÃO DE LETRAS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t-BR" b="1" dirty="0" smtClean="0"/>
              <a:t>Letra de forma ou cursiva?</a:t>
            </a:r>
          </a:p>
          <a:p>
            <a:pPr marL="0" indent="0" algn="just">
              <a:buNone/>
            </a:pPr>
            <a:r>
              <a:rPr lang="pt-BR" dirty="0" smtClean="0"/>
              <a:t>O Instituto Anísio Teixeira (INEP) NÃO estabelece critério sobre a caligrafia, a não ser que a letra seja legível</a:t>
            </a:r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r>
              <a:rPr lang="pt-BR" dirty="0" smtClean="0"/>
              <a:t>“Não misture os tipos de letras (cursiva com forma) isso pode criar algumas confusões na leitura.”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486389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pt-BR" sz="3600" b="1" dirty="0" smtClean="0"/>
              <a:t>Preposições</a:t>
            </a:r>
            <a:endParaRPr lang="pt-BR" sz="36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908720"/>
            <a:ext cx="8640960" cy="583264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pt-BR" b="1" dirty="0" smtClean="0"/>
              <a:t>Essenciais – exercem função específica de preposição </a:t>
            </a:r>
          </a:p>
          <a:p>
            <a:pPr marL="0" indent="0">
              <a:buNone/>
            </a:pPr>
            <a:r>
              <a:rPr lang="pt-BR" dirty="0" smtClean="0"/>
              <a:t>a;</a:t>
            </a:r>
          </a:p>
          <a:p>
            <a:pPr marL="0" indent="0">
              <a:buNone/>
            </a:pPr>
            <a:r>
              <a:rPr lang="pt-BR" dirty="0" smtClean="0"/>
              <a:t>ante;</a:t>
            </a:r>
          </a:p>
          <a:p>
            <a:pPr marL="0" indent="0">
              <a:buNone/>
            </a:pPr>
            <a:r>
              <a:rPr lang="pt-BR" dirty="0" smtClean="0"/>
              <a:t>após;</a:t>
            </a:r>
          </a:p>
          <a:p>
            <a:pPr marL="0" indent="0">
              <a:buNone/>
            </a:pPr>
            <a:r>
              <a:rPr lang="pt-BR" dirty="0" smtClean="0"/>
              <a:t>até;</a:t>
            </a:r>
          </a:p>
          <a:p>
            <a:pPr marL="0" indent="0">
              <a:buNone/>
            </a:pPr>
            <a:r>
              <a:rPr lang="pt-BR" dirty="0" smtClean="0"/>
              <a:t>com;</a:t>
            </a:r>
          </a:p>
          <a:p>
            <a:pPr marL="0" indent="0">
              <a:buNone/>
            </a:pPr>
            <a:r>
              <a:rPr lang="pt-BR" dirty="0" smtClean="0"/>
              <a:t>contra;</a:t>
            </a:r>
          </a:p>
          <a:p>
            <a:pPr marL="0" indent="0">
              <a:buNone/>
            </a:pPr>
            <a:r>
              <a:rPr lang="pt-BR" dirty="0" smtClean="0"/>
              <a:t>de;</a:t>
            </a:r>
          </a:p>
          <a:p>
            <a:pPr marL="0" indent="0">
              <a:buNone/>
            </a:pPr>
            <a:r>
              <a:rPr lang="pt-BR" dirty="0" smtClean="0"/>
              <a:t>desde;</a:t>
            </a:r>
          </a:p>
          <a:p>
            <a:pPr marL="0" indent="0">
              <a:buNone/>
            </a:pPr>
            <a:r>
              <a:rPr lang="pt-BR" dirty="0" smtClean="0"/>
              <a:t>em;</a:t>
            </a:r>
          </a:p>
          <a:p>
            <a:pPr marL="0" indent="0">
              <a:buNone/>
            </a:pPr>
            <a:r>
              <a:rPr lang="pt-BR" dirty="0" smtClean="0"/>
              <a:t>entre;</a:t>
            </a:r>
          </a:p>
          <a:p>
            <a:pPr marL="0" indent="0">
              <a:buNone/>
            </a:pPr>
            <a:r>
              <a:rPr lang="pt-BR" dirty="0" smtClean="0"/>
              <a:t>para;</a:t>
            </a:r>
          </a:p>
          <a:p>
            <a:pPr marL="0" indent="0">
              <a:buNone/>
            </a:pPr>
            <a:r>
              <a:rPr lang="pt-BR" dirty="0" smtClean="0"/>
              <a:t>perante;</a:t>
            </a:r>
          </a:p>
          <a:p>
            <a:pPr marL="0" indent="0">
              <a:buNone/>
            </a:pPr>
            <a:r>
              <a:rPr lang="pt-BR" dirty="0" smtClean="0"/>
              <a:t>por;</a:t>
            </a:r>
          </a:p>
          <a:p>
            <a:pPr marL="0" indent="0">
              <a:buNone/>
            </a:pPr>
            <a:r>
              <a:rPr lang="pt-BR" dirty="0" smtClean="0"/>
              <a:t>sem;</a:t>
            </a:r>
          </a:p>
          <a:p>
            <a:pPr marL="0" indent="0">
              <a:buNone/>
            </a:pPr>
            <a:r>
              <a:rPr lang="pt-BR" dirty="0" smtClean="0"/>
              <a:t>sob;</a:t>
            </a:r>
          </a:p>
          <a:p>
            <a:pPr marL="0" indent="0">
              <a:buNone/>
            </a:pPr>
            <a:r>
              <a:rPr lang="pt-BR" dirty="0" smtClean="0"/>
              <a:t>sobre.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86087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/>
              <a:t>TÉCNICAS DE REDAÇÃO - REVISANDO</a:t>
            </a:r>
            <a:br>
              <a:rPr lang="pt-BR" b="1" dirty="0" smtClean="0"/>
            </a:br>
            <a:r>
              <a:rPr lang="pt-BR" b="1" dirty="0" smtClean="0"/>
              <a:t>AMPLIAR VOCABULÁRIO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pt-BR" dirty="0" smtClean="0"/>
              <a:t>LER</a:t>
            </a:r>
          </a:p>
          <a:p>
            <a:pPr>
              <a:lnSpc>
                <a:spcPct val="150000"/>
              </a:lnSpc>
            </a:pPr>
            <a:r>
              <a:rPr lang="pt-BR" b="1" dirty="0" smtClean="0"/>
              <a:t>BUSCAR SINÔNIMOS/SUBSTITUIÇÃO DE VOCÁBULOS </a:t>
            </a:r>
            <a:r>
              <a:rPr lang="pt-BR" dirty="0" smtClean="0"/>
              <a:t>(CUIDADOS COM HOMÔNIMOS E PARÔNIMOS)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PRATICAR ESCRITA – PRATICAR </a:t>
            </a:r>
            <a:r>
              <a:rPr lang="pt-BR" b="1" dirty="0" smtClean="0"/>
              <a:t>PARÁFRASE/REESCRITURA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ESTUDAR O ESTILO DE QUESTÕES DA BANCA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377330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pt-BR" sz="3200" b="1" dirty="0" smtClean="0"/>
              <a:t>Preposições</a:t>
            </a:r>
            <a:endParaRPr lang="pt-BR" sz="32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980728"/>
            <a:ext cx="8435280" cy="5544616"/>
          </a:xfrm>
        </p:spPr>
        <p:txBody>
          <a:bodyPr/>
          <a:lstStyle/>
          <a:p>
            <a:pPr marL="0" indent="0">
              <a:buNone/>
            </a:pPr>
            <a:r>
              <a:rPr lang="pt-BR" b="1" dirty="0" smtClean="0"/>
              <a:t>Exemplos:</a:t>
            </a:r>
          </a:p>
          <a:p>
            <a:pPr marL="0" indent="0">
              <a:buNone/>
            </a:pPr>
            <a:r>
              <a:rPr lang="pt-BR" dirty="0" smtClean="0"/>
              <a:t>Caminhei até o parque para me exercitar.</a:t>
            </a:r>
          </a:p>
          <a:p>
            <a:pPr marL="0" indent="0">
              <a:buNone/>
            </a:pPr>
            <a:r>
              <a:rPr lang="pt-BR" dirty="0" smtClean="0"/>
              <a:t>Faremos o trabalho com você.</a:t>
            </a:r>
          </a:p>
          <a:p>
            <a:pPr marL="0" indent="0">
              <a:buNone/>
            </a:pPr>
            <a:r>
              <a:rPr lang="pt-BR" dirty="0" smtClean="0"/>
              <a:t>Colei as fotos na geladeira com fita adesiva.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326378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pt-BR" sz="3200" b="1" dirty="0" smtClean="0"/>
              <a:t>Preposições</a:t>
            </a:r>
            <a:endParaRPr lang="pt-BR" sz="32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908720"/>
            <a:ext cx="8507288" cy="568863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pt-BR" b="1" dirty="0" smtClean="0"/>
              <a:t>Acidentais</a:t>
            </a:r>
          </a:p>
          <a:p>
            <a:pPr marL="0" indent="0" algn="just">
              <a:buNone/>
            </a:pPr>
            <a:r>
              <a:rPr lang="pt-BR" dirty="0" smtClean="0"/>
              <a:t>Já as preposições acidentais são palavras que originalmente não possuíam a função de preposição, mas que, de acordo com o contexto, podem sim desempenhar essa função.</a:t>
            </a:r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r>
              <a:rPr lang="pt-BR" dirty="0" smtClean="0"/>
              <a:t>conforme;</a:t>
            </a:r>
          </a:p>
          <a:p>
            <a:pPr marL="0" indent="0" algn="just">
              <a:buNone/>
            </a:pPr>
            <a:r>
              <a:rPr lang="pt-BR" dirty="0" smtClean="0"/>
              <a:t>consoante;</a:t>
            </a:r>
          </a:p>
          <a:p>
            <a:pPr marL="0" indent="0" algn="just">
              <a:buNone/>
            </a:pPr>
            <a:r>
              <a:rPr lang="pt-BR" dirty="0" smtClean="0"/>
              <a:t>segundo;</a:t>
            </a:r>
          </a:p>
          <a:p>
            <a:pPr marL="0" indent="0" algn="just">
              <a:buNone/>
            </a:pPr>
            <a:r>
              <a:rPr lang="pt-BR" dirty="0" smtClean="0"/>
              <a:t>durante;</a:t>
            </a:r>
          </a:p>
          <a:p>
            <a:pPr marL="0" indent="0" algn="just">
              <a:buNone/>
            </a:pPr>
            <a:r>
              <a:rPr lang="pt-BR" dirty="0" smtClean="0"/>
              <a:t>mediante;</a:t>
            </a:r>
          </a:p>
          <a:p>
            <a:pPr marL="0" indent="0" algn="just">
              <a:buNone/>
            </a:pPr>
            <a:r>
              <a:rPr lang="pt-BR" dirty="0" smtClean="0"/>
              <a:t>visto;</a:t>
            </a:r>
          </a:p>
          <a:p>
            <a:pPr marL="0" indent="0" algn="just">
              <a:buNone/>
            </a:pPr>
            <a:r>
              <a:rPr lang="pt-BR" dirty="0" smtClean="0"/>
              <a:t>como;</a:t>
            </a:r>
          </a:p>
          <a:p>
            <a:pPr marL="0" indent="0" algn="just">
              <a:buNone/>
            </a:pPr>
            <a:r>
              <a:rPr lang="pt-BR" dirty="0" smtClean="0"/>
              <a:t>segundo;</a:t>
            </a:r>
          </a:p>
          <a:p>
            <a:pPr marL="0" indent="0" algn="just">
              <a:buNone/>
            </a:pPr>
            <a:r>
              <a:rPr lang="pt-BR" dirty="0" smtClean="0"/>
              <a:t>salvo;</a:t>
            </a:r>
          </a:p>
          <a:p>
            <a:pPr marL="0" indent="0" algn="just">
              <a:buNone/>
            </a:pPr>
            <a:r>
              <a:rPr lang="pt-BR" dirty="0" smtClean="0"/>
              <a:t>mediante.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710841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pt-BR" sz="3200" b="1" dirty="0" smtClean="0"/>
              <a:t>Preposições</a:t>
            </a:r>
            <a:endParaRPr lang="pt-BR" sz="32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54461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t-BR" sz="3800" b="1" dirty="0" smtClean="0"/>
              <a:t>Locução prepositiva</a:t>
            </a:r>
          </a:p>
          <a:p>
            <a:pPr marL="0" indent="0" algn="just">
              <a:buNone/>
            </a:pPr>
            <a:r>
              <a:rPr lang="pt-BR" dirty="0" smtClean="0"/>
              <a:t>	As locuções prepositivas são formadas pela junção de palavras que têm o valor de preposição. Geralmente, as classes de palavras que se juntam são o advérbio e a própria preposição. Veja alguns exemplos:</a:t>
            </a:r>
          </a:p>
          <a:p>
            <a:endParaRPr lang="pt-BR" dirty="0" smtClean="0"/>
          </a:p>
          <a:p>
            <a:r>
              <a:rPr lang="pt-BR" dirty="0" smtClean="0"/>
              <a:t>abaixo de;</a:t>
            </a:r>
          </a:p>
          <a:p>
            <a:r>
              <a:rPr lang="pt-BR" dirty="0" smtClean="0"/>
              <a:t>acima de;</a:t>
            </a:r>
          </a:p>
          <a:p>
            <a:r>
              <a:rPr lang="pt-BR" dirty="0" smtClean="0"/>
              <a:t>a fim de;</a:t>
            </a:r>
          </a:p>
          <a:p>
            <a:r>
              <a:rPr lang="pt-BR" dirty="0" smtClean="0"/>
              <a:t>além de;</a:t>
            </a:r>
          </a:p>
          <a:p>
            <a:r>
              <a:rPr lang="pt-BR" dirty="0" smtClean="0"/>
              <a:t>apesar de;</a:t>
            </a:r>
          </a:p>
          <a:p>
            <a:r>
              <a:rPr lang="pt-BR" dirty="0" smtClean="0"/>
              <a:t>devido a;</a:t>
            </a:r>
          </a:p>
          <a:p>
            <a:r>
              <a:rPr lang="pt-BR" dirty="0" smtClean="0"/>
              <a:t>em virtude de.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571558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sz="3600" b="1" dirty="0" smtClean="0"/>
              <a:t>CLASSIFICAÇÃO CONECTIVOS – com EXEMPLOS</a:t>
            </a:r>
            <a:br>
              <a:rPr lang="pt-BR" sz="3600" b="1" dirty="0" smtClean="0"/>
            </a:br>
            <a:endParaRPr lang="pt-BR" sz="36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836712"/>
            <a:ext cx="8784976" cy="576064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2400" b="1" dirty="0" smtClean="0"/>
              <a:t>Aditivos </a:t>
            </a:r>
          </a:p>
          <a:p>
            <a:pPr marL="0" indent="0" algn="just">
              <a:buNone/>
            </a:pPr>
            <a:r>
              <a:rPr lang="pt-BR" sz="2400" dirty="0" smtClean="0"/>
              <a:t>e, nem (nem...nem), não só...mas também, tampouco, tanto...quanto</a:t>
            </a:r>
          </a:p>
          <a:p>
            <a:pPr marL="0" indent="0" algn="just">
              <a:buNone/>
            </a:pPr>
            <a:r>
              <a:rPr lang="pt-BR" sz="2400" b="1" dirty="0" smtClean="0"/>
              <a:t>Exemplo: </a:t>
            </a:r>
            <a:r>
              <a:rPr lang="pt-BR" sz="2400" dirty="0" smtClean="0"/>
              <a:t>Não só fez um péssimo trabalho como também cobrou caro.</a:t>
            </a:r>
          </a:p>
          <a:p>
            <a:pPr marL="0" indent="0">
              <a:buNone/>
            </a:pPr>
            <a:endParaRPr lang="pt-BR" sz="2400" dirty="0" smtClean="0"/>
          </a:p>
          <a:p>
            <a:pPr marL="0" indent="0">
              <a:buNone/>
            </a:pPr>
            <a:r>
              <a:rPr lang="pt-BR" sz="2400" b="1" dirty="0" smtClean="0"/>
              <a:t>Adversativos </a:t>
            </a:r>
          </a:p>
          <a:p>
            <a:pPr marL="0" indent="0">
              <a:buNone/>
            </a:pPr>
            <a:r>
              <a:rPr lang="pt-BR" sz="2400" dirty="0" smtClean="0"/>
              <a:t>mas, porém, contudo, todavia, no entanto, entretanto. </a:t>
            </a:r>
          </a:p>
          <a:p>
            <a:pPr marL="0" indent="0">
              <a:buNone/>
            </a:pPr>
            <a:r>
              <a:rPr lang="pt-BR" sz="2400" b="1" dirty="0" smtClean="0"/>
              <a:t>Exemplo:</a:t>
            </a:r>
            <a:r>
              <a:rPr lang="pt-BR" sz="2400" dirty="0" smtClean="0"/>
              <a:t> É um bom livro, todavia custa caro.</a:t>
            </a:r>
          </a:p>
          <a:p>
            <a:pPr marL="0" indent="0">
              <a:buNone/>
            </a:pPr>
            <a:endParaRPr lang="pt-BR" sz="2400" dirty="0" smtClean="0"/>
          </a:p>
          <a:p>
            <a:pPr marL="0" indent="0">
              <a:buNone/>
            </a:pPr>
            <a:r>
              <a:rPr lang="pt-BR" sz="2400" b="1" dirty="0" smtClean="0"/>
              <a:t>Alternativos </a:t>
            </a:r>
          </a:p>
          <a:p>
            <a:pPr marL="0" indent="0">
              <a:buNone/>
            </a:pPr>
            <a:r>
              <a:rPr lang="pt-BR" sz="2400" dirty="0" smtClean="0"/>
              <a:t>ou, ou...ou, ora...ora, já...já, quer...quer, seja...seja.  </a:t>
            </a:r>
          </a:p>
          <a:p>
            <a:pPr marL="0" indent="0">
              <a:buNone/>
            </a:pPr>
            <a:r>
              <a:rPr lang="pt-BR" sz="2400" b="1" dirty="0" smtClean="0"/>
              <a:t>Exemplo: </a:t>
            </a:r>
            <a:r>
              <a:rPr lang="pt-BR" sz="2400" dirty="0" smtClean="0"/>
              <a:t>Ou mude seu comportamento ou mude-se daqui!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8256414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pt-BR" sz="3200" b="1" dirty="0" smtClean="0"/>
              <a:t>CLASSIFICAÇÃO CONECTIVOS – com EXEMPLOS</a:t>
            </a:r>
            <a:endParaRPr lang="pt-BR" sz="32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980728"/>
            <a:ext cx="8784976" cy="554461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pt-BR" b="1" dirty="0" smtClean="0"/>
              <a:t>Conclusivos </a:t>
            </a:r>
          </a:p>
          <a:p>
            <a:pPr marL="0" indent="0">
              <a:buNone/>
            </a:pPr>
            <a:r>
              <a:rPr lang="pt-BR" dirty="0" smtClean="0"/>
              <a:t>Logo, pois (deslocado), portanto, por conseguinte, assim, então, por isso</a:t>
            </a:r>
          </a:p>
          <a:p>
            <a:pPr marL="0" indent="0">
              <a:buNone/>
            </a:pPr>
            <a:r>
              <a:rPr lang="pt-BR" b="1" dirty="0" smtClean="0"/>
              <a:t>Exemplo: </a:t>
            </a:r>
            <a:r>
              <a:rPr lang="pt-BR" dirty="0" smtClean="0"/>
              <a:t>Você estudou, portanto será aprovado em um bom concurso!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b="1" dirty="0" smtClean="0"/>
              <a:t>Explicativos</a:t>
            </a:r>
          </a:p>
          <a:p>
            <a:pPr marL="0" indent="0">
              <a:buNone/>
            </a:pPr>
            <a:r>
              <a:rPr lang="pt-BR" dirty="0" smtClean="0"/>
              <a:t>Pois, que, porque, porquanto;</a:t>
            </a:r>
          </a:p>
          <a:p>
            <a:pPr marL="0" indent="0">
              <a:buNone/>
            </a:pPr>
            <a:r>
              <a:rPr lang="pt-BR" b="1" dirty="0" smtClean="0"/>
              <a:t>Exemplo:</a:t>
            </a:r>
            <a:r>
              <a:rPr lang="pt-BR" dirty="0" smtClean="0"/>
              <a:t> Não prejudique as pessoas, porque você pode ser prejudicado!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b="1" dirty="0" smtClean="0"/>
              <a:t>Causais </a:t>
            </a:r>
          </a:p>
          <a:p>
            <a:pPr marL="0" indent="0">
              <a:buNone/>
            </a:pPr>
            <a:r>
              <a:rPr lang="pt-BR" dirty="0" smtClean="0"/>
              <a:t>Pois, porque, visto que, como, uma vez que, na medida em que, porquanto, haja vista que, já que;</a:t>
            </a:r>
          </a:p>
          <a:p>
            <a:pPr marL="0" indent="0">
              <a:buNone/>
            </a:pPr>
            <a:r>
              <a:rPr lang="pt-BR" dirty="0" smtClean="0"/>
              <a:t>Exemplo: A torcida aclamou porque o gol foi lindo!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184070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pt-BR" sz="3200" b="1" dirty="0" smtClean="0"/>
              <a:t>CLASSIFICAÇÃO CONECTIVOS – com EXEMPLOS</a:t>
            </a:r>
            <a:endParaRPr lang="pt-BR" sz="32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908720"/>
            <a:ext cx="8784976" cy="5760640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pt-BR" b="1" dirty="0" smtClean="0"/>
              <a:t>Consecutivos </a:t>
            </a:r>
          </a:p>
          <a:p>
            <a:pPr marL="0" indent="0" algn="just">
              <a:buNone/>
            </a:pPr>
            <a:r>
              <a:rPr lang="pt-BR" dirty="0" smtClean="0"/>
              <a:t>Tão (tamanho, tanto, tal)...que, de modo que, de maneira que</a:t>
            </a:r>
          </a:p>
          <a:p>
            <a:pPr marL="0" indent="0" algn="just">
              <a:buNone/>
            </a:pPr>
            <a:r>
              <a:rPr lang="pt-BR" b="1" dirty="0" smtClean="0"/>
              <a:t>Exemplo:</a:t>
            </a:r>
            <a:r>
              <a:rPr lang="pt-BR" dirty="0" smtClean="0"/>
              <a:t> Foi tanto amor que os dois acabaram se casando.</a:t>
            </a:r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r>
              <a:rPr lang="pt-BR" b="1" dirty="0" smtClean="0"/>
              <a:t>Concessivos </a:t>
            </a:r>
          </a:p>
          <a:p>
            <a:pPr marL="0" indent="0" algn="just">
              <a:buNone/>
            </a:pPr>
            <a:r>
              <a:rPr lang="pt-BR" dirty="0" smtClean="0"/>
              <a:t>Embora, conquanto, não obstante, ainda que, mesmo que, se bem que, posto que, por mais que, por pior que, apesar de que, a despeito de, malgrado, em que pese.</a:t>
            </a:r>
          </a:p>
          <a:p>
            <a:pPr marL="0" indent="0" algn="just">
              <a:buNone/>
            </a:pPr>
            <a:r>
              <a:rPr lang="pt-BR" b="1" dirty="0" smtClean="0"/>
              <a:t>Exemplos:</a:t>
            </a:r>
            <a:r>
              <a:rPr lang="pt-BR" dirty="0" smtClean="0"/>
              <a:t> Embora você tenha boas intenções, é impossível acreditar em suas palavras. (Malgrado suas boas intenções, é impossível acreditar em suas palavras.)</a:t>
            </a:r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r>
              <a:rPr lang="pt-BR" b="1" dirty="0" smtClean="0"/>
              <a:t>Comparativos </a:t>
            </a:r>
          </a:p>
          <a:p>
            <a:pPr marL="0" indent="0" algn="just">
              <a:buNone/>
            </a:pPr>
            <a:r>
              <a:rPr lang="pt-BR" dirty="0" smtClean="0"/>
              <a:t>Como, mais...(do) que, menos...(do) que, tão...como, tanto...quanto, tão...quanto, assim como </a:t>
            </a:r>
          </a:p>
          <a:p>
            <a:pPr marL="0" indent="0" algn="just">
              <a:buNone/>
            </a:pPr>
            <a:r>
              <a:rPr lang="pt-BR" dirty="0" smtClean="0"/>
              <a:t>Exemplo: O enfermeiro foi mais eficiente que o médico.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99009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26473" y="288492"/>
            <a:ext cx="8229600" cy="332196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sz="3600" b="1" dirty="0" smtClean="0"/>
              <a:t>Concessivos </a:t>
            </a:r>
            <a:br>
              <a:rPr lang="pt-BR" sz="3600" b="1" dirty="0" smtClean="0"/>
            </a:br>
            <a:endParaRPr lang="pt-BR" sz="36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692696"/>
            <a:ext cx="8640960" cy="590465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2100" b="1" dirty="0" smtClean="0"/>
              <a:t>Embora</a:t>
            </a:r>
            <a:r>
              <a:rPr lang="pt-BR" sz="2100" dirty="0" smtClean="0"/>
              <a:t> você tenha boas intenções, é impossível acreditar em suas palavras, conquanto demonstre sinceridade. </a:t>
            </a:r>
          </a:p>
          <a:p>
            <a:pPr marL="0" indent="0" algn="just">
              <a:buNone/>
            </a:pPr>
            <a:r>
              <a:rPr lang="pt-BR" sz="2100" b="1" dirty="0" smtClean="0"/>
              <a:t>Não obstante</a:t>
            </a:r>
            <a:r>
              <a:rPr lang="pt-BR" sz="2100" dirty="0" smtClean="0"/>
              <a:t> sua boa vontade, suas ações não correspondem ao que diz. </a:t>
            </a:r>
          </a:p>
          <a:p>
            <a:pPr marL="0" indent="0" algn="just">
              <a:buNone/>
            </a:pPr>
            <a:r>
              <a:rPr lang="pt-BR" sz="2100" b="1" dirty="0" smtClean="0"/>
              <a:t>Ainda que</a:t>
            </a:r>
            <a:r>
              <a:rPr lang="pt-BR" sz="2100" dirty="0" smtClean="0"/>
              <a:t> você se esforce para ser convincente, permanece a dúvida. </a:t>
            </a:r>
          </a:p>
          <a:p>
            <a:pPr marL="0" indent="0" algn="just">
              <a:buNone/>
            </a:pPr>
            <a:r>
              <a:rPr lang="pt-BR" sz="2100" b="1" dirty="0" smtClean="0"/>
              <a:t>Mesmo que </a:t>
            </a:r>
            <a:r>
              <a:rPr lang="pt-BR" sz="2100" dirty="0" smtClean="0"/>
              <a:t>você tente explicar, seus argumentos não convencem. </a:t>
            </a:r>
          </a:p>
          <a:p>
            <a:pPr marL="0" indent="0" algn="just">
              <a:buNone/>
            </a:pPr>
            <a:r>
              <a:rPr lang="pt-BR" sz="2100" b="1" dirty="0" smtClean="0"/>
              <a:t>Se bem que </a:t>
            </a:r>
            <a:r>
              <a:rPr lang="pt-BR" sz="2100" dirty="0" smtClean="0"/>
              <a:t>você pareça honesto, suas contradições levantam suspeitas. </a:t>
            </a:r>
          </a:p>
          <a:p>
            <a:pPr marL="0" indent="0" algn="just">
              <a:buNone/>
            </a:pPr>
            <a:r>
              <a:rPr lang="pt-BR" sz="2100" b="1" dirty="0" smtClean="0"/>
              <a:t>Posto que </a:t>
            </a:r>
            <a:r>
              <a:rPr lang="pt-BR" sz="2100" dirty="0" smtClean="0"/>
              <a:t>sua intenção seja genuína, a confiança não é recuperada facilmente. </a:t>
            </a:r>
          </a:p>
          <a:p>
            <a:pPr marL="0" indent="0" algn="just">
              <a:buNone/>
            </a:pPr>
            <a:r>
              <a:rPr lang="pt-BR" sz="2100" b="1" dirty="0" smtClean="0"/>
              <a:t>Por mais que </a:t>
            </a:r>
            <a:r>
              <a:rPr lang="pt-BR" sz="2100" dirty="0" smtClean="0"/>
              <a:t>você se justifique, os fatos falam mais alto. </a:t>
            </a:r>
          </a:p>
          <a:p>
            <a:pPr marL="0" indent="0" algn="just">
              <a:buNone/>
            </a:pPr>
            <a:r>
              <a:rPr lang="pt-BR" sz="2100" b="1" dirty="0" smtClean="0"/>
              <a:t>Por pior que </a:t>
            </a:r>
            <a:r>
              <a:rPr lang="pt-BR" sz="2100" dirty="0" smtClean="0"/>
              <a:t>seja duvidar de alguém querido, a realidade impõe essa desconfiança. </a:t>
            </a:r>
          </a:p>
          <a:p>
            <a:pPr marL="0" indent="0" algn="just">
              <a:buNone/>
            </a:pPr>
            <a:r>
              <a:rPr lang="pt-BR" sz="2100" b="1" dirty="0" smtClean="0"/>
              <a:t>Apesar de que </a:t>
            </a:r>
            <a:r>
              <a:rPr lang="pt-BR" sz="2100" dirty="0" smtClean="0"/>
              <a:t>você tenha se mostrado prestativo, as inconsistências persistem. </a:t>
            </a:r>
          </a:p>
          <a:p>
            <a:pPr marL="0" indent="0" algn="just">
              <a:buNone/>
            </a:pPr>
            <a:r>
              <a:rPr lang="pt-BR" sz="2100" b="1" dirty="0" smtClean="0"/>
              <a:t>A despeito de </a:t>
            </a:r>
            <a:r>
              <a:rPr lang="pt-BR" sz="2100" dirty="0" smtClean="0"/>
              <a:t>seus esforços para nos convencer, as evidências são contrárias. </a:t>
            </a:r>
          </a:p>
          <a:p>
            <a:pPr marL="0" indent="0" algn="just">
              <a:buNone/>
            </a:pPr>
            <a:r>
              <a:rPr lang="pt-BR" sz="2100" b="1" dirty="0" smtClean="0"/>
              <a:t>Malgrado</a:t>
            </a:r>
            <a:r>
              <a:rPr lang="pt-BR" sz="2100" dirty="0" smtClean="0"/>
              <a:t> suas tentativas de provar o contrário, a incredulidade permanece.</a:t>
            </a:r>
          </a:p>
          <a:p>
            <a:pPr marL="0" indent="0" algn="just">
              <a:buNone/>
            </a:pPr>
            <a:r>
              <a:rPr lang="pt-BR" sz="2100" b="1" dirty="0" smtClean="0"/>
              <a:t>Em que pese </a:t>
            </a:r>
            <a:r>
              <a:rPr lang="pt-BR" sz="2100" dirty="0" smtClean="0"/>
              <a:t>suas boas intenções, a verdade ainda parece distante.</a:t>
            </a:r>
            <a:endParaRPr lang="pt-BR" sz="2100" dirty="0"/>
          </a:p>
        </p:txBody>
      </p:sp>
    </p:spTree>
    <p:extLst>
      <p:ext uri="{BB962C8B-B14F-4D97-AF65-F5344CB8AC3E}">
        <p14:creationId xmlns:p14="http://schemas.microsoft.com/office/powerpoint/2010/main" val="41945473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pt-BR" sz="3200" b="1" dirty="0" smtClean="0"/>
              <a:t>CLASSIFICAÇÃO CONECTIVOS – com EXEMPLOS</a:t>
            </a:r>
            <a:endParaRPr lang="pt-BR" sz="32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980728"/>
            <a:ext cx="8640960" cy="5688632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pt-BR" b="1" dirty="0" smtClean="0"/>
              <a:t>Condicionais </a:t>
            </a:r>
          </a:p>
          <a:p>
            <a:pPr marL="0" indent="0" algn="just">
              <a:buNone/>
            </a:pPr>
            <a:r>
              <a:rPr lang="pt-BR" dirty="0" smtClean="0"/>
              <a:t>Se, caso, sem que, se não, a não ser que, exceto se, a menos que, contanto que, salvo se, desde que </a:t>
            </a:r>
          </a:p>
          <a:p>
            <a:pPr marL="0" indent="0" algn="just">
              <a:buNone/>
            </a:pPr>
            <a:r>
              <a:rPr lang="pt-BR" b="1" dirty="0" smtClean="0"/>
              <a:t>Exemplo:</a:t>
            </a:r>
            <a:r>
              <a:rPr lang="pt-BR" dirty="0" smtClean="0"/>
              <a:t> Se você demorar, eu não vou te procurar.</a:t>
            </a:r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r>
              <a:rPr lang="pt-BR" b="1" dirty="0" smtClean="0"/>
              <a:t>Conformativos </a:t>
            </a:r>
          </a:p>
          <a:p>
            <a:pPr marL="0" indent="0" algn="just">
              <a:buNone/>
            </a:pPr>
            <a:r>
              <a:rPr lang="pt-BR" dirty="0" smtClean="0"/>
              <a:t>Conforme, consoante, como, segundo </a:t>
            </a:r>
          </a:p>
          <a:p>
            <a:pPr marL="0" indent="0" algn="just">
              <a:buNone/>
            </a:pPr>
            <a:r>
              <a:rPr lang="pt-BR" b="1" dirty="0" smtClean="0"/>
              <a:t>Exemplo:</a:t>
            </a:r>
            <a:r>
              <a:rPr lang="pt-BR" dirty="0" smtClean="0"/>
              <a:t> Segundo pesquisas, o aquecimento global é um efeito natural.</a:t>
            </a:r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r>
              <a:rPr lang="pt-BR" b="1" dirty="0" smtClean="0"/>
              <a:t>Finais </a:t>
            </a:r>
          </a:p>
          <a:p>
            <a:pPr marL="0" indent="0" algn="just">
              <a:buNone/>
            </a:pPr>
            <a:r>
              <a:rPr lang="pt-BR" dirty="0" smtClean="0"/>
              <a:t>Para, para que, a fim de que, de modo que, de forma que, de sorte que, porque</a:t>
            </a:r>
          </a:p>
          <a:p>
            <a:pPr marL="0" indent="0" algn="just">
              <a:buNone/>
            </a:pPr>
            <a:r>
              <a:rPr lang="pt-BR" b="1" dirty="0" smtClean="0"/>
              <a:t>Exemplo:</a:t>
            </a:r>
            <a:r>
              <a:rPr lang="pt-BR" dirty="0" smtClean="0"/>
              <a:t> Os policiais trabalham para que a segurança seja mantida.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748925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pt-BR" sz="3200" b="1" dirty="0" smtClean="0"/>
              <a:t>CLASSIFICAÇÃO CONECTIVOS – com EXEMPLOS</a:t>
            </a:r>
            <a:endParaRPr lang="pt-BR" sz="32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980728"/>
            <a:ext cx="8784976" cy="5688632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t-BR" b="1" dirty="0" smtClean="0"/>
              <a:t>Proporcionais </a:t>
            </a:r>
          </a:p>
          <a:p>
            <a:pPr marL="0" indent="0" algn="just">
              <a:buNone/>
            </a:pPr>
            <a:r>
              <a:rPr lang="pt-BR" dirty="0" smtClean="0"/>
              <a:t>À proporção que, à medida que, quanto mais, ao passo que </a:t>
            </a:r>
          </a:p>
          <a:p>
            <a:pPr marL="0" indent="0" algn="just">
              <a:buNone/>
            </a:pPr>
            <a:r>
              <a:rPr lang="pt-BR" b="1" dirty="0" smtClean="0"/>
              <a:t>Exemplo:</a:t>
            </a:r>
            <a:r>
              <a:rPr lang="pt-BR" dirty="0" smtClean="0"/>
              <a:t> Os homens destroem o planeta à medida que se desenvolvem</a:t>
            </a:r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r>
              <a:rPr lang="pt-BR" b="1" dirty="0" smtClean="0"/>
              <a:t>Temporais </a:t>
            </a:r>
          </a:p>
          <a:p>
            <a:pPr marL="0" indent="0" algn="just">
              <a:buNone/>
            </a:pPr>
            <a:r>
              <a:rPr lang="pt-BR" dirty="0" smtClean="0"/>
              <a:t>Quando, enquanto, assim que, logo que, desde que, até que, mal, depois que, eis que</a:t>
            </a:r>
          </a:p>
          <a:p>
            <a:pPr marL="0" indent="0" algn="just">
              <a:buNone/>
            </a:pPr>
            <a:r>
              <a:rPr lang="pt-BR" b="1" dirty="0" smtClean="0"/>
              <a:t>Exemplo:</a:t>
            </a:r>
            <a:r>
              <a:rPr lang="pt-BR" dirty="0" smtClean="0"/>
              <a:t> Enquanto os políticos descansam, os  brasileiros trabalham arduamente.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24483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r>
              <a:rPr lang="pt-BR" sz="3200" b="1" dirty="0" smtClean="0"/>
              <a:t>Observe os Textos Motivadores</a:t>
            </a:r>
            <a:endParaRPr lang="pt-BR" sz="32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980728"/>
            <a:ext cx="8784976" cy="56886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1800" b="1" dirty="0" smtClean="0"/>
              <a:t>TEXTO I</a:t>
            </a:r>
          </a:p>
          <a:p>
            <a:pPr marL="0" indent="0" algn="just">
              <a:buNone/>
            </a:pPr>
            <a:r>
              <a:rPr lang="pt-BR" sz="1800" b="1" dirty="0" smtClean="0"/>
              <a:t>O trabalho de cuidado não remunerado e mal pago e a crise global da desigualdade</a:t>
            </a:r>
          </a:p>
          <a:p>
            <a:pPr marL="0" indent="0" algn="just">
              <a:buNone/>
            </a:pPr>
            <a:endParaRPr lang="pt-BR" sz="1800" b="1" dirty="0" smtClean="0"/>
          </a:p>
          <a:p>
            <a:pPr marL="0" indent="0" algn="just">
              <a:buNone/>
            </a:pPr>
            <a:r>
              <a:rPr lang="pt-BR" sz="2000" dirty="0" smtClean="0"/>
              <a:t>O trabalho de cuidado é essencial para nossas sociedades e para a economia. Ele inclui o trabalho  de cuidar de crianças, idosos e pessoas com doenças e deficiências físicas e mentais, bem como o trabalho doméstico diário que inclui cozinhar, limpar, lavar, consertar coisas e buscar água e lenha. Se ninguém investisse tempo, esforços e recursos nessas tarefas diárias essenciais, comunidades, locais de trabalho e economias inteiras ficariam estagnados. Em todo o mundo, o trabalho de cuidado não remunerado e mal pago é desproporcionalmente assumido por mulheres e meninas em situação de pobreza, especialmente por aquelas que pertencem a grupos que, além da discriminação de gênero, sofrem preconceito em decorrência de sua raça, etnia, nacionalidade e sexualidade. As mulheres são responsáveis por mais de três quartos do cuidado não remunerado e compõem dois terços da força de trabalho envolvida em atividades de cuidado remuneradas.</a:t>
            </a:r>
          </a:p>
          <a:p>
            <a:pPr marL="0" indent="0" algn="r">
              <a:buNone/>
            </a:pPr>
            <a:r>
              <a:rPr lang="pt-BR" sz="1600" dirty="0" smtClean="0"/>
              <a:t> Documento informativo – Tempo de Cuidar. Disponível em:</a:t>
            </a:r>
          </a:p>
          <a:p>
            <a:pPr marL="0" indent="0" algn="r">
              <a:buNone/>
            </a:pPr>
            <a:r>
              <a:rPr lang="pt-BR" sz="1600" dirty="0" smtClean="0"/>
              <a:t>https://www.oxfam.org.br. Acesso em: 18 de jul. de 2023 (adaptado).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1294031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pt-BR" sz="3200" b="1" dirty="0" smtClean="0"/>
              <a:t>Observe os Textos Motivadores</a:t>
            </a:r>
            <a:endParaRPr lang="pt-BR" sz="32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052736"/>
            <a:ext cx="8435280" cy="547260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400" b="1" dirty="0" smtClean="0"/>
              <a:t>TEXTO II</a:t>
            </a:r>
          </a:p>
          <a:p>
            <a:pPr marL="0" indent="0" algn="just">
              <a:buNone/>
            </a:pPr>
            <a:r>
              <a:rPr lang="pt-BR" sz="2400" b="1" dirty="0" smtClean="0"/>
              <a:t>Média de horas dedicadas pelas pessoas de 14 anos ou mais de idade aos afazeres domésticos e/ou às tarefas de cuidado de pessoas, por sexo</a:t>
            </a:r>
          </a:p>
          <a:p>
            <a:pPr marL="0" indent="0" algn="just">
              <a:buNone/>
            </a:pPr>
            <a:endParaRPr lang="pt-BR" sz="2400" b="1" dirty="0" smtClean="0"/>
          </a:p>
          <a:p>
            <a:pPr marL="0" indent="0" algn="just">
              <a:buNone/>
            </a:pPr>
            <a:r>
              <a:rPr lang="pt-BR" sz="2400" b="1" dirty="0" smtClean="0"/>
              <a:t>Brasil - 2019</a:t>
            </a:r>
          </a:p>
          <a:p>
            <a:pPr marL="0" indent="0" algn="just">
              <a:buNone/>
            </a:pPr>
            <a:r>
              <a:rPr lang="pt-BR" sz="2400" dirty="0" smtClean="0"/>
              <a:t>Sexo 		Horas Semanais</a:t>
            </a:r>
          </a:p>
          <a:p>
            <a:pPr marL="0" indent="0" algn="just">
              <a:buNone/>
            </a:pPr>
            <a:r>
              <a:rPr lang="pt-BR" sz="2400" dirty="0" smtClean="0"/>
              <a:t>Homens 	11,0</a:t>
            </a:r>
          </a:p>
          <a:p>
            <a:pPr marL="0" indent="0" algn="just">
              <a:buNone/>
            </a:pPr>
            <a:r>
              <a:rPr lang="pt-BR" sz="2400" dirty="0" smtClean="0"/>
              <a:t>Mulheres 	21,4</a:t>
            </a:r>
          </a:p>
          <a:p>
            <a:pPr marL="0" indent="0" algn="r">
              <a:buNone/>
            </a:pPr>
            <a:r>
              <a:rPr lang="pt-BR" sz="1600" dirty="0" smtClean="0"/>
              <a:t>Fonte: IBGE - Pnad contínua anual</a:t>
            </a:r>
          </a:p>
          <a:p>
            <a:pPr marL="0" indent="0" algn="r">
              <a:buNone/>
            </a:pPr>
            <a:r>
              <a:rPr lang="pt-BR" sz="1600" dirty="0" smtClean="0"/>
              <a:t>Disponível em: </a:t>
            </a:r>
            <a:r>
              <a:rPr lang="pt-BR" sz="1600" dirty="0" smtClean="0">
                <a:hlinkClick r:id="rId2"/>
              </a:rPr>
              <a:t>https://agenciadenoticias.ibge.gov.br</a:t>
            </a:r>
            <a:r>
              <a:rPr lang="pt-BR" sz="1600" dirty="0" smtClean="0"/>
              <a:t>. </a:t>
            </a:r>
          </a:p>
          <a:p>
            <a:pPr marL="0" indent="0" algn="r">
              <a:buNone/>
            </a:pPr>
            <a:r>
              <a:rPr lang="pt-BR" sz="1600" dirty="0" smtClean="0"/>
              <a:t>Acesso em: 18 de jul. 2023 (adaptado).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3495642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pt-BR" sz="3200" b="1" dirty="0" smtClean="0"/>
              <a:t>Observe os Textos Motivadores</a:t>
            </a:r>
            <a:endParaRPr lang="pt-BR" sz="32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980728"/>
            <a:ext cx="8640960" cy="561662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b="1" dirty="0" smtClean="0"/>
              <a:t>TEXTO III</a:t>
            </a:r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r>
              <a:rPr lang="pt-BR" sz="2800" dirty="0" smtClean="0"/>
              <a:t>A sociedade brasileira tem passado por inúmeras transformações sociais ao longo das últimas décadas. Entre elas, as percepções sociais a respeito dos valores e das convenções de gênero e a forma como mulheres têm se inserido na sociedade. Algumas permanências, porém, chamam a atenção, como a delegação quase que exclusiva às famílias – e, nestas, às mulheres – de atividades relacionadas à reprodução da vida e da sociedade, usualmente nominadas trabalho de cuidado.</a:t>
            </a:r>
          </a:p>
          <a:p>
            <a:pPr marL="0" indent="0" algn="r">
              <a:buNone/>
            </a:pPr>
            <a:endParaRPr lang="pt-BR" sz="1900" dirty="0" smtClean="0"/>
          </a:p>
          <a:p>
            <a:pPr marL="0" indent="0" algn="r">
              <a:buNone/>
            </a:pPr>
            <a:r>
              <a:rPr lang="pt-BR" sz="1900" dirty="0" smtClean="0"/>
              <a:t>Disponível em: https://repositorio.ipea.gov.br.</a:t>
            </a:r>
          </a:p>
          <a:p>
            <a:pPr marL="0" indent="0" algn="r">
              <a:buNone/>
            </a:pPr>
            <a:r>
              <a:rPr lang="pt-BR" sz="1900" dirty="0" smtClean="0"/>
              <a:t>Acesso em: 24 maio 2023 (adaptado).</a:t>
            </a:r>
            <a:endParaRPr lang="pt-BR" sz="1900" dirty="0"/>
          </a:p>
        </p:txBody>
      </p:sp>
    </p:spTree>
    <p:extLst>
      <p:ext uri="{BB962C8B-B14F-4D97-AF65-F5344CB8AC3E}">
        <p14:creationId xmlns:p14="http://schemas.microsoft.com/office/powerpoint/2010/main" val="1292585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88640"/>
            <a:ext cx="8712968" cy="64087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1800" b="1" dirty="0" smtClean="0"/>
              <a:t>Texto IV </a:t>
            </a:r>
            <a:r>
              <a:rPr lang="pt-BR" sz="1800" dirty="0" smtClean="0"/>
              <a:t>(Capa da revista Pesquisa. Disponível em: </a:t>
            </a:r>
            <a:r>
              <a:rPr lang="pt-BR" sz="1800" dirty="0" smtClean="0">
                <a:hlinkClick r:id="rId2"/>
              </a:rPr>
              <a:t>https://revistapesquisa.fapesp.br</a:t>
            </a:r>
            <a:r>
              <a:rPr lang="pt-BR" sz="1800" dirty="0" smtClean="0"/>
              <a:t>. </a:t>
            </a:r>
            <a:r>
              <a:rPr lang="pt-BR" sz="1600" dirty="0" smtClean="0"/>
              <a:t>)Acesso em: 23 maio 2023 (adaptado).</a:t>
            </a:r>
          </a:p>
          <a:p>
            <a:pPr marL="0" indent="0">
              <a:buNone/>
            </a:pPr>
            <a:endParaRPr lang="pt-BR" dirty="0" smtClean="0"/>
          </a:p>
        </p:txBody>
      </p:sp>
      <p:pic>
        <p:nvPicPr>
          <p:cNvPr id="1026" name="Picture 2" descr="C:\Users\User\Desktop\IV Text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64704"/>
            <a:ext cx="5544615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35769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PROPOSTA DE REDAÇÃO</a:t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980728"/>
            <a:ext cx="8229600" cy="5073427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t-BR" sz="2400" dirty="0" smtClean="0"/>
              <a:t>A partir da leitura dos textos motivadores e com base nos conhecimentos construídos ao longo de sua formação, redija texto dissertativo-argumentativo em modalidade escrita formal da língua portuguesa sobre o tema </a:t>
            </a:r>
            <a:r>
              <a:rPr lang="pt-BR" sz="2400" b="1" dirty="0" smtClean="0"/>
              <a:t>“Desafios para o enfrentamento da invisibilidade do trabalho de cuidado realizado pela mulher no Brasil”</a:t>
            </a:r>
            <a:r>
              <a:rPr lang="pt-BR" sz="2400" dirty="0" smtClean="0"/>
              <a:t>, apresentando proposta de intervenção que respeite os direitos humanos. Selecione, organize e relacione, de forma coerente e coesa, argumentos e fatos para a defesa de seu ponto de vista.</a:t>
            </a:r>
          </a:p>
          <a:p>
            <a:pPr marL="0" indent="0" algn="just">
              <a:buNone/>
            </a:pPr>
            <a:endParaRPr lang="pt-BR" sz="2400" dirty="0" smtClean="0"/>
          </a:p>
          <a:p>
            <a:pPr marL="0" indent="0" algn="just">
              <a:buNone/>
            </a:pPr>
            <a:r>
              <a:rPr lang="pt-BR" sz="2400" b="1" dirty="0" smtClean="0"/>
              <a:t>TREINE</a:t>
            </a:r>
            <a:endParaRPr lang="pt-BR" sz="2400" b="1" dirty="0"/>
          </a:p>
          <a:p>
            <a:pPr marL="0" indent="0" algn="just">
              <a:buNone/>
            </a:pPr>
            <a:r>
              <a:rPr lang="pt-BR" sz="2400" dirty="0" smtClean="0"/>
              <a:t>Introdução &gt; Argumento 1 + Argumento 2 &gt; Conclusão</a:t>
            </a:r>
          </a:p>
          <a:p>
            <a:pPr marL="0" indent="0" algn="just">
              <a:buNone/>
            </a:pPr>
            <a:r>
              <a:rPr lang="pt-BR" sz="2400" dirty="0" smtClean="0"/>
              <a:t>Introdução &gt; Arg. 1 + Arg. 2 + Arg. 3 &gt; Conclusão </a:t>
            </a:r>
          </a:p>
          <a:p>
            <a:pPr marL="0" indent="0" algn="just">
              <a:buNone/>
            </a:pPr>
            <a:r>
              <a:rPr lang="pt-BR" sz="2400" dirty="0" smtClean="0"/>
              <a:t>Introdução/Causa + Consequência + Consequência + Conclusão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9108056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2800" b="1" dirty="0" smtClean="0"/>
              <a:t>Estética, Legibilidade do Texto –Margens – Parágrafo – Rasuras - Redação Nota Mil - Enem</a:t>
            </a:r>
            <a:endParaRPr lang="pt-BR" sz="2800" b="1" dirty="0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71542"/>
            <a:ext cx="8435280" cy="3383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05650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b="1" dirty="0" smtClean="0"/>
              <a:t>Estética, Legibilidade do Texto –Margens – Parágrafo – Rasuras - Redação Nota Mil - Enem</a:t>
            </a:r>
            <a:endParaRPr lang="pt-BR" sz="28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pt-BR" dirty="0" smtClean="0"/>
              <a:t>	Conforme estudos demográficos realizados pelo Instituto Brasileiro de Geografia e Estatística (IBGE), a população de idosos crescerá drasticamente nas próximas décadas. Nesse contexto, o trabalho de cuidado realizado pelas mulheres é fundamental para acolher essa parcela populacional. Todavia, a invisibilidade e a omissão estatal são desafios que perpetuam o descaso </a:t>
            </a:r>
            <a:r>
              <a:rPr lang="pt-BR" dirty="0" err="1" smtClean="0"/>
              <a:t>sofirdo</a:t>
            </a:r>
            <a:r>
              <a:rPr lang="pt-BR" dirty="0" smtClean="0"/>
              <a:t> por essas trabalhadoras no Brasil. Logo, faz-se imperioso a tomada de medidas que resolvam esse contexto de emergência generalizada.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8088646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</TotalTime>
  <Words>1544</Words>
  <Application>Microsoft Office PowerPoint</Application>
  <PresentationFormat>Apresentação na tela (4:3)</PresentationFormat>
  <Paragraphs>181</Paragraphs>
  <Slides>28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29" baseType="lpstr">
      <vt:lpstr>Tema do Office</vt:lpstr>
      <vt:lpstr>APROVA DF</vt:lpstr>
      <vt:lpstr>TÉCNICAS DE REDAÇÃO - REVISANDO AMPLIAR VOCABULÁRIO</vt:lpstr>
      <vt:lpstr>Observe os Textos Motivadores</vt:lpstr>
      <vt:lpstr>Observe os Textos Motivadores</vt:lpstr>
      <vt:lpstr>Observe os Textos Motivadores</vt:lpstr>
      <vt:lpstr>Apresentação do PowerPoint</vt:lpstr>
      <vt:lpstr> PROPOSTA DE REDAÇÃO </vt:lpstr>
      <vt:lpstr>Estética, Legibilidade do Texto –Margens – Parágrafo – Rasuras - Redação Nota Mil - Enem</vt:lpstr>
      <vt:lpstr>Estética, Legibilidade do Texto –Margens – Parágrafo – Rasuras - Redação Nota Mil - Enem</vt:lpstr>
      <vt:lpstr>Estética, Legibilidade do Texto – Tópico Frasal – Repertório Sociocultural na Redação Nota Mil - Enem</vt:lpstr>
      <vt:lpstr>Estética, Legibilidade do Texto –Margens – Parágrafo – Rasuras - Redação Nota Mil - Enem</vt:lpstr>
      <vt:lpstr>Estética, Legibilidade do Texto – Tópico Frasal – Repertório Sociocultural na Redação Nota Mil - Enem</vt:lpstr>
      <vt:lpstr>Estética, Legibilidade do Texto –Margens – Parágrafo – Rasuras - Redação Nota Mil - Enem</vt:lpstr>
      <vt:lpstr>Estética, Legibilidade do Texto – Tópico Frasal – Repertório Sociocultural na Redação Nota Mil - Enem</vt:lpstr>
      <vt:lpstr>Estética, Legibilidade do Texto –Margens – Parágrafo – Rasuras - Redação Nota Mil - Enem</vt:lpstr>
      <vt:lpstr>Estética, Legibilidade do Texto – Tópico Frasal – Repertório Sociocultural na Redação Nota Mil - Enem</vt:lpstr>
      <vt:lpstr>Estética, Legibilidade do Texto –Margens – Parágrafo – Rasuras - Redação Nota Mil - Enem</vt:lpstr>
      <vt:lpstr>FUSÃO DE LETRAS</vt:lpstr>
      <vt:lpstr>Preposições</vt:lpstr>
      <vt:lpstr>Preposições</vt:lpstr>
      <vt:lpstr>Preposições</vt:lpstr>
      <vt:lpstr>Preposições</vt:lpstr>
      <vt:lpstr> CLASSIFICAÇÃO CONECTIVOS – com EXEMPLOS </vt:lpstr>
      <vt:lpstr>CLASSIFICAÇÃO CONECTIVOS – com EXEMPLOS</vt:lpstr>
      <vt:lpstr>CLASSIFICAÇÃO CONECTIVOS – com EXEMPLOS</vt:lpstr>
      <vt:lpstr> Concessivos  </vt:lpstr>
      <vt:lpstr>CLASSIFICAÇÃO CONECTIVOS – com EXEMPLOS</vt:lpstr>
      <vt:lpstr>CLASSIFICAÇÃO CONECTIVOS – com EXEMPLOS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APROVA DF</dc:title>
  <dc:creator>User</dc:creator>
  <cp:lastModifiedBy>User</cp:lastModifiedBy>
  <cp:revision>17</cp:revision>
  <dcterms:created xsi:type="dcterms:W3CDTF">2024-07-26T23:23:35Z</dcterms:created>
  <dcterms:modified xsi:type="dcterms:W3CDTF">2024-07-27T05:12:00Z</dcterms:modified>
</cp:coreProperties>
</file>