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30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FF9F6D-420D-47DE-9A3B-8073BAC4F1F9}" v="5" dt="2024-07-29T23:36:57.71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43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ldo Fernandes" userId="01f15fd40fc47ae6" providerId="LiveId" clId="{28FF9F6D-420D-47DE-9A3B-8073BAC4F1F9}"/>
    <pc:docChg chg="custSel modSld">
      <pc:chgData name="Ronaldo Fernandes" userId="01f15fd40fc47ae6" providerId="LiveId" clId="{28FF9F6D-420D-47DE-9A3B-8073BAC4F1F9}" dt="2024-07-29T23:37:04.725" v="46" actId="122"/>
      <pc:docMkLst>
        <pc:docMk/>
      </pc:docMkLst>
      <pc:sldChg chg="addSp delSp modSp mod">
        <pc:chgData name="Ronaldo Fernandes" userId="01f15fd40fc47ae6" providerId="LiveId" clId="{28FF9F6D-420D-47DE-9A3B-8073BAC4F1F9}" dt="2024-07-29T23:37:04.725" v="46" actId="122"/>
        <pc:sldMkLst>
          <pc:docMk/>
          <pc:sldMk cId="0" sldId="258"/>
        </pc:sldMkLst>
        <pc:spChg chg="add mod">
          <ac:chgData name="Ronaldo Fernandes" userId="01f15fd40fc47ae6" providerId="LiveId" clId="{28FF9F6D-420D-47DE-9A3B-8073BAC4F1F9}" dt="2024-07-29T23:37:04.725" v="46" actId="122"/>
          <ac:spMkLst>
            <pc:docMk/>
            <pc:sldMk cId="0" sldId="258"/>
            <ac:spMk id="4" creationId="{8A14B26B-D98D-580C-510A-216CD7FCE4F2}"/>
          </ac:spMkLst>
        </pc:spChg>
        <pc:spChg chg="add mod">
          <ac:chgData name="Ronaldo Fernandes" userId="01f15fd40fc47ae6" providerId="LiveId" clId="{28FF9F6D-420D-47DE-9A3B-8073BAC4F1F9}" dt="2024-07-29T21:19:41.922" v="44" actId="20577"/>
          <ac:spMkLst>
            <pc:docMk/>
            <pc:sldMk cId="0" sldId="258"/>
            <ac:spMk id="10" creationId="{6158E4CB-CD05-AAB8-7385-9B8814CA3735}"/>
          </ac:spMkLst>
        </pc:spChg>
        <pc:grpChg chg="mod">
          <ac:chgData name="Ronaldo Fernandes" userId="01f15fd40fc47ae6" providerId="LiveId" clId="{28FF9F6D-420D-47DE-9A3B-8073BAC4F1F9}" dt="2024-07-29T21:19:25.074" v="19" actId="1076"/>
          <ac:grpSpMkLst>
            <pc:docMk/>
            <pc:sldMk cId="0" sldId="258"/>
            <ac:grpSpMk id="2" creationId="{00000000-0000-0000-0000-000000000000}"/>
          </ac:grpSpMkLst>
        </pc:grpChg>
        <pc:picChg chg="add mod">
          <ac:chgData name="Ronaldo Fernandes" userId="01f15fd40fc47ae6" providerId="LiveId" clId="{28FF9F6D-420D-47DE-9A3B-8073BAC4F1F9}" dt="2024-07-29T21:18:59.960" v="5"/>
          <ac:picMkLst>
            <pc:docMk/>
            <pc:sldMk cId="0" sldId="258"/>
            <ac:picMk id="3" creationId="{D0BF5040-E186-E6D5-307A-5AFE8FAC3F1D}"/>
          </ac:picMkLst>
        </pc:picChg>
        <pc:picChg chg="del">
          <ac:chgData name="Ronaldo Fernandes" userId="01f15fd40fc47ae6" providerId="LiveId" clId="{28FF9F6D-420D-47DE-9A3B-8073BAC4F1F9}" dt="2024-07-29T21:19:10.587" v="9" actId="478"/>
          <ac:picMkLst>
            <pc:docMk/>
            <pc:sldMk cId="0" sldId="258"/>
            <ac:picMk id="4" creationId="{00000000-0000-0000-0000-000000000000}"/>
          </ac:picMkLst>
        </pc:picChg>
        <pc:picChg chg="mod">
          <ac:chgData name="Ronaldo Fernandes" userId="01f15fd40fc47ae6" providerId="LiveId" clId="{28FF9F6D-420D-47DE-9A3B-8073BAC4F1F9}" dt="2024-07-29T21:19:09.163" v="8" actId="1076"/>
          <ac:picMkLst>
            <pc:docMk/>
            <pc:sldMk cId="0" sldId="258"/>
            <ac:picMk id="5" creationId="{00000000-0000-0000-0000-000000000000}"/>
          </ac:picMkLst>
        </pc:picChg>
        <pc:picChg chg="del mod">
          <ac:chgData name="Ronaldo Fernandes" userId="01f15fd40fc47ae6" providerId="LiveId" clId="{28FF9F6D-420D-47DE-9A3B-8073BAC4F1F9}" dt="2024-07-29T21:19:15.276" v="13" actId="478"/>
          <ac:picMkLst>
            <pc:docMk/>
            <pc:sldMk cId="0" sldId="258"/>
            <ac:picMk id="6" creationId="{00000000-0000-0000-0000-000000000000}"/>
          </ac:picMkLst>
        </pc:picChg>
        <pc:picChg chg="mod">
          <ac:chgData name="Ronaldo Fernandes" userId="01f15fd40fc47ae6" providerId="LiveId" clId="{28FF9F6D-420D-47DE-9A3B-8073BAC4F1F9}" dt="2024-07-29T21:19:14.119" v="11" actId="1076"/>
          <ac:picMkLst>
            <pc:docMk/>
            <pc:sldMk cId="0" sldId="258"/>
            <ac:picMk id="7" creationId="{00000000-0000-0000-0000-000000000000}"/>
          </ac:picMkLst>
        </pc:picChg>
        <pc:picChg chg="del">
          <ac:chgData name="Ronaldo Fernandes" userId="01f15fd40fc47ae6" providerId="LiveId" clId="{28FF9F6D-420D-47DE-9A3B-8073BAC4F1F9}" dt="2024-07-29T21:19:19.089" v="15" actId="478"/>
          <ac:picMkLst>
            <pc:docMk/>
            <pc:sldMk cId="0" sldId="258"/>
            <ac:picMk id="8" creationId="{00000000-0000-0000-0000-000000000000}"/>
          </ac:picMkLst>
        </pc:picChg>
        <pc:picChg chg="mod">
          <ac:chgData name="Ronaldo Fernandes" userId="01f15fd40fc47ae6" providerId="LiveId" clId="{28FF9F6D-420D-47DE-9A3B-8073BAC4F1F9}" dt="2024-07-29T21:19:23.371" v="18" actId="1076"/>
          <ac:picMkLst>
            <pc:docMk/>
            <pc:sldMk cId="0" sldId="258"/>
            <ac:picMk id="9" creationId="{00000000-0000-0000-0000-000000000000}"/>
          </ac:picMkLst>
        </pc:picChg>
      </pc:sldChg>
      <pc:sldChg chg="modSp mod">
        <pc:chgData name="Ronaldo Fernandes" userId="01f15fd40fc47ae6" providerId="LiveId" clId="{28FF9F6D-420D-47DE-9A3B-8073BAC4F1F9}" dt="2024-07-29T19:49:07.900" v="0" actId="1076"/>
        <pc:sldMkLst>
          <pc:docMk/>
          <pc:sldMk cId="0" sldId="260"/>
        </pc:sldMkLst>
        <pc:picChg chg="mod">
          <ac:chgData name="Ronaldo Fernandes" userId="01f15fd40fc47ae6" providerId="LiveId" clId="{28FF9F6D-420D-47DE-9A3B-8073BAC4F1F9}" dt="2024-07-29T19:49:07.900" v="0" actId="1076"/>
          <ac:picMkLst>
            <pc:docMk/>
            <pc:sldMk cId="0" sldId="260"/>
            <ac:picMk id="2" creationId="{00000000-0000-0000-0000-000000000000}"/>
          </ac:picMkLst>
        </pc:picChg>
      </pc:sldChg>
      <pc:sldChg chg="modSp">
        <pc:chgData name="Ronaldo Fernandes" userId="01f15fd40fc47ae6" providerId="LiveId" clId="{28FF9F6D-420D-47DE-9A3B-8073BAC4F1F9}" dt="2024-07-29T20:07:05.515" v="2"/>
        <pc:sldMkLst>
          <pc:docMk/>
          <pc:sldMk cId="0" sldId="261"/>
        </pc:sldMkLst>
        <pc:spChg chg="mod">
          <ac:chgData name="Ronaldo Fernandes" userId="01f15fd40fc47ae6" providerId="LiveId" clId="{28FF9F6D-420D-47DE-9A3B-8073BAC4F1F9}" dt="2024-07-29T20:07:05.515" v="2"/>
          <ac:spMkLst>
            <pc:docMk/>
            <pc:sldMk cId="0" sldId="261"/>
            <ac:spMk id="2" creationId="{00000000-0000-0000-0000-000000000000}"/>
          </ac:spMkLst>
        </pc:spChg>
      </pc:sldChg>
      <pc:sldChg chg="modSp mod">
        <pc:chgData name="Ronaldo Fernandes" userId="01f15fd40fc47ae6" providerId="LiveId" clId="{28FF9F6D-420D-47DE-9A3B-8073BAC4F1F9}" dt="2024-07-29T20:21:50.066" v="3" actId="1076"/>
        <pc:sldMkLst>
          <pc:docMk/>
          <pc:sldMk cId="0" sldId="267"/>
        </pc:sldMkLst>
        <pc:picChg chg="mod">
          <ac:chgData name="Ronaldo Fernandes" userId="01f15fd40fc47ae6" providerId="LiveId" clId="{28FF9F6D-420D-47DE-9A3B-8073BAC4F1F9}" dt="2024-07-29T20:21:50.066" v="3" actId="1076"/>
          <ac:picMkLst>
            <pc:docMk/>
            <pc:sldMk cId="0" sldId="267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B0F40-C83E-DA34-ACC0-9A81A2DBB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B54097-2396-0920-0386-BE7995772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382C4E-4B70-8246-5348-A25D44C3B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4599DD-6353-0771-131A-489B79A1C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778A3F-0AB7-95C1-BB23-811993EC2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49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92BDC-E0F1-1EEC-6958-780198659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9E6461-332F-7829-3D78-F0ACF4A1C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9EBC9C-0ADF-ADA2-0345-20ED97209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7636BD-E203-72B4-E43E-2F4BCDD4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84F381-60AF-68E0-5467-6A43BCB5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57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A94871-5894-5B5E-E0C6-5078880FD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33BC51-6D78-B3D1-350D-54EBE1000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591C69-8253-994B-8F66-3E6AF160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66E80A-697A-6BD3-2109-0F9E3D1EA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E20DB0-D752-2BB0-5BA0-2969F179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05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27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09548-5ABB-A1A8-EA0F-9A7C9A08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289ABC-AD2F-ACFE-5D1A-EC8053488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E8871F-746F-8485-64E7-E1A32528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DDEDD4-AD46-9484-0389-905D6DD5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439BB0-45DA-0AC5-6F50-A0A4ABDD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13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D534ED-B0F5-BD78-61D4-C82286F4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D40121-5AD9-469F-71DB-FC1399648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C0C49E-DBAB-A16D-329B-C07F5A8B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ED462F-2732-BC98-D056-632C99587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279259-AE66-72D4-6AB3-1813A885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87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41DD4-BA30-7974-BF7C-B9A442E7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2E6027-0377-5DCF-D00C-0AFA182A7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0C4A027-B21C-19E4-24E7-3986CF8E2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B991CC-083D-084E-5021-C5848AB2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686DBF-CAB7-5F99-CED1-418231D5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1F820A-0BA7-4280-872B-9E3E61C5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5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96356-8EC2-1CAB-1463-73E7CA971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9B51EC-44E8-702E-2260-4E0F3AE19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CAD7D2-A933-9A05-A4CA-BA80FDAC5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07BD2E1-068E-FABC-72BA-7B0F44206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37C73EE-DA5B-AD40-9645-49FA23DC3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7D79D34-40C2-E0B0-0612-81B882B4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6C16799-57E9-0EC2-4DA2-FDCB3D66F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76D8E9D-E03E-3E1E-C859-417AFB02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20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EA09F-C8BF-24E9-F199-F5B604308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AFB5384-2C99-90B3-AB3B-1FB9084C9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BAD7BD9-025C-C73D-905D-FDAEA094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CE00DC-9C3A-F350-A10C-CAFEE06A2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73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CECD59F-3EA9-BDF3-E3C2-C42A3211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D7CF6C7-5772-3E57-4452-FCF827CA3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8C84EF-A782-E9D3-D16D-817FC648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02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7FF13-FBDA-5F13-FE3B-877BF097C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4BA6AC-D0FA-064A-2F99-C223CEF0F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5A32733-24AF-3888-10BB-6856FD99A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227E8D-E2D1-9F35-8C04-3EC4E18F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8AF272-15E3-A61D-7CE5-89EA9D54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595DEA-4FBF-1355-6CBE-C5A1B749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42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CEFCA7-2C04-FBA9-090A-D10959F9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88EF46B-3B47-DC99-EDF4-413B3CF2D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32E41F-8736-28B0-496C-B3E948533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F486F3F-2F4C-5887-4BD9-E7AD425E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25FF360-52A3-7956-EA07-1286DB80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20182B-B8BC-61CE-88B8-39DF3A1D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8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4EFECEA-64C7-D706-BEF8-F7A0AC49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EA473B-D7F2-673F-42AC-3841636C1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E3CB12-3461-5AEA-ABCA-5AFD296DC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777579-6202-C6E3-1303-91D53E585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69B3CC-3E8E-5D1F-9120-5B0AF96CB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34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600" y="3505200"/>
            <a:ext cx="9938539" cy="1949224"/>
            <a:chOff x="1187196" y="2282012"/>
            <a:chExt cx="9938539" cy="194922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196" y="2773656"/>
              <a:ext cx="9623933" cy="7780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6939" y="2282012"/>
              <a:ext cx="9678796" cy="51498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5695" y="3580489"/>
              <a:ext cx="4511802" cy="650747"/>
            </a:xfrm>
            <a:prstGeom prst="rect">
              <a:avLst/>
            </a:prstGeom>
          </p:spPr>
        </p:pic>
      </p:grpSp>
      <p:pic>
        <p:nvPicPr>
          <p:cNvPr id="3" name="Imagem 2" descr="Texto sobre foto de mulher&#10;&#10;Descrição gerada automaticamente com confiança média">
            <a:extLst>
              <a:ext uri="{FF2B5EF4-FFF2-40B4-BE49-F238E27FC236}">
                <a16:creationId xmlns:a16="http://schemas.microsoft.com/office/drawing/2014/main" id="{D0BF5040-E186-E6D5-307A-5AFE8FAC3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5362"/>
            <a:ext cx="2908844" cy="237023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158E4CB-CD05-AAB8-7385-9B8814CA3735}"/>
              </a:ext>
            </a:extLst>
          </p:cNvPr>
          <p:cNvSpPr txBox="1"/>
          <p:nvPr/>
        </p:nvSpPr>
        <p:spPr>
          <a:xfrm>
            <a:off x="4800600" y="6019800"/>
            <a:ext cx="317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Prof. Ronaldo Fernandes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14B26B-D98D-580C-510A-216CD7FCE4F2}"/>
              </a:ext>
            </a:extLst>
          </p:cNvPr>
          <p:cNvSpPr txBox="1"/>
          <p:nvPr/>
        </p:nvSpPr>
        <p:spPr>
          <a:xfrm>
            <a:off x="4648200" y="74289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REALIDADE BRASILEIRA E ATUALIDADES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942975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rebuchet MS"/>
                <a:cs typeface="Trebuchet MS"/>
              </a:rPr>
              <a:t>A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redemocratização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busca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pela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estabilidade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econômica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95" dirty="0">
                <a:latin typeface="Trebuchet MS"/>
                <a:cs typeface="Trebuchet MS"/>
              </a:rPr>
              <a:t>O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governo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Luiz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Inácio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Lula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Silva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(2002-</a:t>
            </a:r>
            <a:r>
              <a:rPr sz="1800" spc="-10" dirty="0">
                <a:latin typeface="Trebuchet MS"/>
                <a:cs typeface="Trebuchet MS"/>
              </a:rPr>
              <a:t>2006)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 dirty="0">
              <a:latin typeface="Trebuchet MS"/>
              <a:cs typeface="Trebuchet MS"/>
            </a:endParaRPr>
          </a:p>
          <a:p>
            <a:pPr marL="165100" indent="-152400">
              <a:lnSpc>
                <a:spcPct val="100000"/>
              </a:lnSpc>
              <a:spcBef>
                <a:spcPts val="5"/>
              </a:spcBef>
              <a:buChar char="•"/>
              <a:tabLst>
                <a:tab pos="165100" algn="l"/>
              </a:tabLst>
            </a:pPr>
            <a:r>
              <a:rPr sz="1800" spc="-30" dirty="0">
                <a:latin typeface="Trebuchet MS"/>
                <a:cs typeface="Trebuchet MS"/>
              </a:rPr>
              <a:t>Programas: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Fome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Zero,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Primeiro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Emprego,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Bolsa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Família</a:t>
            </a:r>
            <a:endParaRPr sz="1800" dirty="0">
              <a:latin typeface="Trebuchet MS"/>
              <a:cs typeface="Trebuchet MS"/>
            </a:endParaRPr>
          </a:p>
          <a:p>
            <a:pPr marL="165100" indent="-1524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sz="1800" spc="-10" dirty="0">
                <a:latin typeface="Trebuchet MS"/>
                <a:cs typeface="Trebuchet MS"/>
              </a:rPr>
              <a:t>ProUni</a:t>
            </a:r>
            <a:endParaRPr sz="1800" dirty="0">
              <a:latin typeface="Trebuchet MS"/>
              <a:cs typeface="Trebuchet MS"/>
            </a:endParaRPr>
          </a:p>
          <a:p>
            <a:pPr marL="165100" indent="-1524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sz="1800" dirty="0">
                <a:latin typeface="Trebuchet MS"/>
                <a:cs typeface="Trebuchet MS"/>
              </a:rPr>
              <a:t>Sistema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cotas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nas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Universidades</a:t>
            </a:r>
            <a:endParaRPr sz="1800" dirty="0">
              <a:latin typeface="Trebuchet MS"/>
              <a:cs typeface="Trebuchet MS"/>
            </a:endParaRPr>
          </a:p>
          <a:p>
            <a:pPr marL="165100" indent="-1524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sz="1800" dirty="0">
                <a:latin typeface="Trebuchet MS"/>
                <a:cs typeface="Trebuchet MS"/>
              </a:rPr>
              <a:t>Manutenção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política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econômica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governo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80" dirty="0">
                <a:latin typeface="Trebuchet MS"/>
                <a:cs typeface="Trebuchet MS"/>
              </a:rPr>
              <a:t>FHC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pelo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ministro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Fazenda,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Antônio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Palocci</a:t>
            </a:r>
            <a:endParaRPr sz="1800" dirty="0">
              <a:latin typeface="Trebuchet MS"/>
              <a:cs typeface="Trebuchet MS"/>
            </a:endParaRPr>
          </a:p>
          <a:p>
            <a:pPr marL="165100" indent="-1524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sz="1800" spc="-50" dirty="0">
                <a:latin typeface="Trebuchet MS"/>
                <a:cs typeface="Trebuchet MS"/>
              </a:rPr>
              <a:t>Política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externa: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África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345" dirty="0">
                <a:latin typeface="Trebuchet MS"/>
                <a:cs typeface="Trebuchet MS"/>
              </a:rPr>
              <a:t>/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América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Latina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345" dirty="0">
                <a:latin typeface="Trebuchet MS"/>
                <a:cs typeface="Trebuchet MS"/>
              </a:rPr>
              <a:t>/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Países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Árabes</a:t>
            </a:r>
            <a:endParaRPr sz="1800" dirty="0">
              <a:latin typeface="Trebuchet MS"/>
              <a:cs typeface="Trebuchet MS"/>
            </a:endParaRPr>
          </a:p>
          <a:p>
            <a:pPr marL="165100" indent="-1524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sz="1800" spc="-30" dirty="0">
                <a:latin typeface="Trebuchet MS"/>
                <a:cs typeface="Trebuchet MS"/>
              </a:rPr>
              <a:t>Interesse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em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ser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membro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permanente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Conselho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Segurança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60" dirty="0">
                <a:latin typeface="Trebuchet MS"/>
                <a:cs typeface="Trebuchet MS"/>
              </a:rPr>
              <a:t>ONU</a:t>
            </a:r>
            <a:endParaRPr sz="1800" dirty="0">
              <a:latin typeface="Trebuchet MS"/>
              <a:cs typeface="Trebuchet MS"/>
            </a:endParaRPr>
          </a:p>
          <a:p>
            <a:pPr marL="165100" indent="-1524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sz="1800" dirty="0">
                <a:latin typeface="Trebuchet MS"/>
                <a:cs typeface="Trebuchet MS"/>
              </a:rPr>
              <a:t>Denúncias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envolvimento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ministros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bancada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PT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em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esquemas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corrupção</a:t>
            </a:r>
            <a:endParaRPr sz="1800" dirty="0">
              <a:latin typeface="Trebuchet MS"/>
              <a:cs typeface="Trebuchet MS"/>
            </a:endParaRPr>
          </a:p>
          <a:p>
            <a:pPr marL="165100" indent="-152400">
              <a:lnSpc>
                <a:spcPct val="100000"/>
              </a:lnSpc>
              <a:spcBef>
                <a:spcPts val="5"/>
              </a:spcBef>
              <a:buChar char="•"/>
              <a:tabLst>
                <a:tab pos="165100" algn="l"/>
              </a:tabLst>
            </a:pPr>
            <a:r>
              <a:rPr sz="1800" spc="-10" dirty="0">
                <a:latin typeface="Trebuchet MS"/>
                <a:cs typeface="Trebuchet MS"/>
              </a:rPr>
              <a:t>Saneamento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economia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155" dirty="0">
                <a:latin typeface="Trebuchet MS"/>
                <a:cs typeface="Trebuchet MS"/>
              </a:rPr>
              <a:t>–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dívida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externa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estabilização</a:t>
            </a:r>
            <a:endParaRPr sz="1800" dirty="0">
              <a:latin typeface="Trebuchet MS"/>
              <a:cs typeface="Trebuchet MS"/>
            </a:endParaRPr>
          </a:p>
          <a:p>
            <a:pPr marL="165100" indent="-1524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sz="1800" spc="-80" dirty="0">
                <a:latin typeface="Trebuchet MS"/>
                <a:cs typeface="Trebuchet MS"/>
              </a:rPr>
              <a:t>Até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2009,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poucos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efeitos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crise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mundial</a:t>
            </a:r>
            <a:endParaRPr sz="1800" dirty="0">
              <a:latin typeface="Trebuchet MS"/>
              <a:cs typeface="Trebuchet MS"/>
            </a:endParaRPr>
          </a:p>
          <a:p>
            <a:pPr marL="154940" indent="-142240">
              <a:lnSpc>
                <a:spcPct val="100000"/>
              </a:lnSpc>
              <a:buChar char="•"/>
              <a:tabLst>
                <a:tab pos="154940" algn="l"/>
              </a:tabLst>
            </a:pPr>
            <a:r>
              <a:rPr sz="1800" spc="-10" dirty="0">
                <a:latin typeface="Trebuchet MS"/>
                <a:cs typeface="Trebuchet MS"/>
              </a:rPr>
              <a:t>“Denuncismo”</a:t>
            </a:r>
            <a:r>
              <a:rPr sz="1800" spc="-260" dirty="0">
                <a:latin typeface="Trebuchet MS"/>
                <a:cs typeface="Trebuchet MS"/>
              </a:rPr>
              <a:t> </a:t>
            </a:r>
            <a:r>
              <a:rPr sz="1800" spc="155" dirty="0">
                <a:latin typeface="Trebuchet MS"/>
                <a:cs typeface="Trebuchet MS"/>
              </a:rPr>
              <a:t>–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CPIs.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5455" y="3657220"/>
            <a:ext cx="4302252" cy="26365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004" y="662940"/>
            <a:ext cx="10739628" cy="55321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6225540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rebuchet MS"/>
                <a:cs typeface="Trebuchet MS"/>
              </a:rPr>
              <a:t>A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redemocratização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busca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pela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estabilidade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econômica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Trebuchet MS"/>
                <a:cs typeface="Trebuchet MS"/>
              </a:rPr>
              <a:t>Governo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Dilma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Rousseff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(2011-</a:t>
            </a:r>
            <a:r>
              <a:rPr sz="1800" spc="-20" dirty="0">
                <a:latin typeface="Trebuchet MS"/>
                <a:cs typeface="Trebuchet MS"/>
              </a:rPr>
              <a:t>2016)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65" dirty="0">
                <a:latin typeface="Trebuchet MS"/>
                <a:cs typeface="Trebuchet MS"/>
              </a:rPr>
              <a:t>Primeira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mulher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eleita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para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presidência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Brasil</a:t>
            </a:r>
            <a:endParaRPr sz="1800">
              <a:latin typeface="Trebuchet MS"/>
              <a:cs typeface="Trebuchet MS"/>
            </a:endParaRPr>
          </a:p>
          <a:p>
            <a:pPr marL="299085" marR="14351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spc="-10" dirty="0">
                <a:latin typeface="Trebuchet MS"/>
                <a:cs typeface="Trebuchet MS"/>
              </a:rPr>
              <a:t>Continuou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processo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crescimento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econômico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da </a:t>
            </a:r>
            <a:r>
              <a:rPr sz="1800" spc="-30" dirty="0">
                <a:latin typeface="Trebuchet MS"/>
                <a:cs typeface="Trebuchet MS"/>
              </a:rPr>
              <a:t>erradicação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pobreza,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60" dirty="0">
                <a:latin typeface="Trebuchet MS"/>
                <a:cs typeface="Trebuchet MS"/>
              </a:rPr>
              <a:t>mas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teve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problema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enfrentar </a:t>
            </a:r>
            <a:r>
              <a:rPr sz="1800" dirty="0">
                <a:latin typeface="Trebuchet MS"/>
                <a:cs typeface="Trebuchet MS"/>
              </a:rPr>
              <a:t>polêmicas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como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construção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usina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Belo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Monte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55" dirty="0">
                <a:latin typeface="Trebuchet MS"/>
                <a:cs typeface="Trebuchet MS"/>
              </a:rPr>
              <a:t>os </a:t>
            </a:r>
            <a:r>
              <a:rPr sz="1800" dirty="0">
                <a:latin typeface="Trebuchet MS"/>
                <a:cs typeface="Trebuchet MS"/>
              </a:rPr>
              <a:t>escândalos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corrupção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envolvendo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ministros</a:t>
            </a:r>
            <a:endParaRPr sz="1800">
              <a:latin typeface="Trebuchet MS"/>
              <a:cs typeface="Trebuchet MS"/>
            </a:endParaRPr>
          </a:p>
          <a:p>
            <a:pPr marL="299085" marR="50355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Trebuchet MS"/>
                <a:cs typeface="Trebuchet MS"/>
              </a:rPr>
              <a:t>Em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2011,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criou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Comissão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Nacional</a:t>
            </a:r>
            <a:r>
              <a:rPr sz="1800" b="1" spc="-13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da</a:t>
            </a:r>
            <a:r>
              <a:rPr sz="1800" b="1" spc="-145" dirty="0">
                <a:latin typeface="Trebuchet MS"/>
                <a:cs typeface="Trebuchet MS"/>
              </a:rPr>
              <a:t> </a:t>
            </a:r>
            <a:r>
              <a:rPr sz="1800" b="1" spc="-55" dirty="0">
                <a:latin typeface="Trebuchet MS"/>
                <a:cs typeface="Trebuchet MS"/>
              </a:rPr>
              <a:t>Verdade</a:t>
            </a:r>
            <a:r>
              <a:rPr sz="1800" b="1" spc="-13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para </a:t>
            </a:r>
            <a:r>
              <a:rPr sz="1800" spc="-55" dirty="0">
                <a:latin typeface="Trebuchet MS"/>
                <a:cs typeface="Trebuchet MS"/>
              </a:rPr>
              <a:t>investigar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violações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direitos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humanos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ocorridos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na </a:t>
            </a:r>
            <a:r>
              <a:rPr sz="1800" spc="-45" dirty="0">
                <a:latin typeface="Trebuchet MS"/>
                <a:cs typeface="Trebuchet MS"/>
              </a:rPr>
              <a:t>história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recente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país</a:t>
            </a:r>
            <a:endParaRPr sz="1800">
              <a:latin typeface="Trebuchet MS"/>
              <a:cs typeface="Trebuchet MS"/>
            </a:endParaRPr>
          </a:p>
          <a:p>
            <a:pPr marL="299085" marR="2095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Trebuchet MS"/>
                <a:cs typeface="Trebuchet MS"/>
              </a:rPr>
              <a:t>Em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junho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2013,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manifestações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iniciadas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em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algumas </a:t>
            </a:r>
            <a:r>
              <a:rPr sz="1800" dirty="0">
                <a:latin typeface="Trebuchet MS"/>
                <a:cs typeface="Trebuchet MS"/>
              </a:rPr>
              <a:t>cidades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por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conta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aumento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das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passagens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transporte </a:t>
            </a:r>
            <a:r>
              <a:rPr sz="1800" spc="-50" dirty="0">
                <a:latin typeface="Trebuchet MS"/>
                <a:cs typeface="Trebuchet MS"/>
              </a:rPr>
              <a:t>coletivo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se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espalharam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pelo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país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155" dirty="0">
                <a:latin typeface="Trebuchet MS"/>
                <a:cs typeface="Trebuchet MS"/>
              </a:rPr>
              <a:t>–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JORNADAS</a:t>
            </a:r>
            <a:r>
              <a:rPr sz="1800" b="1" spc="-155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DE</a:t>
            </a:r>
            <a:r>
              <a:rPr sz="1800" b="1" spc="-13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JUNHO</a:t>
            </a:r>
            <a:endParaRPr sz="180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Trebuchet MS"/>
                <a:cs typeface="Trebuchet MS"/>
              </a:rPr>
              <a:t>Em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março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2014,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polícia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federal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deu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início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OPERAÇÃO </a:t>
            </a:r>
            <a:r>
              <a:rPr sz="1800" b="1" spc="-70" dirty="0">
                <a:latin typeface="Trebuchet MS"/>
                <a:cs typeface="Trebuchet MS"/>
              </a:rPr>
              <a:t>LAVA</a:t>
            </a:r>
            <a:r>
              <a:rPr sz="1800" b="1" spc="-170" dirty="0">
                <a:latin typeface="Trebuchet MS"/>
                <a:cs typeface="Trebuchet MS"/>
              </a:rPr>
              <a:t> JATO,</a:t>
            </a:r>
            <a:r>
              <a:rPr sz="1800" b="1" spc="-15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prendendo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executivos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empreiteiras </a:t>
            </a:r>
            <a:r>
              <a:rPr sz="1800" spc="-25" dirty="0">
                <a:latin typeface="Trebuchet MS"/>
                <a:cs typeface="Trebuchet MS"/>
              </a:rPr>
              <a:t>envolvidos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no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esquema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desvio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dinheiro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em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obras públicas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5847" y="1988820"/>
            <a:ext cx="4331208" cy="28803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10323195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rebuchet MS"/>
                <a:cs typeface="Trebuchet MS"/>
              </a:rPr>
              <a:t>A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redemocratização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busca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pela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estabilidade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econômica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Trebuchet MS"/>
                <a:cs typeface="Trebuchet MS"/>
              </a:rPr>
              <a:t>Reeleição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i="1" spc="-10" dirty="0">
                <a:latin typeface="Trebuchet MS"/>
                <a:cs typeface="Trebuchet MS"/>
              </a:rPr>
              <a:t>impeachment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Trebuchet MS"/>
                <a:cs typeface="Trebuchet MS"/>
              </a:rPr>
              <a:t>Eleições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2014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Dilma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venceu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uma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disputa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acirrada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com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Aécio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Neves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pela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presidência.</a:t>
            </a:r>
            <a:endParaRPr sz="1800">
              <a:latin typeface="Trebuchet MS"/>
              <a:cs typeface="Trebuchet MS"/>
            </a:endParaRPr>
          </a:p>
          <a:p>
            <a:pPr marL="299085" marR="38862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spc="-75" dirty="0">
                <a:latin typeface="Trebuchet MS"/>
                <a:cs typeface="Trebuchet MS"/>
              </a:rPr>
              <a:t>Janeiro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2015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Dilma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assumiu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presidência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em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um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contexto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adverso,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enfrentando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oposição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 </a:t>
            </a:r>
            <a:r>
              <a:rPr sz="1800" spc="-40" dirty="0">
                <a:latin typeface="Trebuchet MS"/>
                <a:cs typeface="Trebuchet MS"/>
              </a:rPr>
              <a:t>políticos,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avanço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Operação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Lava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Jato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economia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baixa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sua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popularidade.</a:t>
            </a:r>
            <a:endParaRPr sz="180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spc="-50" dirty="0">
                <a:latin typeface="Trebuchet MS"/>
                <a:cs typeface="Trebuchet MS"/>
              </a:rPr>
              <a:t>Para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melhorar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cenário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econômico,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governo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apresentou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um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pacote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ajuste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fiscal,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que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enxugou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55" dirty="0">
                <a:latin typeface="Trebuchet MS"/>
                <a:cs typeface="Trebuchet MS"/>
              </a:rPr>
              <a:t>os </a:t>
            </a:r>
            <a:r>
              <a:rPr sz="1800" dirty="0">
                <a:latin typeface="Trebuchet MS"/>
                <a:cs typeface="Trebuchet MS"/>
              </a:rPr>
              <a:t>gastos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Estado,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elevou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taxa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juros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restringiu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crédito.</a:t>
            </a:r>
            <a:endParaRPr sz="1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spc="95" dirty="0">
                <a:latin typeface="Trebuchet MS"/>
                <a:cs typeface="Trebuchet MS"/>
              </a:rPr>
              <a:t>O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cenário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crise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política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econômica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ampliou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descontentamento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setores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população,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que</a:t>
            </a:r>
            <a:endParaRPr sz="180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sz="1800" spc="-50" dirty="0">
                <a:latin typeface="Trebuchet MS"/>
                <a:cs typeface="Trebuchet MS"/>
              </a:rPr>
              <a:t>organizaram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diversas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manifestações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contra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governo.</a:t>
            </a:r>
            <a:endParaRPr sz="1800">
              <a:latin typeface="Trebuchet MS"/>
              <a:cs typeface="Trebuchet MS"/>
            </a:endParaRPr>
          </a:p>
          <a:p>
            <a:pPr marL="299085" marR="64769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30" dirty="0">
                <a:latin typeface="Trebuchet MS"/>
                <a:cs typeface="Trebuchet MS"/>
              </a:rPr>
              <a:t>Dezembro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2015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95" dirty="0">
                <a:latin typeface="Trebuchet MS"/>
                <a:cs typeface="Trebuchet MS"/>
              </a:rPr>
              <a:t>O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presidente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Câmara,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Eduardo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Cunha,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autorizou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abertura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um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processo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 impeachment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contra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presidenta,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acusada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ter </a:t>
            </a:r>
            <a:r>
              <a:rPr sz="1800" spc="-25" dirty="0">
                <a:latin typeface="Trebuchet MS"/>
                <a:cs typeface="Trebuchet MS"/>
              </a:rPr>
              <a:t>cometido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crime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de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responsabilidade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fiscal.</a:t>
            </a:r>
            <a:endParaRPr sz="1800">
              <a:latin typeface="Trebuchet MS"/>
              <a:cs typeface="Trebuchet MS"/>
            </a:endParaRPr>
          </a:p>
          <a:p>
            <a:pPr marL="299085" marR="14160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Trebuchet MS"/>
                <a:cs typeface="Trebuchet MS"/>
              </a:rPr>
              <a:t>Maio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2016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125" dirty="0">
                <a:latin typeface="Trebuchet MS"/>
                <a:cs typeface="Trebuchet MS"/>
              </a:rPr>
              <a:t>Os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senadores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definiram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afastamento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Dilma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até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conclusão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processo,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vice, </a:t>
            </a:r>
            <a:r>
              <a:rPr sz="1800" dirty="0">
                <a:latin typeface="Trebuchet MS"/>
                <a:cs typeface="Trebuchet MS"/>
              </a:rPr>
              <a:t>Michel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-145" dirty="0">
                <a:latin typeface="Trebuchet MS"/>
                <a:cs typeface="Trebuchet MS"/>
              </a:rPr>
              <a:t>Temer,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assumiu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interinamente.</a:t>
            </a:r>
            <a:endParaRPr sz="1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Trebuchet MS"/>
                <a:cs typeface="Trebuchet MS"/>
              </a:rPr>
              <a:t>Agosto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2016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95" dirty="0">
                <a:latin typeface="Trebuchet MS"/>
                <a:cs typeface="Trebuchet MS"/>
              </a:rPr>
              <a:t>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Senado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votou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pelo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impeachment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Dilma,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que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foi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destituída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presidência,</a:t>
            </a:r>
            <a:endParaRPr sz="180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Trebuchet MS"/>
                <a:cs typeface="Trebuchet MS"/>
              </a:rPr>
              <a:t>assumindo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como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presidente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Michel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Temer.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6271" y="5122164"/>
            <a:ext cx="1607820" cy="15560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8023859" cy="578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rebuchet MS"/>
                <a:cs typeface="Trebuchet MS"/>
              </a:rPr>
              <a:t>A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redemocratização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busca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pela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estabilidade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econômica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rebuchet MS"/>
                <a:cs typeface="Trebuchet MS"/>
              </a:rPr>
              <a:t>Início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governo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Temer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Trebuchet MS"/>
                <a:cs typeface="Trebuchet MS"/>
              </a:rPr>
              <a:t>Michel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Temer </a:t>
            </a:r>
            <a:r>
              <a:rPr sz="1800" dirty="0">
                <a:latin typeface="Trebuchet MS"/>
                <a:cs typeface="Trebuchet MS"/>
              </a:rPr>
              <a:t>assumiu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governo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com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compromisso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realizar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reformas</a:t>
            </a:r>
            <a:endParaRPr sz="180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sz="1800" spc="-25" dirty="0">
                <a:latin typeface="Trebuchet MS"/>
                <a:cs typeface="Trebuchet MS"/>
              </a:rPr>
              <a:t>voltadas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para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retomada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crescimento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econômico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país.</a:t>
            </a:r>
            <a:endParaRPr sz="1800">
              <a:latin typeface="Trebuchet MS"/>
              <a:cs typeface="Trebuchet MS"/>
            </a:endParaRPr>
          </a:p>
          <a:p>
            <a:pPr marL="299085" marR="61214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spc="-10" dirty="0">
                <a:latin typeface="Trebuchet MS"/>
                <a:cs typeface="Trebuchet MS"/>
              </a:rPr>
              <a:t>Apesar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inicial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clima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otimismo,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Temer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concluiu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seu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primeiro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ano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 mandato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com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popularidade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em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baixa.</a:t>
            </a:r>
            <a:endParaRPr sz="1800">
              <a:latin typeface="Trebuchet MS"/>
              <a:cs typeface="Trebuchet MS"/>
            </a:endParaRPr>
          </a:p>
          <a:p>
            <a:pPr marL="756285" marR="5080" lvl="1" indent="-287020">
              <a:lnSpc>
                <a:spcPct val="100000"/>
              </a:lnSpc>
              <a:buFont typeface="Arial MT"/>
              <a:buChar char="•"/>
              <a:tabLst>
                <a:tab pos="756285" algn="l"/>
              </a:tabLst>
            </a:pPr>
            <a:r>
              <a:rPr sz="1800" dirty="0">
                <a:latin typeface="Trebuchet MS"/>
                <a:cs typeface="Trebuchet MS"/>
              </a:rPr>
              <a:t>Em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pouco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mais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de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sete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meses,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seis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ministros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foram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afastados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por </a:t>
            </a:r>
            <a:r>
              <a:rPr sz="1800" dirty="0">
                <a:latin typeface="Trebuchet MS"/>
                <a:cs typeface="Trebuchet MS"/>
              </a:rPr>
              <a:t>denúncias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irregularidades,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desemprego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não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parou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crescer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no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país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proposta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reformas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polêmicas,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como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Reforma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Trabalhista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a </a:t>
            </a:r>
            <a:r>
              <a:rPr sz="1800" spc="-40" dirty="0">
                <a:latin typeface="Trebuchet MS"/>
                <a:cs typeface="Trebuchet MS"/>
              </a:rPr>
              <a:t>Reforma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Previdência,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provocou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muitos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protestos.</a:t>
            </a:r>
            <a:endParaRPr sz="1800">
              <a:latin typeface="Trebuchet MS"/>
              <a:cs typeface="Trebuchet MS"/>
            </a:endParaRPr>
          </a:p>
          <a:p>
            <a:pPr marL="299085" marR="129539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30" dirty="0">
                <a:latin typeface="Trebuchet MS"/>
                <a:cs typeface="Trebuchet MS"/>
              </a:rPr>
              <a:t>Além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60" dirty="0">
                <a:latin typeface="Trebuchet MS"/>
                <a:cs typeface="Trebuchet MS"/>
              </a:rPr>
              <a:t>desses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problemas,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em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2017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governo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Temer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enfrentava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risco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 </a:t>
            </a:r>
            <a:r>
              <a:rPr sz="1800" spc="50" dirty="0">
                <a:latin typeface="Trebuchet MS"/>
                <a:cs typeface="Trebuchet MS"/>
              </a:rPr>
              <a:t>cassação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com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julgamento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uma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ação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apresentada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à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justiça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eleitoral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pelo </a:t>
            </a:r>
            <a:r>
              <a:rPr sz="1800" dirty="0">
                <a:latin typeface="Trebuchet MS"/>
                <a:cs typeface="Trebuchet MS"/>
              </a:rPr>
              <a:t>PSDB,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em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2014,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acusando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chapa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Dilma-</a:t>
            </a:r>
            <a:r>
              <a:rPr sz="1800" spc="-110" dirty="0">
                <a:latin typeface="Trebuchet MS"/>
                <a:cs typeface="Trebuchet MS"/>
              </a:rPr>
              <a:t>Temer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abuso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poder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e </a:t>
            </a:r>
            <a:r>
              <a:rPr sz="1800" spc="-45" dirty="0">
                <a:latin typeface="Trebuchet MS"/>
                <a:cs typeface="Trebuchet MS"/>
              </a:rPr>
              <a:t>recebimento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propina.</a:t>
            </a:r>
            <a:endParaRPr sz="180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buFont typeface="Arial MT"/>
              <a:buChar char="•"/>
              <a:tabLst>
                <a:tab pos="756285" algn="l"/>
              </a:tabLst>
            </a:pPr>
            <a:r>
              <a:rPr sz="1800" dirty="0">
                <a:latin typeface="Trebuchet MS"/>
                <a:cs typeface="Trebuchet MS"/>
              </a:rPr>
              <a:t>Em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abril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2017,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julgamento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foi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adiado,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dando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fôlego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ao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governo.</a:t>
            </a:r>
            <a:endParaRPr sz="1800">
              <a:latin typeface="Trebuchet MS"/>
              <a:cs typeface="Trebuchet MS"/>
            </a:endParaRPr>
          </a:p>
          <a:p>
            <a:pPr marL="299085" marR="8445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spc="-35" dirty="0">
                <a:latin typeface="Trebuchet MS"/>
                <a:cs typeface="Trebuchet MS"/>
              </a:rPr>
              <a:t>Diante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desse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cenário,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Temer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55" dirty="0">
                <a:latin typeface="Trebuchet MS"/>
                <a:cs typeface="Trebuchet MS"/>
              </a:rPr>
              <a:t>passou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investir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55" dirty="0">
                <a:latin typeface="Trebuchet MS"/>
                <a:cs typeface="Trebuchet MS"/>
              </a:rPr>
              <a:t>nos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resultados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positivos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seu </a:t>
            </a:r>
            <a:r>
              <a:rPr sz="1800" spc="-60" dirty="0">
                <a:latin typeface="Trebuchet MS"/>
                <a:cs typeface="Trebuchet MS"/>
              </a:rPr>
              <a:t>governo,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como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aquecimento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econômico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provocado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pela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liberação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saque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contas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inativas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Fundo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Garantia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Tempo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de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Serviço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(FGTS)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as </a:t>
            </a:r>
            <a:r>
              <a:rPr sz="1800" spc="-10" dirty="0">
                <a:latin typeface="Trebuchet MS"/>
                <a:cs typeface="Trebuchet MS"/>
              </a:rPr>
              <a:t>previsões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infçação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abaixo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média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para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2019.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57131" y="1595627"/>
            <a:ext cx="2439924" cy="36667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702119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rebuchet MS"/>
                <a:cs typeface="Trebuchet MS"/>
              </a:rPr>
              <a:t>A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redemocratização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busca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pela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estabilidade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econômica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rebuchet MS"/>
                <a:cs typeface="Trebuchet MS"/>
              </a:rPr>
              <a:t>Bolsonaro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60" dirty="0">
                <a:latin typeface="Trebuchet MS"/>
                <a:cs typeface="Trebuchet MS"/>
              </a:rPr>
              <a:t>Eleito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em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2019</a:t>
            </a:r>
            <a:endParaRPr sz="1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spc="-25" dirty="0">
                <a:latin typeface="Trebuchet MS"/>
                <a:cs typeface="Trebuchet MS"/>
              </a:rPr>
              <a:t>Ministro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Paulo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Guedes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ampliação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de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medidas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econômicas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liberais</a:t>
            </a:r>
            <a:endParaRPr sz="1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spc="-25" dirty="0">
                <a:latin typeface="Trebuchet MS"/>
                <a:cs typeface="Trebuchet MS"/>
              </a:rPr>
              <a:t>Governo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marcado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pela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Pandemia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Covid-</a:t>
            </a:r>
            <a:r>
              <a:rPr sz="1800" spc="-25" dirty="0">
                <a:latin typeface="Trebuchet MS"/>
                <a:cs typeface="Trebuchet MS"/>
              </a:rPr>
              <a:t>19</a:t>
            </a:r>
            <a:endParaRPr sz="1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spc="-10" dirty="0">
                <a:latin typeface="Trebuchet MS"/>
                <a:cs typeface="Trebuchet MS"/>
              </a:rPr>
              <a:t>Motociatas</a:t>
            </a:r>
            <a:endParaRPr sz="1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spc="40" dirty="0">
                <a:latin typeface="Trebuchet MS"/>
                <a:cs typeface="Trebuchet MS"/>
              </a:rPr>
              <a:t>Não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foi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reeleito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em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2022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7811" y="3134867"/>
            <a:ext cx="4529328" cy="30190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9624" y="3020555"/>
              <a:ext cx="4515612" cy="742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5410" y="3026917"/>
              <a:ext cx="4387406" cy="6507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70357"/>
            <a:ext cx="10554970" cy="14763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80"/>
              </a:spcBef>
            </a:pPr>
            <a:r>
              <a:rPr sz="1800" b="1" dirty="0">
                <a:latin typeface="Arial"/>
                <a:cs typeface="Arial"/>
              </a:rPr>
              <a:t>1.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spc="-10" dirty="0">
                <a:latin typeface="Arial MT"/>
                <a:cs typeface="Arial MT"/>
              </a:rPr>
              <a:t>(Cesgranrio)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expressões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anos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dourados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anos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chumbo</a:t>
            </a:r>
            <a:r>
              <a:rPr sz="1800" spc="-10" dirty="0">
                <a:latin typeface="Arial MT"/>
                <a:cs typeface="Arial MT"/>
              </a:rPr>
              <a:t> referem-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momentos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marcantes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da </a:t>
            </a:r>
            <a:r>
              <a:rPr sz="1800" dirty="0">
                <a:latin typeface="Arial MT"/>
                <a:cs typeface="Arial MT"/>
              </a:rPr>
              <a:t>história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brasileira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século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XX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já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foram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inspiração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diversas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manifestações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artísticas: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música, </a:t>
            </a:r>
            <a:r>
              <a:rPr sz="1800" dirty="0">
                <a:latin typeface="Arial MT"/>
                <a:cs typeface="Arial MT"/>
              </a:rPr>
              <a:t>literatura,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cinema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etc.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800" dirty="0">
                <a:latin typeface="Arial MT"/>
                <a:cs typeface="Arial MT"/>
              </a:rPr>
              <a:t>Os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eventos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históricos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seguir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relacionados que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correspondem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aos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períodos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História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Brasil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25" dirty="0">
                <a:latin typeface="Arial MT"/>
                <a:cs typeface="Arial MT"/>
              </a:rPr>
              <a:t> que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Arial MT"/>
                <a:cs typeface="Arial MT"/>
              </a:rPr>
              <a:t>essas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expressões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remetem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são: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5207" y="2002535"/>
            <a:ext cx="8138159" cy="43068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76453"/>
            <a:ext cx="1047559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1145" indent="254000">
              <a:lnSpc>
                <a:spcPct val="100000"/>
              </a:lnSpc>
              <a:spcBef>
                <a:spcPts val="100"/>
              </a:spcBef>
              <a:buFont typeface="Arial MT"/>
              <a:buAutoNum type="arabicPeriod" startAt="2"/>
              <a:tabLst>
                <a:tab pos="266700" algn="l"/>
              </a:tabLst>
            </a:pPr>
            <a:r>
              <a:rPr sz="1800" dirty="0">
                <a:latin typeface="Arial MT"/>
                <a:cs typeface="Arial MT"/>
              </a:rPr>
              <a:t>(COTEC)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presidente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José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Sarney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governou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Brasil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período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entre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1985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1989.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Sobre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-25" dirty="0">
                <a:latin typeface="Arial MT"/>
                <a:cs typeface="Arial MT"/>
              </a:rPr>
              <a:t> seu </a:t>
            </a:r>
            <a:r>
              <a:rPr sz="1800" dirty="0">
                <a:latin typeface="Arial MT"/>
                <a:cs typeface="Arial MT"/>
              </a:rPr>
              <a:t>governo,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é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CORRETO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afirmar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que</a:t>
            </a:r>
            <a:endParaRPr sz="1800">
              <a:latin typeface="Arial MT"/>
              <a:cs typeface="Arial MT"/>
            </a:endParaRPr>
          </a:p>
          <a:p>
            <a:pPr marL="12700" marR="461009" lvl="1" indent="265430">
              <a:lnSpc>
                <a:spcPct val="100000"/>
              </a:lnSpc>
              <a:buAutoNum type="alphaLcParenR"/>
              <a:tabLst>
                <a:tab pos="278130" algn="l"/>
              </a:tabLst>
            </a:pPr>
            <a:r>
              <a:rPr sz="1800" dirty="0">
                <a:latin typeface="Arial MT"/>
                <a:cs typeface="Arial MT"/>
              </a:rPr>
              <a:t>ocorreram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planos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econômicos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trouxeram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mudanças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moedas,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congelamento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preços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e </a:t>
            </a:r>
            <a:r>
              <a:rPr sz="1800" dirty="0">
                <a:latin typeface="Arial MT"/>
                <a:cs typeface="Arial MT"/>
              </a:rPr>
              <a:t>confisco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poupanças.</a:t>
            </a:r>
            <a:endParaRPr sz="1800">
              <a:latin typeface="Arial MT"/>
              <a:cs typeface="Arial MT"/>
            </a:endParaRPr>
          </a:p>
          <a:p>
            <a:pPr marL="278130" lvl="1" indent="-265430">
              <a:lnSpc>
                <a:spcPct val="100000"/>
              </a:lnSpc>
              <a:buAutoNum type="alphaLcParenR"/>
              <a:tabLst>
                <a:tab pos="278130" algn="l"/>
              </a:tabLst>
            </a:pPr>
            <a:r>
              <a:rPr sz="1800" dirty="0">
                <a:latin typeface="Arial MT"/>
                <a:cs typeface="Arial MT"/>
              </a:rPr>
              <a:t>foram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restabelecidas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eleições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diretas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Presidência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República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legalização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todos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os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partidos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políticos.</a:t>
            </a:r>
            <a:endParaRPr sz="1800">
              <a:latin typeface="Arial MT"/>
              <a:cs typeface="Arial MT"/>
            </a:endParaRPr>
          </a:p>
          <a:p>
            <a:pPr marL="12700" marR="5080" lvl="1" indent="253365">
              <a:lnSpc>
                <a:spcPct val="100000"/>
              </a:lnSpc>
              <a:buAutoNum type="alphaLcParenR" startAt="3"/>
              <a:tabLst>
                <a:tab pos="266065" algn="l"/>
              </a:tabLst>
            </a:pPr>
            <a:r>
              <a:rPr sz="1800" dirty="0">
                <a:latin typeface="Arial MT"/>
                <a:cs typeface="Arial MT"/>
              </a:rPr>
              <a:t>foi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implantado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Plano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Real,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principal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responsável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pela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estabilidade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econômica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país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pelo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fim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da </a:t>
            </a:r>
            <a:r>
              <a:rPr sz="1800" dirty="0">
                <a:latin typeface="Arial MT"/>
                <a:cs typeface="Arial MT"/>
              </a:rPr>
              <a:t>inflação,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ocasião.</a:t>
            </a:r>
            <a:endParaRPr sz="1800">
              <a:latin typeface="Arial MT"/>
              <a:cs typeface="Arial MT"/>
            </a:endParaRPr>
          </a:p>
          <a:p>
            <a:pPr marL="12700" marR="132080" lvl="1" indent="266700">
              <a:lnSpc>
                <a:spcPct val="100000"/>
              </a:lnSpc>
              <a:buAutoNum type="alphaLcParenR" startAt="3"/>
              <a:tabLst>
                <a:tab pos="279400" algn="l"/>
              </a:tabLst>
            </a:pPr>
            <a:r>
              <a:rPr sz="1800" dirty="0">
                <a:latin typeface="Arial MT"/>
                <a:cs typeface="Arial MT"/>
              </a:rPr>
              <a:t>teve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início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aplicação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medidas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privatização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primeiras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estatais,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bem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começo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da </a:t>
            </a:r>
            <a:r>
              <a:rPr sz="1800" dirty="0">
                <a:latin typeface="Arial MT"/>
                <a:cs typeface="Arial MT"/>
              </a:rPr>
              <a:t>abertura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econômica.</a:t>
            </a:r>
            <a:endParaRPr sz="1800">
              <a:latin typeface="Arial MT"/>
              <a:cs typeface="Arial MT"/>
            </a:endParaRPr>
          </a:p>
          <a:p>
            <a:pPr marL="12700" marR="767080" lvl="1" indent="266065">
              <a:lnSpc>
                <a:spcPct val="100000"/>
              </a:lnSpc>
              <a:spcBef>
                <a:spcPts val="5"/>
              </a:spcBef>
              <a:buAutoNum type="alphaLcParenR" startAt="3"/>
              <a:tabLst>
                <a:tab pos="278765" algn="l"/>
              </a:tabLst>
            </a:pPr>
            <a:r>
              <a:rPr sz="1800" dirty="0">
                <a:latin typeface="Arial MT"/>
                <a:cs typeface="Arial MT"/>
              </a:rPr>
              <a:t>foi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realizado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um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plebiscito para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escolha da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forma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sistema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governo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Brasil,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sendo </a:t>
            </a:r>
            <a:r>
              <a:rPr sz="1800" dirty="0">
                <a:latin typeface="Arial MT"/>
                <a:cs typeface="Arial MT"/>
              </a:rPr>
              <a:t>mantidos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regimes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republicano 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presidencialista.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77977"/>
            <a:ext cx="10677525" cy="573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477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3.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 MT"/>
                <a:cs typeface="Arial MT"/>
              </a:rPr>
              <a:t>(FUNDATEC) </a:t>
            </a:r>
            <a:r>
              <a:rPr sz="1500" spc="-10" dirty="0">
                <a:solidFill>
                  <a:srgbClr val="343940"/>
                </a:solidFill>
                <a:latin typeface="Arial MT"/>
                <a:cs typeface="Arial MT"/>
              </a:rPr>
              <a:t>Considerando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o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período</a:t>
            </a:r>
            <a:r>
              <a:rPr sz="1500" spc="-5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de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343940"/>
                </a:solidFill>
                <a:latin typeface="Arial MT"/>
                <a:cs typeface="Arial MT"/>
              </a:rPr>
              <a:t>redemocratização</a:t>
            </a:r>
            <a:r>
              <a:rPr sz="1500" spc="-5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brasileiro,</a:t>
            </a:r>
            <a:r>
              <a:rPr sz="1500" spc="-5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iniciado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em</a:t>
            </a:r>
            <a:r>
              <a:rPr sz="15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1985,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relacione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a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Coluna</a:t>
            </a:r>
            <a:r>
              <a:rPr sz="1500" spc="-2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1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à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Coluna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343940"/>
                </a:solidFill>
                <a:latin typeface="Arial MT"/>
                <a:cs typeface="Arial MT"/>
              </a:rPr>
              <a:t>2,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associando</a:t>
            </a:r>
            <a:r>
              <a:rPr sz="1500" spc="-6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cada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presidente</a:t>
            </a:r>
            <a:r>
              <a:rPr sz="1500" spc="-5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aos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fatos</a:t>
            </a:r>
            <a:r>
              <a:rPr sz="1500" spc="-5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ocorridos</a:t>
            </a:r>
            <a:r>
              <a:rPr sz="1500" spc="-6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em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seu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343940"/>
                </a:solidFill>
                <a:latin typeface="Arial MT"/>
                <a:cs typeface="Arial MT"/>
              </a:rPr>
              <a:t>governo.</a:t>
            </a: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343940"/>
                </a:solidFill>
                <a:latin typeface="Arial"/>
                <a:cs typeface="Arial"/>
              </a:rPr>
              <a:t>Coluna</a:t>
            </a:r>
            <a:r>
              <a:rPr sz="1500" b="1" spc="-55" dirty="0">
                <a:solidFill>
                  <a:srgbClr val="34394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343940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  <a:p>
            <a:pPr marL="222250" indent="-209550">
              <a:lnSpc>
                <a:spcPct val="100000"/>
              </a:lnSpc>
              <a:buAutoNum type="arabicPeriod"/>
              <a:tabLst>
                <a:tab pos="222250" algn="l"/>
              </a:tabLst>
            </a:pP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José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343940"/>
                </a:solidFill>
                <a:latin typeface="Arial MT"/>
                <a:cs typeface="Arial MT"/>
              </a:rPr>
              <a:t>Sarney.</a:t>
            </a:r>
            <a:endParaRPr sz="1500">
              <a:latin typeface="Arial MT"/>
              <a:cs typeface="Arial MT"/>
            </a:endParaRPr>
          </a:p>
          <a:p>
            <a:pPr marL="222885" indent="-210185">
              <a:lnSpc>
                <a:spcPct val="100000"/>
              </a:lnSpc>
              <a:buAutoNum type="arabicPeriod"/>
              <a:tabLst>
                <a:tab pos="222885" algn="l"/>
              </a:tabLst>
            </a:pP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Fernando</a:t>
            </a:r>
            <a:r>
              <a:rPr sz="1500" spc="-7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Collor</a:t>
            </a:r>
            <a:r>
              <a:rPr sz="15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de</a:t>
            </a:r>
            <a:r>
              <a:rPr sz="1500" spc="-5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343940"/>
                </a:solidFill>
                <a:latin typeface="Arial MT"/>
                <a:cs typeface="Arial MT"/>
              </a:rPr>
              <a:t>Melo.</a:t>
            </a:r>
            <a:endParaRPr sz="1500">
              <a:latin typeface="Arial MT"/>
              <a:cs typeface="Arial MT"/>
            </a:endParaRPr>
          </a:p>
          <a:p>
            <a:pPr marL="222250" indent="-209550">
              <a:lnSpc>
                <a:spcPct val="100000"/>
              </a:lnSpc>
              <a:buAutoNum type="arabicPeriod"/>
              <a:tabLst>
                <a:tab pos="222250" algn="l"/>
              </a:tabLst>
            </a:pP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Itamar</a:t>
            </a:r>
            <a:r>
              <a:rPr sz="1500" spc="-6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343940"/>
                </a:solidFill>
                <a:latin typeface="Arial MT"/>
                <a:cs typeface="Arial MT"/>
              </a:rPr>
              <a:t>Franco.</a:t>
            </a:r>
            <a:endParaRPr sz="1500">
              <a:latin typeface="Arial MT"/>
              <a:cs typeface="Arial MT"/>
            </a:endParaRPr>
          </a:p>
          <a:p>
            <a:pPr marL="222250" indent="-209550">
              <a:lnSpc>
                <a:spcPct val="100000"/>
              </a:lnSpc>
              <a:buAutoNum type="arabicPeriod"/>
              <a:tabLst>
                <a:tab pos="222250" algn="l"/>
              </a:tabLst>
            </a:pP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Fernando</a:t>
            </a:r>
            <a:r>
              <a:rPr sz="1500" spc="-9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Henrique</a:t>
            </a:r>
            <a:r>
              <a:rPr sz="1500" spc="-7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343940"/>
                </a:solidFill>
                <a:latin typeface="Arial MT"/>
                <a:cs typeface="Arial MT"/>
              </a:rPr>
              <a:t>Cardoso.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343940"/>
                </a:solidFill>
                <a:latin typeface="Arial"/>
                <a:cs typeface="Arial"/>
              </a:rPr>
              <a:t>Coluna</a:t>
            </a:r>
            <a:r>
              <a:rPr sz="1500" b="1" spc="-55" dirty="0">
                <a:solidFill>
                  <a:srgbClr val="34394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343940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  <a:p>
            <a:pPr marL="12700" marR="248920">
              <a:lnSpc>
                <a:spcPct val="100000"/>
              </a:lnSpc>
              <a:tabLst>
                <a:tab pos="289560" algn="l"/>
              </a:tabLst>
            </a:pP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(</a:t>
            </a:r>
            <a:r>
              <a:rPr sz="1500" u="sng" dirty="0">
                <a:solidFill>
                  <a:srgbClr val="343940"/>
                </a:solidFill>
                <a:uFill>
                  <a:solidFill>
                    <a:srgbClr val="33383F"/>
                  </a:solidFill>
                </a:uFill>
                <a:latin typeface="Arial MT"/>
                <a:cs typeface="Arial MT"/>
              </a:rPr>
              <a:t>	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)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Durante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o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seu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governo,</a:t>
            </a:r>
            <a:r>
              <a:rPr sz="15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foi</a:t>
            </a:r>
            <a:r>
              <a:rPr sz="15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criada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a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Unidade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Real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de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343940"/>
                </a:solidFill>
                <a:latin typeface="Arial MT"/>
                <a:cs typeface="Arial MT"/>
              </a:rPr>
              <a:t>Valor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(URV),</a:t>
            </a:r>
            <a:r>
              <a:rPr sz="1500" spc="-2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um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indexador</a:t>
            </a:r>
            <a:r>
              <a:rPr sz="1500" spc="-2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que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passaria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a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corrigir</a:t>
            </a:r>
            <a:r>
              <a:rPr sz="15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343940"/>
                </a:solidFill>
                <a:latin typeface="Arial MT"/>
                <a:cs typeface="Arial MT"/>
              </a:rPr>
              <a:t>diariamente</a:t>
            </a:r>
            <a:r>
              <a:rPr sz="1500" spc="-6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343940"/>
                </a:solidFill>
                <a:latin typeface="Arial MT"/>
                <a:cs typeface="Arial MT"/>
              </a:rPr>
              <a:t>os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preços,</a:t>
            </a:r>
            <a:r>
              <a:rPr sz="1500" spc="-6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como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uma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espécie</a:t>
            </a:r>
            <a:r>
              <a:rPr sz="1500" spc="-6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de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moeda,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que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mais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tarde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foi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substituída</a:t>
            </a:r>
            <a:r>
              <a:rPr sz="1500" spc="-7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por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uma</a:t>
            </a:r>
            <a:r>
              <a:rPr sz="15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nova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moeda,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o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343940"/>
                </a:solidFill>
                <a:latin typeface="Arial MT"/>
                <a:cs typeface="Arial MT"/>
              </a:rPr>
              <a:t>Real.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289560" algn="l"/>
              </a:tabLst>
            </a:pP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(</a:t>
            </a:r>
            <a:r>
              <a:rPr sz="1500" u="sng" dirty="0">
                <a:solidFill>
                  <a:srgbClr val="343940"/>
                </a:solidFill>
                <a:uFill>
                  <a:solidFill>
                    <a:srgbClr val="33383F"/>
                  </a:solidFill>
                </a:uFill>
                <a:latin typeface="Arial MT"/>
                <a:cs typeface="Arial MT"/>
              </a:rPr>
              <a:t>	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)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Criticado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por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seguir</a:t>
            </a:r>
            <a:r>
              <a:rPr sz="15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a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receita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neoliberal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do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FMI,</a:t>
            </a:r>
            <a:r>
              <a:rPr sz="15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congelou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os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salários</a:t>
            </a:r>
            <a:r>
              <a:rPr sz="1500" spc="-5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do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343940"/>
                </a:solidFill>
                <a:latin typeface="Arial MT"/>
                <a:cs typeface="Arial MT"/>
              </a:rPr>
              <a:t>funcionalismo</a:t>
            </a:r>
            <a:r>
              <a:rPr sz="1500" spc="-5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público,</a:t>
            </a:r>
            <a:r>
              <a:rPr sz="15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cortou</a:t>
            </a:r>
            <a:r>
              <a:rPr sz="1500" spc="-5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despesas</a:t>
            </a:r>
            <a:r>
              <a:rPr sz="1500" spc="-5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e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abriu</a:t>
            </a:r>
            <a:r>
              <a:rPr sz="1500" spc="9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o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mercado</a:t>
            </a:r>
            <a:r>
              <a:rPr sz="1500" spc="-5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para</a:t>
            </a:r>
            <a:r>
              <a:rPr sz="1500" spc="-5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o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capital</a:t>
            </a:r>
            <a:r>
              <a:rPr sz="1500" spc="-5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internacional,</a:t>
            </a:r>
            <a:r>
              <a:rPr sz="1500" spc="-6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reduzindo</a:t>
            </a:r>
            <a:r>
              <a:rPr sz="1500" spc="-6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os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impostos</a:t>
            </a:r>
            <a:r>
              <a:rPr sz="1500" spc="-6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de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343940"/>
                </a:solidFill>
                <a:latin typeface="Arial MT"/>
                <a:cs typeface="Arial MT"/>
              </a:rPr>
              <a:t>importação.</a:t>
            </a:r>
            <a:endParaRPr sz="1500">
              <a:latin typeface="Arial MT"/>
              <a:cs typeface="Arial MT"/>
            </a:endParaRPr>
          </a:p>
          <a:p>
            <a:pPr marL="12700" marR="273685">
              <a:lnSpc>
                <a:spcPct val="100000"/>
              </a:lnSpc>
              <a:spcBef>
                <a:spcPts val="5"/>
              </a:spcBef>
              <a:tabLst>
                <a:tab pos="289560" algn="l"/>
              </a:tabLst>
            </a:pP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(</a:t>
            </a:r>
            <a:r>
              <a:rPr sz="1500" u="sng" dirty="0">
                <a:solidFill>
                  <a:srgbClr val="343940"/>
                </a:solidFill>
                <a:uFill>
                  <a:solidFill>
                    <a:srgbClr val="33383F"/>
                  </a:solidFill>
                </a:uFill>
                <a:latin typeface="Arial MT"/>
                <a:cs typeface="Arial MT"/>
              </a:rPr>
              <a:t>	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)</a:t>
            </a:r>
            <a:r>
              <a:rPr sz="1500" spc="-5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Logo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após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a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sua</a:t>
            </a:r>
            <a:r>
              <a:rPr sz="15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posse,</a:t>
            </a:r>
            <a:r>
              <a:rPr sz="1500" spc="-6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lançou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um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pacote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econômico</a:t>
            </a:r>
            <a:r>
              <a:rPr sz="1500" spc="-6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que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congelava</a:t>
            </a:r>
            <a:r>
              <a:rPr sz="15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preços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e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salários,</a:t>
            </a:r>
            <a:r>
              <a:rPr sz="1500" spc="-6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extinguia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o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Cruzado,</a:t>
            </a:r>
            <a:r>
              <a:rPr sz="1500" spc="-6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343940"/>
                </a:solidFill>
                <a:latin typeface="Arial MT"/>
                <a:cs typeface="Arial MT"/>
              </a:rPr>
              <a:t>trazendo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de</a:t>
            </a:r>
            <a:r>
              <a:rPr sz="15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volta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o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Cruzeiro,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e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realizou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o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polêmico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bloqueio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das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contas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correntes</a:t>
            </a:r>
            <a:r>
              <a:rPr sz="1500" spc="-6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e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de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poupança</a:t>
            </a:r>
            <a:r>
              <a:rPr sz="1500" spc="-6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por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dezoito</a:t>
            </a:r>
            <a:r>
              <a:rPr sz="1500" spc="-6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343940"/>
                </a:solidFill>
                <a:latin typeface="Arial MT"/>
                <a:cs typeface="Arial MT"/>
              </a:rPr>
              <a:t>meses.</a:t>
            </a:r>
            <a:endParaRPr sz="1500">
              <a:latin typeface="Arial MT"/>
              <a:cs typeface="Arial MT"/>
            </a:endParaRPr>
          </a:p>
          <a:p>
            <a:pPr marL="12700" marR="623570">
              <a:lnSpc>
                <a:spcPct val="100000"/>
              </a:lnSpc>
              <a:tabLst>
                <a:tab pos="289560" algn="l"/>
              </a:tabLst>
            </a:pP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(</a:t>
            </a:r>
            <a:r>
              <a:rPr sz="1500" u="sng" dirty="0">
                <a:solidFill>
                  <a:srgbClr val="343940"/>
                </a:solidFill>
                <a:uFill>
                  <a:solidFill>
                    <a:srgbClr val="33383F"/>
                  </a:solidFill>
                </a:uFill>
                <a:latin typeface="Arial MT"/>
                <a:cs typeface="Arial MT"/>
              </a:rPr>
              <a:t>	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)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Quase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um</a:t>
            </a:r>
            <a:r>
              <a:rPr sz="1500" spc="-2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ano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após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a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sua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posse,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lançou</a:t>
            </a:r>
            <a:r>
              <a:rPr sz="15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um</a:t>
            </a:r>
            <a:r>
              <a:rPr sz="15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pacote</a:t>
            </a:r>
            <a:r>
              <a:rPr sz="1500" spc="-5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econômico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que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determinava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o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343940"/>
                </a:solidFill>
                <a:latin typeface="Arial MT"/>
                <a:cs typeface="Arial MT"/>
              </a:rPr>
              <a:t>congelamento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de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343940"/>
                </a:solidFill>
                <a:latin typeface="Arial MT"/>
                <a:cs typeface="Arial MT"/>
              </a:rPr>
              <a:t>preços,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substituição</a:t>
            </a:r>
            <a:r>
              <a:rPr sz="1500" spc="-7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da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moeda</a:t>
            </a:r>
            <a:r>
              <a:rPr sz="15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corrente</a:t>
            </a:r>
            <a:r>
              <a:rPr sz="1500" spc="-7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no</a:t>
            </a:r>
            <a:r>
              <a:rPr sz="15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país</a:t>
            </a:r>
            <a:r>
              <a:rPr sz="15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(o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Cruzeiro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pelo</a:t>
            </a:r>
            <a:r>
              <a:rPr sz="15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Cruzado)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e</a:t>
            </a:r>
            <a:r>
              <a:rPr sz="15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o</a:t>
            </a:r>
            <a:r>
              <a:rPr sz="15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gatilho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salarial,</a:t>
            </a:r>
            <a:r>
              <a:rPr sz="1500" spc="-6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que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determinava</a:t>
            </a:r>
            <a:r>
              <a:rPr sz="15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que</a:t>
            </a:r>
            <a:r>
              <a:rPr sz="15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os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343940"/>
                </a:solidFill>
                <a:latin typeface="Arial MT"/>
                <a:cs typeface="Arial MT"/>
              </a:rPr>
              <a:t>salários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seriam</a:t>
            </a:r>
            <a:r>
              <a:rPr sz="1500" spc="-5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reajustados</a:t>
            </a:r>
            <a:r>
              <a:rPr sz="1500" spc="-6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sempre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que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a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inflação</a:t>
            </a:r>
            <a:r>
              <a:rPr sz="1500" spc="-6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chegasse</a:t>
            </a:r>
            <a:r>
              <a:rPr sz="1500" spc="-6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a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20%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ao</a:t>
            </a:r>
            <a:r>
              <a:rPr sz="15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343940"/>
                </a:solidFill>
                <a:latin typeface="Arial MT"/>
                <a:cs typeface="Arial MT"/>
              </a:rPr>
              <a:t>mês.</a:t>
            </a: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A</a:t>
            </a:r>
            <a:r>
              <a:rPr sz="1500" spc="-10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ordem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correta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de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343940"/>
                </a:solidFill>
                <a:latin typeface="Arial MT"/>
                <a:cs typeface="Arial MT"/>
              </a:rPr>
              <a:t>preenchimento</a:t>
            </a:r>
            <a:r>
              <a:rPr sz="1500" spc="-5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dos</a:t>
            </a:r>
            <a:r>
              <a:rPr sz="15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parênteses,</a:t>
            </a:r>
            <a:r>
              <a:rPr sz="1500" spc="-6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de</a:t>
            </a:r>
            <a:r>
              <a:rPr sz="15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cima</a:t>
            </a:r>
            <a:r>
              <a:rPr sz="1500" spc="-2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para</a:t>
            </a:r>
            <a:r>
              <a:rPr sz="15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baixo,</a:t>
            </a:r>
            <a:r>
              <a:rPr sz="1500" spc="-2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343940"/>
                </a:solidFill>
                <a:latin typeface="Arial MT"/>
                <a:cs typeface="Arial MT"/>
              </a:rPr>
              <a:t>é:</a:t>
            </a:r>
            <a:endParaRPr sz="1500">
              <a:latin typeface="Arial MT"/>
              <a:cs typeface="Arial MT"/>
            </a:endParaRPr>
          </a:p>
          <a:p>
            <a:pPr marL="233679" lvl="1" indent="-220979">
              <a:lnSpc>
                <a:spcPct val="100000"/>
              </a:lnSpc>
              <a:buAutoNum type="alphaLcParenR"/>
              <a:tabLst>
                <a:tab pos="233679" algn="l"/>
              </a:tabLst>
            </a:pP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3</a:t>
            </a:r>
            <a:r>
              <a:rPr sz="15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–</a:t>
            </a:r>
            <a:r>
              <a:rPr sz="15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4</a:t>
            </a:r>
            <a:r>
              <a:rPr sz="1500" spc="-1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–</a:t>
            </a:r>
            <a:r>
              <a:rPr sz="15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2</a:t>
            </a:r>
            <a:r>
              <a:rPr sz="1500" spc="-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–</a:t>
            </a:r>
            <a:r>
              <a:rPr sz="15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343940"/>
                </a:solidFill>
                <a:latin typeface="Arial MT"/>
                <a:cs typeface="Arial MT"/>
              </a:rPr>
              <a:t>1.</a:t>
            </a:r>
            <a:endParaRPr sz="1500">
              <a:latin typeface="Arial MT"/>
              <a:cs typeface="Arial MT"/>
            </a:endParaRPr>
          </a:p>
          <a:p>
            <a:pPr marL="233679" lvl="1" indent="-220979">
              <a:lnSpc>
                <a:spcPct val="100000"/>
              </a:lnSpc>
              <a:buAutoNum type="alphaLcParenR"/>
              <a:tabLst>
                <a:tab pos="233679" algn="l"/>
              </a:tabLst>
            </a:pP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1</a:t>
            </a:r>
            <a:r>
              <a:rPr sz="15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–</a:t>
            </a:r>
            <a:r>
              <a:rPr sz="15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2</a:t>
            </a:r>
            <a:r>
              <a:rPr sz="1500" spc="-1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–</a:t>
            </a:r>
            <a:r>
              <a:rPr sz="15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3</a:t>
            </a:r>
            <a:r>
              <a:rPr sz="1500" spc="-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–</a:t>
            </a:r>
            <a:r>
              <a:rPr sz="15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343940"/>
                </a:solidFill>
                <a:latin typeface="Arial MT"/>
                <a:cs typeface="Arial MT"/>
              </a:rPr>
              <a:t>4.</a:t>
            </a:r>
            <a:endParaRPr sz="1500">
              <a:latin typeface="Arial MT"/>
              <a:cs typeface="Arial MT"/>
            </a:endParaRPr>
          </a:p>
          <a:p>
            <a:pPr marL="222885" lvl="1" indent="-210185">
              <a:lnSpc>
                <a:spcPct val="100000"/>
              </a:lnSpc>
              <a:buAutoNum type="alphaLcParenR"/>
              <a:tabLst>
                <a:tab pos="222885" algn="l"/>
              </a:tabLst>
            </a:pP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4</a:t>
            </a:r>
            <a:r>
              <a:rPr sz="15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–</a:t>
            </a:r>
            <a:r>
              <a:rPr sz="15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3</a:t>
            </a:r>
            <a:r>
              <a:rPr sz="1500" spc="-1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–</a:t>
            </a:r>
            <a:r>
              <a:rPr sz="15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2</a:t>
            </a:r>
            <a:r>
              <a:rPr sz="15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–</a:t>
            </a:r>
            <a:r>
              <a:rPr sz="1500" spc="-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343940"/>
                </a:solidFill>
                <a:latin typeface="Arial MT"/>
                <a:cs typeface="Arial MT"/>
              </a:rPr>
              <a:t>1.</a:t>
            </a:r>
            <a:endParaRPr sz="1500">
              <a:latin typeface="Arial MT"/>
              <a:cs typeface="Arial MT"/>
            </a:endParaRPr>
          </a:p>
          <a:p>
            <a:pPr marL="233679" lvl="1" indent="-220979">
              <a:lnSpc>
                <a:spcPts val="1770"/>
              </a:lnSpc>
              <a:buAutoNum type="alphaLcParenR"/>
              <a:tabLst>
                <a:tab pos="233679" algn="l"/>
              </a:tabLst>
            </a:pP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3</a:t>
            </a:r>
            <a:r>
              <a:rPr sz="15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–</a:t>
            </a:r>
            <a:r>
              <a:rPr sz="15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4</a:t>
            </a:r>
            <a:r>
              <a:rPr sz="1500" spc="-1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–</a:t>
            </a:r>
            <a:r>
              <a:rPr sz="15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1</a:t>
            </a:r>
            <a:r>
              <a:rPr sz="1500" spc="-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–</a:t>
            </a:r>
            <a:r>
              <a:rPr sz="15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343940"/>
                </a:solidFill>
                <a:latin typeface="Arial MT"/>
                <a:cs typeface="Arial MT"/>
              </a:rPr>
              <a:t>2.</a:t>
            </a:r>
            <a:endParaRPr sz="1500">
              <a:latin typeface="Arial MT"/>
              <a:cs typeface="Arial MT"/>
            </a:endParaRPr>
          </a:p>
          <a:p>
            <a:pPr marL="233679" lvl="1" indent="-220979">
              <a:lnSpc>
                <a:spcPts val="1770"/>
              </a:lnSpc>
              <a:buAutoNum type="alphaLcParenR"/>
              <a:tabLst>
                <a:tab pos="233679" algn="l"/>
              </a:tabLst>
            </a:pP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2</a:t>
            </a:r>
            <a:r>
              <a:rPr sz="15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–</a:t>
            </a:r>
            <a:r>
              <a:rPr sz="15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1</a:t>
            </a:r>
            <a:r>
              <a:rPr sz="1500" spc="-1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–</a:t>
            </a:r>
            <a:r>
              <a:rPr sz="15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4</a:t>
            </a:r>
            <a:r>
              <a:rPr sz="1500" spc="-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43940"/>
                </a:solidFill>
                <a:latin typeface="Arial MT"/>
                <a:cs typeface="Arial MT"/>
              </a:rPr>
              <a:t>–</a:t>
            </a:r>
            <a:r>
              <a:rPr sz="15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343940"/>
                </a:solidFill>
                <a:latin typeface="Arial MT"/>
                <a:cs typeface="Arial MT"/>
              </a:rPr>
              <a:t>3.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5216" y="0"/>
            <a:ext cx="11556365" cy="6858000"/>
            <a:chOff x="585216" y="0"/>
            <a:chExt cx="1155636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216" y="461772"/>
              <a:ext cx="7679435" cy="24246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944" y="3049523"/>
              <a:ext cx="2004060" cy="13456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99588" y="3057144"/>
              <a:ext cx="2580132" cy="13685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944" y="4846320"/>
              <a:ext cx="2278380" cy="10927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78723" y="4425696"/>
              <a:ext cx="3418331" cy="17922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34283" y="4841747"/>
              <a:ext cx="2420112" cy="10972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11539" y="640080"/>
              <a:ext cx="2580131" cy="33680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61075" y="3197351"/>
              <a:ext cx="2410968" cy="18181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76453"/>
            <a:ext cx="1050925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4.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(INSTITUTO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EXCELÊNCIA)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A</a:t>
            </a:r>
            <a:r>
              <a:rPr sz="1800" spc="-12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Nova</a:t>
            </a:r>
            <a:r>
              <a:rPr sz="18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República é</a:t>
            </a:r>
            <a:r>
              <a:rPr sz="1800" spc="-2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um</a:t>
            </a:r>
            <a:r>
              <a:rPr sz="18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período</a:t>
            </a:r>
            <a:r>
              <a:rPr sz="18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da</a:t>
            </a:r>
            <a:r>
              <a:rPr sz="1800" spc="-2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História</a:t>
            </a:r>
            <a:r>
              <a:rPr sz="18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do</a:t>
            </a:r>
            <a:r>
              <a:rPr sz="18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Brasil</a:t>
            </a:r>
            <a:r>
              <a:rPr sz="18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que</a:t>
            </a:r>
            <a:r>
              <a:rPr sz="18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tem</a:t>
            </a:r>
            <a:r>
              <a:rPr sz="18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início</a:t>
            </a:r>
            <a:r>
              <a:rPr sz="1800" spc="-2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343940"/>
                </a:solidFill>
                <a:latin typeface="Arial MT"/>
                <a:cs typeface="Arial MT"/>
              </a:rPr>
              <a:t>com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o</a:t>
            </a:r>
            <a:r>
              <a:rPr sz="1800" spc="-2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final</a:t>
            </a:r>
            <a:r>
              <a:rPr sz="18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da</a:t>
            </a:r>
            <a:r>
              <a:rPr sz="18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Ditadura</a:t>
            </a:r>
            <a:r>
              <a:rPr sz="18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Militar</a:t>
            </a:r>
            <a:r>
              <a:rPr sz="18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(1985)</a:t>
            </a:r>
            <a:r>
              <a:rPr sz="18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até</a:t>
            </a:r>
            <a:r>
              <a:rPr sz="18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os</a:t>
            </a:r>
            <a:r>
              <a:rPr sz="1800" spc="-2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dias</a:t>
            </a:r>
            <a:r>
              <a:rPr sz="1800" spc="-2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de</a:t>
            </a:r>
            <a:r>
              <a:rPr sz="18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hoje.</a:t>
            </a:r>
            <a:r>
              <a:rPr sz="1800" spc="-11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Analise</a:t>
            </a:r>
            <a:r>
              <a:rPr sz="1800" spc="-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as</a:t>
            </a:r>
            <a:r>
              <a:rPr sz="1800" spc="-2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afirmativas</a:t>
            </a:r>
            <a:r>
              <a:rPr sz="1800" spc="-2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abaixo</a:t>
            </a:r>
            <a:r>
              <a:rPr sz="1800" spc="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sobre</a:t>
            </a:r>
            <a:r>
              <a:rPr sz="1800" spc="-2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a</a:t>
            </a:r>
            <a:r>
              <a:rPr sz="18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343940"/>
                </a:solidFill>
                <a:latin typeface="Arial MT"/>
                <a:cs typeface="Arial MT"/>
              </a:rPr>
              <a:t>Nova </a:t>
            </a:r>
            <a:r>
              <a:rPr sz="1800" spc="-10" dirty="0">
                <a:solidFill>
                  <a:srgbClr val="343940"/>
                </a:solidFill>
                <a:latin typeface="Arial MT"/>
                <a:cs typeface="Arial MT"/>
              </a:rPr>
              <a:t>República:</a:t>
            </a:r>
            <a:endParaRPr sz="1800">
              <a:latin typeface="Arial MT"/>
              <a:cs typeface="Arial MT"/>
            </a:endParaRPr>
          </a:p>
          <a:p>
            <a:pPr marL="139065" indent="-126364">
              <a:lnSpc>
                <a:spcPct val="100000"/>
              </a:lnSpc>
              <a:buAutoNum type="romanUcPeriod"/>
              <a:tabLst>
                <a:tab pos="139065" algn="l"/>
              </a:tabLst>
            </a:pP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-</a:t>
            </a:r>
            <a:r>
              <a:rPr sz="1800" spc="-114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Aumento</a:t>
            </a:r>
            <a:r>
              <a:rPr sz="1800" spc="-2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da</a:t>
            </a:r>
            <a:r>
              <a:rPr sz="1800" spc="-2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influência</a:t>
            </a:r>
            <a:r>
              <a:rPr sz="1800" spc="-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do</a:t>
            </a:r>
            <a:r>
              <a:rPr sz="18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Brasil</a:t>
            </a:r>
            <a:r>
              <a:rPr sz="1800" spc="-2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no</a:t>
            </a:r>
            <a:r>
              <a:rPr sz="18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cenário</a:t>
            </a:r>
            <a:r>
              <a:rPr sz="1800" spc="-2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43940"/>
                </a:solidFill>
                <a:latin typeface="Arial MT"/>
                <a:cs typeface="Arial MT"/>
              </a:rPr>
              <a:t>externo.</a:t>
            </a:r>
            <a:endParaRPr sz="1800">
              <a:latin typeface="Arial MT"/>
              <a:cs typeface="Arial MT"/>
            </a:endParaRPr>
          </a:p>
          <a:p>
            <a:pPr marL="201930" indent="-189230">
              <a:lnSpc>
                <a:spcPct val="100000"/>
              </a:lnSpc>
              <a:buAutoNum type="romanUcPeriod"/>
              <a:tabLst>
                <a:tab pos="201930" algn="l"/>
              </a:tabLst>
            </a:pP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-</a:t>
            </a:r>
            <a:r>
              <a:rPr sz="18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Redemocratização</a:t>
            </a:r>
            <a:r>
              <a:rPr sz="1800" spc="-2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do</a:t>
            </a:r>
            <a:r>
              <a:rPr sz="18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43940"/>
                </a:solidFill>
                <a:latin typeface="Arial MT"/>
                <a:cs typeface="Arial MT"/>
              </a:rPr>
              <a:t>Brasil.</a:t>
            </a:r>
            <a:endParaRPr sz="1800">
              <a:latin typeface="Arial MT"/>
              <a:cs typeface="Arial MT"/>
            </a:endParaRPr>
          </a:p>
          <a:p>
            <a:pPr marL="266065" indent="-253365">
              <a:lnSpc>
                <a:spcPct val="100000"/>
              </a:lnSpc>
              <a:buAutoNum type="romanUcPeriod"/>
              <a:tabLst>
                <a:tab pos="266065" algn="l"/>
              </a:tabLst>
            </a:pP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-</a:t>
            </a:r>
            <a:r>
              <a:rPr sz="1800" spc="-4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Poder</a:t>
            </a:r>
            <a:r>
              <a:rPr sz="18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econômico</a:t>
            </a:r>
            <a:r>
              <a:rPr sz="1800" spc="-1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e</a:t>
            </a:r>
            <a:r>
              <a:rPr sz="1800" spc="-2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político</a:t>
            </a:r>
            <a:r>
              <a:rPr sz="18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nas</a:t>
            </a:r>
            <a:r>
              <a:rPr sz="1800" spc="-2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mãos</a:t>
            </a:r>
            <a:r>
              <a:rPr sz="1800" spc="-2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das</a:t>
            </a:r>
            <a:r>
              <a:rPr sz="1800" spc="-2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oligarquias</a:t>
            </a:r>
            <a:r>
              <a:rPr sz="1800" spc="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paulista</a:t>
            </a:r>
            <a:r>
              <a:rPr sz="1800" spc="-2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e</a:t>
            </a:r>
            <a:r>
              <a:rPr sz="1800" spc="-2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43940"/>
                </a:solidFill>
                <a:latin typeface="Arial MT"/>
                <a:cs typeface="Arial MT"/>
              </a:rPr>
              <a:t>mineira.</a:t>
            </a:r>
            <a:endParaRPr sz="1800">
              <a:latin typeface="Arial MT"/>
              <a:cs typeface="Arial MT"/>
            </a:endParaRPr>
          </a:p>
          <a:p>
            <a:pPr marL="290830" indent="-278130">
              <a:lnSpc>
                <a:spcPct val="100000"/>
              </a:lnSpc>
              <a:buAutoNum type="romanUcPeriod"/>
              <a:tabLst>
                <a:tab pos="290830" algn="l"/>
              </a:tabLst>
            </a:pP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-</a:t>
            </a:r>
            <a:r>
              <a:rPr sz="18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Implantação</a:t>
            </a:r>
            <a:r>
              <a:rPr sz="18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do</a:t>
            </a:r>
            <a:r>
              <a:rPr sz="18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43940"/>
                </a:solidFill>
                <a:latin typeface="Arial MT"/>
                <a:cs typeface="Arial MT"/>
              </a:rPr>
              <a:t>bipartidarismo:</a:t>
            </a:r>
            <a:r>
              <a:rPr sz="1800" spc="-9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ARENA</a:t>
            </a:r>
            <a:r>
              <a:rPr sz="1800" spc="-114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(governo) e</a:t>
            </a:r>
            <a:r>
              <a:rPr sz="1800" spc="-2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MDB</a:t>
            </a:r>
            <a:r>
              <a:rPr sz="1800" spc="-2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(oposição</a:t>
            </a:r>
            <a:r>
              <a:rPr sz="1800" spc="-10" dirty="0">
                <a:solidFill>
                  <a:srgbClr val="343940"/>
                </a:solidFill>
                <a:latin typeface="Arial MT"/>
                <a:cs typeface="Arial MT"/>
              </a:rPr>
              <a:t> controlada);</a:t>
            </a:r>
            <a:endParaRPr sz="1800">
              <a:latin typeface="Arial MT"/>
              <a:cs typeface="Arial MT"/>
            </a:endParaRPr>
          </a:p>
          <a:p>
            <a:pPr marL="12700" marR="2538730" indent="215900">
              <a:lnSpc>
                <a:spcPct val="100000"/>
              </a:lnSpc>
              <a:buAutoNum type="romanUcPeriod"/>
              <a:tabLst>
                <a:tab pos="228600" algn="l"/>
              </a:tabLst>
            </a:pP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-</a:t>
            </a:r>
            <a:r>
              <a:rPr sz="1800" spc="-6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343940"/>
                </a:solidFill>
                <a:latin typeface="Arial MT"/>
                <a:cs typeface="Arial MT"/>
              </a:rPr>
              <a:t>Tentativas</a:t>
            </a:r>
            <a:r>
              <a:rPr sz="18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mal</a:t>
            </a:r>
            <a:r>
              <a:rPr sz="1800" spc="-2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sucedidas</a:t>
            </a:r>
            <a:r>
              <a:rPr sz="18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de</a:t>
            </a:r>
            <a:r>
              <a:rPr sz="1800" spc="-2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combate</a:t>
            </a:r>
            <a:r>
              <a:rPr sz="18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à</a:t>
            </a:r>
            <a:r>
              <a:rPr sz="18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inflação</a:t>
            </a:r>
            <a:r>
              <a:rPr sz="1800" spc="-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durante</a:t>
            </a:r>
            <a:r>
              <a:rPr sz="18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o</a:t>
            </a:r>
            <a:r>
              <a:rPr sz="1800" spc="-3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governo</a:t>
            </a:r>
            <a:r>
              <a:rPr sz="1800" spc="-20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43940"/>
                </a:solidFill>
                <a:latin typeface="Arial MT"/>
                <a:cs typeface="Arial MT"/>
              </a:rPr>
              <a:t>Sarney.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Estão</a:t>
            </a:r>
            <a:r>
              <a:rPr sz="18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43940"/>
                </a:solidFill>
                <a:latin typeface="Arial MT"/>
                <a:cs typeface="Arial MT"/>
              </a:rPr>
              <a:t>CORRETAS</a:t>
            </a:r>
            <a:r>
              <a:rPr sz="18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as</a:t>
            </a:r>
            <a:r>
              <a:rPr sz="1800" spc="-3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afirmativas</a:t>
            </a:r>
            <a:r>
              <a:rPr sz="1800" spc="-2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343940"/>
                </a:solidFill>
                <a:latin typeface="Arial MT"/>
                <a:cs typeface="Arial MT"/>
              </a:rPr>
              <a:t>: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343940"/>
              </a:buClr>
              <a:buFont typeface="Arial MT"/>
              <a:buAutoNum type="romanUcPeriod"/>
            </a:pPr>
            <a:endParaRPr sz="1800">
              <a:latin typeface="Arial MT"/>
              <a:cs typeface="Arial MT"/>
            </a:endParaRPr>
          </a:p>
          <a:p>
            <a:pPr marL="279400" lvl="1" indent="-266700">
              <a:lnSpc>
                <a:spcPct val="100000"/>
              </a:lnSpc>
              <a:buAutoNum type="alphaLcParenR"/>
              <a:tabLst>
                <a:tab pos="279400" algn="l"/>
              </a:tabLst>
            </a:pP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I,</a:t>
            </a:r>
            <a:r>
              <a:rPr sz="1800" spc="-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II,</a:t>
            </a:r>
            <a:r>
              <a:rPr sz="1800" spc="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343940"/>
                </a:solidFill>
                <a:latin typeface="Arial MT"/>
                <a:cs typeface="Arial MT"/>
              </a:rPr>
              <a:t>V.</a:t>
            </a:r>
            <a:endParaRPr sz="1800">
              <a:latin typeface="Arial MT"/>
              <a:cs typeface="Arial MT"/>
            </a:endParaRPr>
          </a:p>
          <a:p>
            <a:pPr marL="279400" lvl="1" indent="-266700">
              <a:lnSpc>
                <a:spcPct val="100000"/>
              </a:lnSpc>
              <a:buAutoNum type="alphaLcParenR"/>
              <a:tabLst>
                <a:tab pos="279400" algn="l"/>
              </a:tabLst>
            </a:pP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II, III,</a:t>
            </a:r>
            <a:r>
              <a:rPr sz="18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343940"/>
                </a:solidFill>
                <a:latin typeface="Arial MT"/>
                <a:cs typeface="Arial MT"/>
              </a:rPr>
              <a:t>IV.</a:t>
            </a:r>
            <a:endParaRPr sz="1800">
              <a:latin typeface="Arial MT"/>
              <a:cs typeface="Arial MT"/>
            </a:endParaRPr>
          </a:p>
          <a:p>
            <a:pPr marL="266065" lvl="1" indent="-253365">
              <a:lnSpc>
                <a:spcPct val="100000"/>
              </a:lnSpc>
              <a:buAutoNum type="alphaLcParenR"/>
              <a:tabLst>
                <a:tab pos="266065" algn="l"/>
              </a:tabLst>
            </a:pP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I,</a:t>
            </a:r>
            <a:r>
              <a:rPr sz="18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343940"/>
                </a:solidFill>
                <a:latin typeface="Arial MT"/>
                <a:cs typeface="Arial MT"/>
              </a:rPr>
              <a:t>IV,</a:t>
            </a:r>
            <a:r>
              <a:rPr sz="1800" spc="-4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343940"/>
                </a:solidFill>
                <a:latin typeface="Arial MT"/>
                <a:cs typeface="Arial MT"/>
              </a:rPr>
              <a:t>V.</a:t>
            </a:r>
            <a:endParaRPr sz="1800">
              <a:latin typeface="Arial MT"/>
              <a:cs typeface="Arial MT"/>
            </a:endParaRPr>
          </a:p>
          <a:p>
            <a:pPr marL="279400" lvl="1" indent="-266700">
              <a:lnSpc>
                <a:spcPct val="100000"/>
              </a:lnSpc>
              <a:buAutoNum type="alphaLcParenR"/>
              <a:tabLst>
                <a:tab pos="279400" algn="l"/>
              </a:tabLst>
            </a:pP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Nenhuma</a:t>
            </a:r>
            <a:r>
              <a:rPr sz="1800" spc="-1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43940"/>
                </a:solidFill>
                <a:latin typeface="Arial MT"/>
                <a:cs typeface="Arial MT"/>
              </a:rPr>
              <a:t>das</a:t>
            </a:r>
            <a:r>
              <a:rPr sz="1800" spc="-25" dirty="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43940"/>
                </a:solidFill>
                <a:latin typeface="Arial MT"/>
                <a:cs typeface="Arial MT"/>
              </a:rPr>
              <a:t>alternativas.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1222" y="737996"/>
            <a:ext cx="8849360" cy="2436495"/>
          </a:xfrm>
          <a:custGeom>
            <a:avLst/>
            <a:gdLst/>
            <a:ahLst/>
            <a:cxnLst/>
            <a:rect l="l" t="t" r="r" b="b"/>
            <a:pathLst>
              <a:path w="8849360" h="2436495">
                <a:moveTo>
                  <a:pt x="30264" y="2379980"/>
                </a:moveTo>
                <a:lnTo>
                  <a:pt x="22326" y="2379980"/>
                </a:lnTo>
                <a:lnTo>
                  <a:pt x="0" y="2400427"/>
                </a:lnTo>
                <a:lnTo>
                  <a:pt x="0" y="2436241"/>
                </a:lnTo>
                <a:lnTo>
                  <a:pt x="7937" y="2436241"/>
                </a:lnTo>
                <a:lnTo>
                  <a:pt x="7937" y="2432177"/>
                </a:lnTo>
                <a:lnTo>
                  <a:pt x="30264" y="2411730"/>
                </a:lnTo>
                <a:lnTo>
                  <a:pt x="30264" y="2400427"/>
                </a:lnTo>
                <a:lnTo>
                  <a:pt x="30264" y="2379980"/>
                </a:lnTo>
                <a:close/>
              </a:path>
              <a:path w="8849360" h="2436495">
                <a:moveTo>
                  <a:pt x="56845" y="555498"/>
                </a:moveTo>
                <a:lnTo>
                  <a:pt x="48920" y="555498"/>
                </a:lnTo>
                <a:lnTo>
                  <a:pt x="48920" y="587248"/>
                </a:lnTo>
                <a:lnTo>
                  <a:pt x="56845" y="587248"/>
                </a:lnTo>
                <a:lnTo>
                  <a:pt x="56845" y="555498"/>
                </a:lnTo>
                <a:close/>
              </a:path>
              <a:path w="8849360" h="2436495">
                <a:moveTo>
                  <a:pt x="8848801" y="4064"/>
                </a:moveTo>
                <a:lnTo>
                  <a:pt x="8844102" y="3683"/>
                </a:lnTo>
                <a:lnTo>
                  <a:pt x="8835212" y="1905"/>
                </a:lnTo>
                <a:lnTo>
                  <a:pt x="8830132" y="762"/>
                </a:lnTo>
                <a:lnTo>
                  <a:pt x="8825433" y="482"/>
                </a:lnTo>
                <a:lnTo>
                  <a:pt x="8825433" y="0"/>
                </a:lnTo>
                <a:lnTo>
                  <a:pt x="8817559" y="0"/>
                </a:lnTo>
                <a:lnTo>
                  <a:pt x="8810955" y="0"/>
                </a:lnTo>
                <a:lnTo>
                  <a:pt x="8810955" y="31750"/>
                </a:lnTo>
                <a:lnTo>
                  <a:pt x="8817559" y="31750"/>
                </a:lnTo>
                <a:lnTo>
                  <a:pt x="8833307" y="34671"/>
                </a:lnTo>
                <a:lnTo>
                  <a:pt x="8836228" y="35433"/>
                </a:lnTo>
                <a:lnTo>
                  <a:pt x="8848801" y="35814"/>
                </a:lnTo>
                <a:lnTo>
                  <a:pt x="8848801" y="31750"/>
                </a:lnTo>
                <a:lnTo>
                  <a:pt x="8848801" y="4064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115315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4293" y="564260"/>
            <a:ext cx="588454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b="0" spc="-20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1800" b="0" spc="-11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0" spc="-40" dirty="0">
                <a:solidFill>
                  <a:srgbClr val="000000"/>
                </a:solidFill>
                <a:latin typeface="Trebuchet MS"/>
                <a:cs typeface="Trebuchet MS"/>
              </a:rPr>
              <a:t>redemocratização</a:t>
            </a:r>
            <a:r>
              <a:rPr sz="1800" b="0" spc="-11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0" spc="-45" dirty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sz="1800" b="0" spc="-1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1800" b="0" spc="-1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rebuchet MS"/>
                <a:cs typeface="Trebuchet MS"/>
              </a:rPr>
              <a:t>busca</a:t>
            </a:r>
            <a:r>
              <a:rPr sz="1800" b="0" spc="-1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0" spc="-35" dirty="0">
                <a:solidFill>
                  <a:srgbClr val="000000"/>
                </a:solidFill>
                <a:latin typeface="Trebuchet MS"/>
                <a:cs typeface="Trebuchet MS"/>
              </a:rPr>
              <a:t>pela</a:t>
            </a:r>
            <a:r>
              <a:rPr sz="1800" b="0" spc="-1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0" spc="-35" dirty="0">
                <a:solidFill>
                  <a:srgbClr val="000000"/>
                </a:solidFill>
                <a:latin typeface="Trebuchet MS"/>
                <a:cs typeface="Trebuchet MS"/>
              </a:rPr>
              <a:t>estabilidade</a:t>
            </a:r>
            <a:r>
              <a:rPr sz="1800"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Trebuchet MS"/>
                <a:cs typeface="Trebuchet MS"/>
              </a:rPr>
              <a:t>econômica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ts val="2135"/>
              </a:lnSpc>
            </a:pPr>
            <a:r>
              <a:rPr sz="1800" spc="-65" dirty="0">
                <a:solidFill>
                  <a:srgbClr val="084F6A"/>
                </a:solidFill>
                <a:latin typeface="Arial"/>
                <a:cs typeface="Arial"/>
              </a:rPr>
              <a:t>CONSTITUIÇÃO</a:t>
            </a:r>
            <a:r>
              <a:rPr sz="1800" spc="-55" dirty="0">
                <a:solidFill>
                  <a:srgbClr val="084F6A"/>
                </a:solidFill>
                <a:latin typeface="Arial"/>
                <a:cs typeface="Arial"/>
              </a:rPr>
              <a:t> </a:t>
            </a:r>
            <a:r>
              <a:rPr sz="1800" spc="-190" dirty="0">
                <a:solidFill>
                  <a:srgbClr val="084F6A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084F6A"/>
                </a:solidFill>
                <a:latin typeface="Arial"/>
                <a:cs typeface="Arial"/>
              </a:rPr>
              <a:t> </a:t>
            </a:r>
            <a:r>
              <a:rPr sz="1800" spc="-285" dirty="0">
                <a:solidFill>
                  <a:srgbClr val="084F6A"/>
                </a:solidFill>
                <a:latin typeface="Arial"/>
                <a:cs typeface="Arial"/>
              </a:rPr>
              <a:t>1988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293" y="1115948"/>
            <a:ext cx="10638790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latin typeface="Trebuchet MS"/>
                <a:cs typeface="Trebuchet MS"/>
              </a:rPr>
              <a:t>7ª</a:t>
            </a:r>
            <a:r>
              <a:rPr sz="1600" b="1" spc="-145" dirty="0">
                <a:latin typeface="Trebuchet MS"/>
                <a:cs typeface="Trebuchet MS"/>
              </a:rPr>
              <a:t> </a:t>
            </a:r>
            <a:r>
              <a:rPr sz="1600" b="1" spc="-55" dirty="0">
                <a:latin typeface="Trebuchet MS"/>
                <a:cs typeface="Trebuchet MS"/>
              </a:rPr>
              <a:t>-</a:t>
            </a:r>
            <a:r>
              <a:rPr sz="1600" b="1" spc="-13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Constituição</a:t>
            </a:r>
            <a:r>
              <a:rPr sz="1600" b="1" spc="-130" dirty="0">
                <a:latin typeface="Trebuchet MS"/>
                <a:cs typeface="Trebuchet MS"/>
              </a:rPr>
              <a:t> </a:t>
            </a:r>
            <a:r>
              <a:rPr sz="1600" b="1" spc="-30" dirty="0">
                <a:latin typeface="Trebuchet MS"/>
                <a:cs typeface="Trebuchet MS"/>
              </a:rPr>
              <a:t>de</a:t>
            </a:r>
            <a:r>
              <a:rPr sz="1600" b="1" spc="-130" dirty="0">
                <a:latin typeface="Trebuchet MS"/>
                <a:cs typeface="Trebuchet MS"/>
              </a:rPr>
              <a:t> </a:t>
            </a:r>
            <a:r>
              <a:rPr sz="1600" b="1" spc="-140" dirty="0">
                <a:latin typeface="Trebuchet MS"/>
                <a:cs typeface="Trebuchet MS"/>
              </a:rPr>
              <a:t>1G88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30" dirty="0">
                <a:latin typeface="Trebuchet MS"/>
                <a:cs typeface="Trebuchet MS"/>
              </a:rPr>
              <a:t>(Nova</a:t>
            </a:r>
            <a:r>
              <a:rPr sz="1600" b="1" spc="-13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República)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600" dirty="0">
              <a:latin typeface="Trebuchet MS"/>
              <a:cs typeface="Trebuchet MS"/>
            </a:endParaRPr>
          </a:p>
          <a:p>
            <a:pPr marL="12700" marR="181610">
              <a:lnSpc>
                <a:spcPct val="100000"/>
              </a:lnSpc>
            </a:pPr>
            <a:r>
              <a:rPr sz="1600" dirty="0">
                <a:latin typeface="Trebuchet MS"/>
                <a:cs typeface="Trebuchet MS"/>
              </a:rPr>
              <a:t>Em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27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novembro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1985,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por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meio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da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emenda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constitucional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26,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foi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convocada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Assembleia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Nacional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Constituinte </a:t>
            </a:r>
            <a:r>
              <a:rPr sz="1600" dirty="0">
                <a:latin typeface="Trebuchet MS"/>
                <a:cs typeface="Trebuchet MS"/>
              </a:rPr>
              <a:t>com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finalidade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elaborar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novo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texto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constitucional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para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expressar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realidade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social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pela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qual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passava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país,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que </a:t>
            </a:r>
            <a:r>
              <a:rPr sz="1600" spc="-70" dirty="0">
                <a:latin typeface="Trebuchet MS"/>
                <a:cs typeface="Trebuchet MS"/>
              </a:rPr>
              <a:t>vivia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um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processo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redemocratização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após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término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da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ditadura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militar.</a:t>
            </a:r>
            <a:endParaRPr sz="1600" dirty="0">
              <a:latin typeface="Trebuchet MS"/>
              <a:cs typeface="Trebuchet MS"/>
            </a:endParaRPr>
          </a:p>
          <a:p>
            <a:pPr marL="12700" marR="508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Trebuchet MS"/>
                <a:cs typeface="Trebuchet MS"/>
              </a:rPr>
              <a:t>Datada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15" dirty="0">
                <a:latin typeface="Trebuchet MS"/>
                <a:cs typeface="Trebuchet MS"/>
              </a:rPr>
              <a:t>de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5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outubro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1988,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chamada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Constituição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Cidadã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inaugurou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um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novo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arcabouço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jurídico-</a:t>
            </a:r>
            <a:r>
              <a:rPr sz="1600" spc="-35" dirty="0">
                <a:latin typeface="Trebuchet MS"/>
                <a:cs typeface="Trebuchet MS"/>
              </a:rPr>
              <a:t>institucional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no </a:t>
            </a:r>
            <a:r>
              <a:rPr sz="1600" spc="-30" dirty="0">
                <a:latin typeface="Trebuchet MS"/>
                <a:cs typeface="Trebuchet MS"/>
              </a:rPr>
              <a:t>país,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com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ampliação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das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liberdades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civis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e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65" dirty="0">
                <a:latin typeface="Trebuchet MS"/>
                <a:cs typeface="Trebuchet MS"/>
              </a:rPr>
              <a:t>os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direitos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e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garantias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individuais.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A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nova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Carta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consagrou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cláusulas </a:t>
            </a:r>
            <a:r>
              <a:rPr sz="1600" spc="-30" dirty="0">
                <a:latin typeface="Trebuchet MS"/>
                <a:cs typeface="Trebuchet MS"/>
              </a:rPr>
              <a:t>transformadoras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com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objetivo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alterar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relações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econômicas,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políticas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e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sociais,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concedendo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direito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voto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aos </a:t>
            </a:r>
            <a:r>
              <a:rPr sz="1600" spc="-30" dirty="0">
                <a:latin typeface="Trebuchet MS"/>
                <a:cs typeface="Trebuchet MS"/>
              </a:rPr>
              <a:t>analfabetos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e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aos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jovens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16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17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anos.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Estabeleceu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-15" dirty="0">
                <a:latin typeface="Trebuchet MS"/>
                <a:cs typeface="Trebuchet MS"/>
              </a:rPr>
              <a:t>também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novos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direitos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trabalhistas,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como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redução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da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jornada </a:t>
            </a:r>
            <a:r>
              <a:rPr sz="1600" dirty="0">
                <a:latin typeface="Trebuchet MS"/>
                <a:cs typeface="Trebuchet MS"/>
              </a:rPr>
              <a:t>semanal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48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para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44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horas,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seguro-</a:t>
            </a:r>
            <a:r>
              <a:rPr sz="1600" spc="-20" dirty="0">
                <a:latin typeface="Trebuchet MS"/>
                <a:cs typeface="Trebuchet MS"/>
              </a:rPr>
              <a:t>desemprego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e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férias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remuneradas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acrescidas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um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terço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do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salário.</a:t>
            </a:r>
            <a:endParaRPr sz="16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latin typeface="Trebuchet MS"/>
                <a:cs typeface="Trebuchet MS"/>
              </a:rPr>
              <a:t>Outras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medidas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adotadas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Constituição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88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foram: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instituição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eleições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majoritárias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em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dois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turnos;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direito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à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greve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e </a:t>
            </a:r>
            <a:r>
              <a:rPr sz="1600" spc="-45" dirty="0">
                <a:latin typeface="Trebuchet MS"/>
                <a:cs typeface="Trebuchet MS"/>
              </a:rPr>
              <a:t>liberdade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sindical;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aumento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da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licença-</a:t>
            </a:r>
            <a:r>
              <a:rPr sz="1600" spc="-40" dirty="0">
                <a:latin typeface="Trebuchet MS"/>
                <a:cs typeface="Trebuchet MS"/>
              </a:rPr>
              <a:t>maternidade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três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para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quatro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meses;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licença-</a:t>
            </a:r>
            <a:r>
              <a:rPr sz="1600" spc="-45" dirty="0">
                <a:latin typeface="Trebuchet MS"/>
                <a:cs typeface="Trebuchet MS"/>
              </a:rPr>
              <a:t>paternidade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cinco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dias; criação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do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Superior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Tribunal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Justiça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130" dirty="0">
                <a:latin typeface="Trebuchet MS"/>
                <a:cs typeface="Trebuchet MS"/>
              </a:rPr>
              <a:t>(STJ)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em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substituição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ao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Tribunal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Federal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Recursos;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criação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dos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mandados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 </a:t>
            </a:r>
            <a:r>
              <a:rPr sz="1600" spc="-55" dirty="0">
                <a:latin typeface="Trebuchet MS"/>
                <a:cs typeface="Trebuchet MS"/>
              </a:rPr>
              <a:t>injunção,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segurança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coletivo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e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restabelecimento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do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i="1" dirty="0">
                <a:latin typeface="Trebuchet MS"/>
                <a:cs typeface="Trebuchet MS"/>
              </a:rPr>
              <a:t>habeas</a:t>
            </a:r>
            <a:r>
              <a:rPr sz="1600" i="1" spc="-114" dirty="0">
                <a:latin typeface="Trebuchet MS"/>
                <a:cs typeface="Trebuchet MS"/>
              </a:rPr>
              <a:t> </a:t>
            </a:r>
            <a:r>
              <a:rPr sz="1600" i="1" spc="-10" dirty="0">
                <a:latin typeface="Trebuchet MS"/>
                <a:cs typeface="Trebuchet MS"/>
              </a:rPr>
              <a:t>corpus</a:t>
            </a:r>
            <a:r>
              <a:rPr sz="1600" spc="-10" dirty="0">
                <a:latin typeface="Trebuchet MS"/>
                <a:cs typeface="Trebuchet MS"/>
              </a:rPr>
              <a:t>.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Foi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15" dirty="0">
                <a:latin typeface="Trebuchet MS"/>
                <a:cs typeface="Trebuchet MS"/>
              </a:rPr>
              <a:t>também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criado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</a:t>
            </a:r>
            <a:r>
              <a:rPr sz="1600" i="1" dirty="0">
                <a:latin typeface="Trebuchet MS"/>
                <a:cs typeface="Trebuchet MS"/>
              </a:rPr>
              <a:t>habeas</a:t>
            </a:r>
            <a:r>
              <a:rPr sz="1600" i="1" spc="-90" dirty="0">
                <a:latin typeface="Trebuchet MS"/>
                <a:cs typeface="Trebuchet MS"/>
              </a:rPr>
              <a:t> </a:t>
            </a:r>
            <a:r>
              <a:rPr sz="1600" i="1" spc="-45" dirty="0">
                <a:latin typeface="Trebuchet MS"/>
                <a:cs typeface="Trebuchet MS"/>
              </a:rPr>
              <a:t>data</a:t>
            </a:r>
            <a:r>
              <a:rPr sz="1600" spc="-45" dirty="0">
                <a:latin typeface="Trebuchet MS"/>
                <a:cs typeface="Trebuchet MS"/>
              </a:rPr>
              <a:t>(instrumento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que </a:t>
            </a:r>
            <a:r>
              <a:rPr sz="1600" spc="-60" dirty="0">
                <a:latin typeface="Trebuchet MS"/>
                <a:cs typeface="Trebuchet MS"/>
              </a:rPr>
              <a:t>garante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direito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informações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relativas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à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pessoa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do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interessado,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mantidas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em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registros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entidades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governamentais </a:t>
            </a:r>
            <a:r>
              <a:rPr sz="1600" dirty="0">
                <a:latin typeface="Trebuchet MS"/>
                <a:cs typeface="Trebuchet MS"/>
              </a:rPr>
              <a:t>ou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banco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dados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particulares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que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tenham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caráter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público).</a:t>
            </a:r>
            <a:endParaRPr sz="1600" dirty="0">
              <a:latin typeface="Trebuchet MS"/>
              <a:cs typeface="Trebuchet MS"/>
            </a:endParaRPr>
          </a:p>
          <a:p>
            <a:pPr marL="12700" marR="189230">
              <a:lnSpc>
                <a:spcPct val="100000"/>
              </a:lnSpc>
              <a:spcBef>
                <a:spcPts val="5"/>
              </a:spcBef>
              <a:tabLst>
                <a:tab pos="8242934" algn="l"/>
              </a:tabLst>
            </a:pPr>
            <a:r>
              <a:rPr sz="1600" dirty="0">
                <a:latin typeface="Trebuchet MS"/>
                <a:cs typeface="Trebuchet MS"/>
              </a:rPr>
              <a:t>Destacam-se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ainda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65" dirty="0">
                <a:latin typeface="Trebuchet MS"/>
                <a:cs typeface="Trebuchet MS"/>
              </a:rPr>
              <a:t>as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seguintes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mudanças;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reforma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no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sistema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tributário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e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na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repartição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das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receitas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tributárias </a:t>
            </a:r>
            <a:r>
              <a:rPr sz="1600" spc="-60" dirty="0">
                <a:latin typeface="Trebuchet MS"/>
                <a:cs typeface="Trebuchet MS"/>
              </a:rPr>
              <a:t>federais,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com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propósito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fortalecer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estados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e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municípios;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reformas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na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ordem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econômica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e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social,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com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instituição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 </a:t>
            </a:r>
            <a:r>
              <a:rPr sz="1600" spc="-45" dirty="0">
                <a:latin typeface="Trebuchet MS"/>
                <a:cs typeface="Trebuchet MS"/>
              </a:rPr>
              <a:t>política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agrícola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e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fundiária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e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regras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para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sistema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financeiro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nacional;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leis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proteção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ao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meio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ambiente;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fim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da </a:t>
            </a:r>
            <a:r>
              <a:rPr sz="1600" spc="-10" dirty="0">
                <a:latin typeface="Trebuchet MS"/>
                <a:cs typeface="Trebuchet MS"/>
              </a:rPr>
              <a:t>censura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em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rádios,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TVs,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teatros,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jornais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e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demais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meios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de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comunicação;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e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alterações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na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legislação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sobre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seguridade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e </a:t>
            </a:r>
            <a:r>
              <a:rPr sz="1600" dirty="0">
                <a:latin typeface="Trebuchet MS"/>
                <a:cs typeface="Trebuchet MS"/>
              </a:rPr>
              <a:t>assistência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social.</a:t>
            </a:r>
            <a:r>
              <a:rPr sz="1600" dirty="0">
                <a:latin typeface="Trebuchet MS"/>
                <a:cs typeface="Trebuchet MS"/>
              </a:rPr>
              <a:t>	</a:t>
            </a:r>
            <a:r>
              <a:rPr sz="1600" spc="-65" dirty="0">
                <a:latin typeface="Trebuchet MS"/>
                <a:cs typeface="Trebuchet MS"/>
              </a:rPr>
              <a:t>Fonte: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Agência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Senado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6573520" cy="578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rebuchet MS"/>
                <a:cs typeface="Trebuchet MS"/>
              </a:rPr>
              <a:t>A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redemocratização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busca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pela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estabilidade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econômica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95" dirty="0">
                <a:latin typeface="Trebuchet MS"/>
                <a:cs typeface="Trebuchet MS"/>
              </a:rPr>
              <a:t>O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governo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José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Sarney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(1985-</a:t>
            </a:r>
            <a:r>
              <a:rPr sz="1800" spc="-20" dirty="0">
                <a:latin typeface="Trebuchet MS"/>
                <a:cs typeface="Trebuchet MS"/>
              </a:rPr>
              <a:t>1989)</a:t>
            </a:r>
            <a:endParaRPr sz="1800" dirty="0">
              <a:latin typeface="Trebuchet MS"/>
              <a:cs typeface="Trebuchet MS"/>
            </a:endParaRPr>
          </a:p>
          <a:p>
            <a:pPr marL="469900" marR="5080" indent="152400">
              <a:lnSpc>
                <a:spcPct val="100000"/>
              </a:lnSpc>
              <a:buChar char="•"/>
              <a:tabLst>
                <a:tab pos="622300" algn="l"/>
              </a:tabLst>
            </a:pPr>
            <a:r>
              <a:rPr sz="1800" spc="-35" dirty="0">
                <a:latin typeface="Trebuchet MS"/>
                <a:cs typeface="Trebuchet MS"/>
              </a:rPr>
              <a:t>1986: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Plano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Cruzado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155" dirty="0">
                <a:latin typeface="Trebuchet MS"/>
                <a:cs typeface="Trebuchet MS"/>
              </a:rPr>
              <a:t>–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Nova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moeda: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cruzado;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congelamento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preços;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tabelamento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valores;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índices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deflação; </a:t>
            </a:r>
            <a:r>
              <a:rPr sz="1800" spc="-55" dirty="0">
                <a:latin typeface="Trebuchet MS"/>
                <a:cs typeface="Trebuchet MS"/>
              </a:rPr>
              <a:t>gatilho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salarial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para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quando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inflação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ultrapassasse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45" dirty="0">
                <a:latin typeface="Trebuchet MS"/>
                <a:cs typeface="Trebuchet MS"/>
              </a:rPr>
              <a:t>20%.</a:t>
            </a:r>
            <a:endParaRPr sz="1800" dirty="0">
              <a:latin typeface="Trebuchet MS"/>
              <a:cs typeface="Trebuchet MS"/>
            </a:endParaRPr>
          </a:p>
          <a:p>
            <a:pPr marL="469900" marR="370840" indent="152400">
              <a:lnSpc>
                <a:spcPct val="100000"/>
              </a:lnSpc>
              <a:buChar char="•"/>
              <a:tabLst>
                <a:tab pos="622300" algn="l"/>
              </a:tabLst>
            </a:pPr>
            <a:r>
              <a:rPr sz="1800" spc="-20" dirty="0">
                <a:latin typeface="Trebuchet MS"/>
                <a:cs typeface="Trebuchet MS"/>
              </a:rPr>
              <a:t>Boicote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ao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Plano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Cruzado: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empresários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“maquiavam”</a:t>
            </a:r>
            <a:r>
              <a:rPr sz="1800" spc="-245" dirty="0">
                <a:latin typeface="Trebuchet MS"/>
                <a:cs typeface="Trebuchet MS"/>
              </a:rPr>
              <a:t> </a:t>
            </a:r>
            <a:r>
              <a:rPr sz="1800" spc="55" dirty="0">
                <a:latin typeface="Trebuchet MS"/>
                <a:cs typeface="Trebuchet MS"/>
              </a:rPr>
              <a:t>os </a:t>
            </a:r>
            <a:r>
              <a:rPr sz="1800" spc="-30" dirty="0">
                <a:latin typeface="Trebuchet MS"/>
                <a:cs typeface="Trebuchet MS"/>
              </a:rPr>
              <a:t>produtos;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cobrança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ágio;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ausência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produtos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no </a:t>
            </a:r>
            <a:r>
              <a:rPr sz="1800" spc="-10" dirty="0">
                <a:latin typeface="Trebuchet MS"/>
                <a:cs typeface="Trebuchet MS"/>
              </a:rPr>
              <a:t>mercado.</a:t>
            </a:r>
            <a:endParaRPr sz="1800" dirty="0">
              <a:latin typeface="Trebuchet MS"/>
              <a:cs typeface="Trebuchet MS"/>
            </a:endParaRPr>
          </a:p>
          <a:p>
            <a:pPr marL="469900" marR="137160" indent="152400">
              <a:lnSpc>
                <a:spcPct val="100000"/>
              </a:lnSpc>
              <a:buChar char="•"/>
              <a:tabLst>
                <a:tab pos="622300" algn="l"/>
              </a:tabLst>
            </a:pPr>
            <a:r>
              <a:rPr sz="1800" spc="-70" dirty="0">
                <a:latin typeface="Trebuchet MS"/>
                <a:cs typeface="Trebuchet MS"/>
              </a:rPr>
              <a:t>Vitória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75" dirty="0" err="1">
                <a:latin typeface="Trebuchet MS"/>
                <a:cs typeface="Trebuchet MS"/>
              </a:rPr>
              <a:t>eleitoral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Plano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Cruzado: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80" dirty="0" err="1">
                <a:latin typeface="Trebuchet MS"/>
                <a:cs typeface="Trebuchet MS"/>
              </a:rPr>
              <a:t>vitória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90" dirty="0">
                <a:latin typeface="Trebuchet MS"/>
                <a:cs typeface="Trebuchet MS"/>
              </a:rPr>
              <a:t>PMDB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para </a:t>
            </a:r>
            <a:r>
              <a:rPr sz="1800" spc="-40" dirty="0" err="1">
                <a:latin typeface="Trebuchet MS"/>
                <a:cs typeface="Trebuchet MS"/>
              </a:rPr>
              <a:t>governador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20" dirty="0" err="1">
                <a:latin typeface="Trebuchet MS"/>
                <a:cs typeface="Trebuchet MS"/>
              </a:rPr>
              <a:t>em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 err="1">
                <a:latin typeface="Trebuchet MS"/>
                <a:cs typeface="Trebuchet MS"/>
              </a:rPr>
              <a:t>todos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80" dirty="0" err="1">
                <a:latin typeface="Trebuchet MS"/>
                <a:cs typeface="Trebuchet MS"/>
              </a:rPr>
              <a:t>os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 err="1">
                <a:latin typeface="Trebuchet MS"/>
                <a:cs typeface="Trebuchet MS"/>
              </a:rPr>
              <a:t>Estados</a:t>
            </a:r>
            <a:r>
              <a:rPr sz="1800" dirty="0">
                <a:latin typeface="Trebuchet MS"/>
                <a:cs typeface="Trebuchet MS"/>
              </a:rPr>
              <a:t>,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65" dirty="0" err="1">
                <a:latin typeface="Trebuchet MS"/>
                <a:cs typeface="Trebuchet MS"/>
              </a:rPr>
              <a:t>exceto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20" dirty="0" err="1">
                <a:latin typeface="Trebuchet MS"/>
                <a:cs typeface="Trebuchet MS"/>
              </a:rPr>
              <a:t>em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Sergipe;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135" dirty="0">
                <a:latin typeface="Trebuchet MS"/>
                <a:cs typeface="Trebuchet MS"/>
              </a:rPr>
              <a:t>54%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do </a:t>
            </a:r>
            <a:r>
              <a:rPr sz="1800" spc="-45" dirty="0" err="1">
                <a:latin typeface="Trebuchet MS"/>
                <a:cs typeface="Trebuchet MS"/>
              </a:rPr>
              <a:t>Legislativo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Federal.</a:t>
            </a:r>
            <a:endParaRPr sz="1800" dirty="0">
              <a:latin typeface="Trebuchet MS"/>
              <a:cs typeface="Trebuchet MS"/>
            </a:endParaRPr>
          </a:p>
          <a:p>
            <a:pPr marL="469900" marR="461009" indent="152400">
              <a:lnSpc>
                <a:spcPct val="100000"/>
              </a:lnSpc>
              <a:spcBef>
                <a:spcPts val="5"/>
              </a:spcBef>
              <a:buChar char="•"/>
              <a:tabLst>
                <a:tab pos="622300" algn="l"/>
              </a:tabLst>
            </a:pPr>
            <a:r>
              <a:rPr sz="1800" spc="-35" dirty="0">
                <a:latin typeface="Trebuchet MS"/>
                <a:cs typeface="Trebuchet MS"/>
              </a:rPr>
              <a:t>1987: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Plano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Bresser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155" dirty="0">
                <a:latin typeface="Trebuchet MS"/>
                <a:cs typeface="Trebuchet MS"/>
              </a:rPr>
              <a:t>–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Congelamento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preços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por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dois </a:t>
            </a:r>
            <a:r>
              <a:rPr sz="1800" dirty="0">
                <a:latin typeface="Trebuchet MS"/>
                <a:cs typeface="Trebuchet MS"/>
              </a:rPr>
              <a:t>meses;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aumento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tarifas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públicas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impostos;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gatilho </a:t>
            </a:r>
            <a:r>
              <a:rPr sz="1800" spc="-30" dirty="0">
                <a:latin typeface="Trebuchet MS"/>
                <a:cs typeface="Trebuchet MS"/>
              </a:rPr>
              <a:t>salarial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para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quando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inflação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ultrapassasse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110" dirty="0">
                <a:latin typeface="Trebuchet MS"/>
                <a:cs typeface="Trebuchet MS"/>
              </a:rPr>
              <a:t>10%</a:t>
            </a:r>
            <a:endParaRPr sz="1800" dirty="0">
              <a:latin typeface="Trebuchet MS"/>
              <a:cs typeface="Trebuchet MS"/>
            </a:endParaRPr>
          </a:p>
          <a:p>
            <a:pPr marL="622300" indent="-152400">
              <a:lnSpc>
                <a:spcPct val="100000"/>
              </a:lnSpc>
              <a:buChar char="•"/>
              <a:tabLst>
                <a:tab pos="622300" algn="l"/>
              </a:tabLst>
            </a:pPr>
            <a:r>
              <a:rPr sz="1800" spc="-10" dirty="0">
                <a:latin typeface="Trebuchet MS"/>
                <a:cs typeface="Trebuchet MS"/>
              </a:rPr>
              <a:t>Crescimento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das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oposições: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vitória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165" dirty="0">
                <a:latin typeface="Trebuchet MS"/>
                <a:cs typeface="Trebuchet MS"/>
              </a:rPr>
              <a:t>PT,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PDT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95" dirty="0">
                <a:latin typeface="Trebuchet MS"/>
                <a:cs typeface="Trebuchet MS"/>
              </a:rPr>
              <a:t>PSDB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nas</a:t>
            </a:r>
            <a:endParaRPr sz="1800" dirty="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</a:pPr>
            <a:r>
              <a:rPr sz="1800" spc="-25" dirty="0">
                <a:latin typeface="Trebuchet MS"/>
                <a:cs typeface="Trebuchet MS"/>
              </a:rPr>
              <a:t>principais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capitais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país.</a:t>
            </a:r>
            <a:endParaRPr sz="1800" dirty="0">
              <a:latin typeface="Trebuchet MS"/>
              <a:cs typeface="Trebuchet MS"/>
            </a:endParaRPr>
          </a:p>
          <a:p>
            <a:pPr marL="469900" marR="147955" indent="152400">
              <a:lnSpc>
                <a:spcPct val="100000"/>
              </a:lnSpc>
              <a:buChar char="•"/>
              <a:tabLst>
                <a:tab pos="622300" algn="l"/>
              </a:tabLst>
            </a:pPr>
            <a:r>
              <a:rPr sz="1800" spc="-35" dirty="0">
                <a:latin typeface="Trebuchet MS"/>
                <a:cs typeface="Trebuchet MS"/>
              </a:rPr>
              <a:t>1989: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Plano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Verão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155" dirty="0">
                <a:latin typeface="Trebuchet MS"/>
                <a:cs typeface="Trebuchet MS"/>
              </a:rPr>
              <a:t>–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Nova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moeda: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Cruzado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Novo; </a:t>
            </a:r>
            <a:r>
              <a:rPr sz="1800" spc="-25" dirty="0">
                <a:latin typeface="Trebuchet MS"/>
                <a:cs typeface="Trebuchet MS"/>
              </a:rPr>
              <a:t>congelamento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preços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de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alguns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produtos;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abertura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ao </a:t>
            </a:r>
            <a:r>
              <a:rPr sz="1800" spc="-20" dirty="0">
                <a:latin typeface="Trebuchet MS"/>
                <a:cs typeface="Trebuchet MS"/>
              </a:rPr>
              <a:t>mercado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externo;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privatizações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estatais;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corte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55" dirty="0">
                <a:latin typeface="Trebuchet MS"/>
                <a:cs typeface="Trebuchet MS"/>
              </a:rPr>
              <a:t>nos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gastos </a:t>
            </a:r>
            <a:r>
              <a:rPr sz="1800" dirty="0">
                <a:latin typeface="Trebuchet MS"/>
                <a:cs typeface="Trebuchet MS"/>
              </a:rPr>
              <a:t>públicos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(saúde,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educação,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transporte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habitação).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225028" y="548640"/>
            <a:ext cx="2615565" cy="5910580"/>
            <a:chOff x="8225028" y="548640"/>
            <a:chExt cx="2615565" cy="59105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5028" y="548640"/>
              <a:ext cx="2615183" cy="26045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30768" y="3256788"/>
              <a:ext cx="2202179" cy="32019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1046543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rebuchet MS"/>
                <a:cs typeface="Trebuchet MS"/>
              </a:rPr>
              <a:t>A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redemocratização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busca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pela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estabilidade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econômica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35" dirty="0">
                <a:latin typeface="Trebuchet MS"/>
                <a:cs typeface="Trebuchet MS"/>
              </a:rPr>
              <a:t>1989: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Eleições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presidenciais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diretas</a:t>
            </a:r>
            <a:endParaRPr sz="1800" dirty="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Trebuchet MS"/>
                <a:cs typeface="Trebuchet MS"/>
              </a:rPr>
              <a:t>Segundo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turno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das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eleições: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Collor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(Partido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Renovação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Nacional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155" dirty="0">
                <a:latin typeface="Trebuchet MS"/>
                <a:cs typeface="Trebuchet MS"/>
              </a:rPr>
              <a:t>–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PRN):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arrojado,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decidido,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caçador</a:t>
            </a:r>
            <a:endParaRPr sz="1800" dirty="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marajás,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campanha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junto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60" dirty="0">
                <a:latin typeface="Trebuchet MS"/>
                <a:cs typeface="Trebuchet MS"/>
              </a:rPr>
              <a:t>aos</a:t>
            </a:r>
            <a:r>
              <a:rPr sz="1800" spc="-2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“descamisados”</a:t>
            </a:r>
            <a:r>
              <a:rPr sz="1800" spc="-2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com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discurso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para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80" dirty="0">
                <a:latin typeface="Trebuchet MS"/>
                <a:cs typeface="Trebuchet MS"/>
              </a:rPr>
              <a:t>os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empresários;</a:t>
            </a:r>
            <a:endParaRPr sz="1800" dirty="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spc="-30" dirty="0">
                <a:latin typeface="Trebuchet MS"/>
                <a:cs typeface="Trebuchet MS"/>
              </a:rPr>
              <a:t>Lula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(Frente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Brasil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Popular):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política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voltada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para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social.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4496" y="3354323"/>
            <a:ext cx="5189220" cy="28727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6720840" cy="414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rebuchet MS"/>
                <a:cs typeface="Trebuchet MS"/>
              </a:rPr>
              <a:t>A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redemocratização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busca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pela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estabilidade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econômica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95" dirty="0">
                <a:latin typeface="Trebuchet MS"/>
                <a:cs typeface="Trebuchet MS"/>
              </a:rPr>
              <a:t>O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governo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Fernando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Collor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Melo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(1990-</a:t>
            </a:r>
            <a:r>
              <a:rPr sz="1800" spc="-10" dirty="0">
                <a:latin typeface="Trebuchet MS"/>
                <a:cs typeface="Trebuchet MS"/>
              </a:rPr>
              <a:t>1992)</a:t>
            </a:r>
            <a:endParaRPr sz="1800" dirty="0">
              <a:latin typeface="Trebuchet MS"/>
              <a:cs typeface="Trebuchet MS"/>
            </a:endParaRPr>
          </a:p>
          <a:p>
            <a:pPr marL="469900" marR="5080" indent="152400">
              <a:lnSpc>
                <a:spcPct val="100000"/>
              </a:lnSpc>
              <a:buChar char="•"/>
              <a:tabLst>
                <a:tab pos="622300" algn="l"/>
              </a:tabLst>
            </a:pPr>
            <a:r>
              <a:rPr sz="1800" spc="-35" dirty="0">
                <a:latin typeface="Trebuchet MS"/>
                <a:cs typeface="Trebuchet MS"/>
              </a:rPr>
              <a:t>1990: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Plano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Collor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155" dirty="0">
                <a:latin typeface="Trebuchet MS"/>
                <a:cs typeface="Trebuchet MS"/>
              </a:rPr>
              <a:t>–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Nova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moeda: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retorno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Cruzeiro; </a:t>
            </a:r>
            <a:r>
              <a:rPr sz="1800" spc="-20" dirty="0">
                <a:latin typeface="Trebuchet MS"/>
                <a:cs typeface="Trebuchet MS"/>
              </a:rPr>
              <a:t>bloqueio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60" dirty="0">
                <a:latin typeface="Trebuchet MS"/>
                <a:cs typeface="Trebuchet MS"/>
              </a:rPr>
              <a:t>dos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depósitos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nas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contas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correntes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que </a:t>
            </a:r>
            <a:r>
              <a:rPr sz="1800" dirty="0">
                <a:latin typeface="Trebuchet MS"/>
                <a:cs typeface="Trebuchet MS"/>
              </a:rPr>
              <a:t>ultrapassassem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50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mil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cruzados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(devolvidos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após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18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meses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e </a:t>
            </a:r>
            <a:r>
              <a:rPr sz="1800" spc="-20" dirty="0">
                <a:latin typeface="Trebuchet MS"/>
                <a:cs typeface="Trebuchet MS"/>
              </a:rPr>
              <a:t>em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12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parcelas);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tabelamento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preços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dos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principais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gêneros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consumo;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pré-</a:t>
            </a:r>
            <a:r>
              <a:rPr sz="1800" spc="-45" dirty="0">
                <a:latin typeface="Trebuchet MS"/>
                <a:cs typeface="Trebuchet MS"/>
              </a:rPr>
              <a:t>fixação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salarial</a:t>
            </a:r>
            <a:endParaRPr sz="1800" dirty="0">
              <a:latin typeface="Trebuchet MS"/>
              <a:cs typeface="Trebuchet MS"/>
            </a:endParaRPr>
          </a:p>
          <a:p>
            <a:pPr marL="622300" indent="-152400">
              <a:lnSpc>
                <a:spcPct val="100000"/>
              </a:lnSpc>
              <a:buChar char="•"/>
              <a:tabLst>
                <a:tab pos="622300" algn="l"/>
              </a:tabLst>
            </a:pPr>
            <a:r>
              <a:rPr sz="1800" spc="-40" dirty="0">
                <a:latin typeface="Trebuchet MS"/>
                <a:cs typeface="Trebuchet MS"/>
              </a:rPr>
              <a:t>Reforma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Administrativa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com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extinção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vários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ministérios</a:t>
            </a:r>
            <a:endParaRPr sz="1800" dirty="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</a:pP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substituição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por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secretarias.</a:t>
            </a:r>
            <a:endParaRPr sz="1800" dirty="0">
              <a:latin typeface="Trebuchet MS"/>
              <a:cs typeface="Trebuchet MS"/>
            </a:endParaRPr>
          </a:p>
          <a:p>
            <a:pPr marL="622300" indent="-152400">
              <a:lnSpc>
                <a:spcPct val="100000"/>
              </a:lnSpc>
              <a:buChar char="•"/>
              <a:tabLst>
                <a:tab pos="622300" algn="l"/>
              </a:tabLst>
            </a:pPr>
            <a:r>
              <a:rPr sz="1800" spc="-35" dirty="0">
                <a:latin typeface="Trebuchet MS"/>
                <a:cs typeface="Trebuchet MS"/>
              </a:rPr>
              <a:t>1991: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Plano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Collor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II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165" dirty="0">
                <a:latin typeface="Trebuchet MS"/>
                <a:cs typeface="Trebuchet MS"/>
              </a:rPr>
              <a:t>–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Congelamento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salários;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pré-</a:t>
            </a:r>
            <a:r>
              <a:rPr sz="1800" spc="-10" dirty="0">
                <a:latin typeface="Trebuchet MS"/>
                <a:cs typeface="Trebuchet MS"/>
              </a:rPr>
              <a:t>fixação</a:t>
            </a:r>
            <a:endParaRPr sz="1800" dirty="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800" spc="60" dirty="0">
                <a:latin typeface="Trebuchet MS"/>
                <a:cs typeface="Trebuchet MS"/>
              </a:rPr>
              <a:t>dos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juros.</a:t>
            </a:r>
            <a:endParaRPr sz="1800" dirty="0">
              <a:latin typeface="Trebuchet MS"/>
              <a:cs typeface="Trebuchet MS"/>
            </a:endParaRPr>
          </a:p>
          <a:p>
            <a:pPr marL="469900" marR="85725" indent="152400">
              <a:lnSpc>
                <a:spcPct val="100000"/>
              </a:lnSpc>
              <a:buChar char="•"/>
              <a:tabLst>
                <a:tab pos="622300" algn="l"/>
              </a:tabLst>
            </a:pPr>
            <a:r>
              <a:rPr sz="1800" dirty="0">
                <a:latin typeface="Trebuchet MS"/>
                <a:cs typeface="Trebuchet MS"/>
              </a:rPr>
              <a:t>Escândalo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corrupção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envolvendo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100" dirty="0">
                <a:latin typeface="Trebuchet MS"/>
                <a:cs typeface="Trebuchet MS"/>
              </a:rPr>
              <a:t>PC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Farias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presidente </a:t>
            </a:r>
            <a:r>
              <a:rPr sz="1800" spc="-50" dirty="0">
                <a:latin typeface="Trebuchet MS"/>
                <a:cs typeface="Trebuchet MS"/>
              </a:rPr>
              <a:t>Collor.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Processo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impeachment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presidente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pelo </a:t>
            </a:r>
            <a:r>
              <a:rPr sz="1800" dirty="0">
                <a:latin typeface="Trebuchet MS"/>
                <a:cs typeface="Trebuchet MS"/>
              </a:rPr>
              <a:t>Congresso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(9/92)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à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sua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renúncia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(12/92).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8392" y="1014983"/>
            <a:ext cx="3104388" cy="48280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7782559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rebuchet MS"/>
                <a:cs typeface="Trebuchet MS"/>
              </a:rPr>
              <a:t>A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redemocratização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busca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pela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estabilidade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econômica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95" dirty="0">
                <a:latin typeface="Trebuchet MS"/>
                <a:cs typeface="Trebuchet MS"/>
              </a:rPr>
              <a:t>O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governo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Itamar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Franco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(1992-</a:t>
            </a:r>
            <a:r>
              <a:rPr sz="1800" spc="-20" dirty="0">
                <a:latin typeface="Trebuchet MS"/>
                <a:cs typeface="Trebuchet MS"/>
              </a:rPr>
              <a:t>1995)</a:t>
            </a:r>
            <a:endParaRPr sz="1800" dirty="0">
              <a:latin typeface="Trebuchet MS"/>
              <a:cs typeface="Trebuchet MS"/>
            </a:endParaRPr>
          </a:p>
          <a:p>
            <a:pPr marL="622300" indent="-152400">
              <a:lnSpc>
                <a:spcPct val="100000"/>
              </a:lnSpc>
              <a:buChar char="•"/>
              <a:tabLst>
                <a:tab pos="622300" algn="l"/>
              </a:tabLst>
            </a:pPr>
            <a:r>
              <a:rPr sz="1800" spc="-10" dirty="0">
                <a:latin typeface="Trebuchet MS"/>
                <a:cs typeface="Trebuchet MS"/>
              </a:rPr>
              <a:t>Lançamento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Plano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Real:</a:t>
            </a:r>
            <a:endParaRPr sz="1800" dirty="0">
              <a:latin typeface="Trebuchet MS"/>
              <a:cs typeface="Trebuchet MS"/>
            </a:endParaRPr>
          </a:p>
          <a:p>
            <a:pPr marL="619760" indent="-149860">
              <a:lnSpc>
                <a:spcPct val="100000"/>
              </a:lnSpc>
              <a:buChar char="–"/>
              <a:tabLst>
                <a:tab pos="619760" algn="l"/>
              </a:tabLst>
            </a:pPr>
            <a:r>
              <a:rPr sz="1800" spc="-10" dirty="0">
                <a:latin typeface="Trebuchet MS"/>
                <a:cs typeface="Trebuchet MS"/>
              </a:rPr>
              <a:t>modelo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econômico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com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base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em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experiências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México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Argentina;</a:t>
            </a:r>
            <a:endParaRPr sz="1800" dirty="0">
              <a:latin typeface="Trebuchet MS"/>
              <a:cs typeface="Trebuchet MS"/>
            </a:endParaRPr>
          </a:p>
          <a:p>
            <a:pPr marL="619760" indent="-149860">
              <a:lnSpc>
                <a:spcPct val="100000"/>
              </a:lnSpc>
              <a:buChar char="–"/>
              <a:tabLst>
                <a:tab pos="619760" algn="l"/>
              </a:tabLst>
            </a:pPr>
            <a:r>
              <a:rPr sz="1800" spc="-55" dirty="0">
                <a:latin typeface="Trebuchet MS"/>
                <a:cs typeface="Trebuchet MS"/>
              </a:rPr>
              <a:t>fortalecimento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moeda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nacional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com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parâmetros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dólar;</a:t>
            </a:r>
            <a:endParaRPr sz="1800" dirty="0">
              <a:latin typeface="Trebuchet MS"/>
              <a:cs typeface="Trebuchet MS"/>
            </a:endParaRPr>
          </a:p>
          <a:p>
            <a:pPr marL="619760" indent="-149860">
              <a:lnSpc>
                <a:spcPct val="100000"/>
              </a:lnSpc>
              <a:buChar char="–"/>
              <a:tabLst>
                <a:tab pos="619760" algn="l"/>
              </a:tabLst>
            </a:pPr>
            <a:r>
              <a:rPr sz="1800" spc="-25" dirty="0">
                <a:latin typeface="Trebuchet MS"/>
                <a:cs typeface="Trebuchet MS"/>
              </a:rPr>
              <a:t>congelamento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salários;</a:t>
            </a:r>
            <a:endParaRPr sz="1800" dirty="0">
              <a:latin typeface="Trebuchet MS"/>
              <a:cs typeface="Trebuchet MS"/>
            </a:endParaRPr>
          </a:p>
          <a:p>
            <a:pPr marL="619760" indent="-149860">
              <a:lnSpc>
                <a:spcPct val="100000"/>
              </a:lnSpc>
              <a:buChar char="–"/>
              <a:tabLst>
                <a:tab pos="619760" algn="l"/>
              </a:tabLst>
            </a:pPr>
            <a:r>
              <a:rPr sz="1800" spc="-50" dirty="0">
                <a:latin typeface="Trebuchet MS"/>
                <a:cs typeface="Trebuchet MS"/>
              </a:rPr>
              <a:t>entendimento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com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80" dirty="0">
                <a:latin typeface="Trebuchet MS"/>
                <a:cs typeface="Trebuchet MS"/>
              </a:rPr>
              <a:t>os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empresários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sobre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controle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preços.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2623" y="1796795"/>
            <a:ext cx="2694431" cy="45125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10480040" cy="414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rebuchet MS"/>
                <a:cs typeface="Trebuchet MS"/>
              </a:rPr>
              <a:t>A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redemocratização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busca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pela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estabilidade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econômica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rebuchet MS"/>
                <a:cs typeface="Trebuchet MS"/>
              </a:rPr>
              <a:t>Eleições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presidenciais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1994</a:t>
            </a:r>
            <a:endParaRPr sz="1800" dirty="0">
              <a:latin typeface="Trebuchet MS"/>
              <a:cs typeface="Trebuchet MS"/>
            </a:endParaRPr>
          </a:p>
          <a:p>
            <a:pPr marL="622300" indent="-152400">
              <a:lnSpc>
                <a:spcPct val="100000"/>
              </a:lnSpc>
              <a:buChar char="•"/>
              <a:tabLst>
                <a:tab pos="622300" algn="l"/>
              </a:tabLst>
            </a:pPr>
            <a:r>
              <a:rPr sz="1800" spc="95" dirty="0">
                <a:latin typeface="Trebuchet MS"/>
                <a:cs typeface="Trebuchet MS"/>
              </a:rPr>
              <a:t>O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candidato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80" dirty="0">
                <a:latin typeface="Trebuchet MS"/>
                <a:cs typeface="Trebuchet MS"/>
              </a:rPr>
              <a:t>FHC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(PSDB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155" dirty="0">
                <a:latin typeface="Trebuchet MS"/>
                <a:cs typeface="Trebuchet MS"/>
              </a:rPr>
              <a:t>–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PFL)</a:t>
            </a:r>
            <a:endParaRPr sz="1800" dirty="0">
              <a:latin typeface="Trebuchet MS"/>
              <a:cs typeface="Trebuchet MS"/>
            </a:endParaRPr>
          </a:p>
          <a:p>
            <a:pPr marL="619760" indent="-149860">
              <a:lnSpc>
                <a:spcPct val="100000"/>
              </a:lnSpc>
              <a:buChar char="–"/>
              <a:tabLst>
                <a:tab pos="619760" algn="l"/>
              </a:tabLst>
            </a:pPr>
            <a:r>
              <a:rPr sz="1800" spc="-35" dirty="0">
                <a:latin typeface="Trebuchet MS"/>
                <a:cs typeface="Trebuchet MS"/>
              </a:rPr>
              <a:t>Programa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mãos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à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obra,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Brasil</a:t>
            </a:r>
            <a:endParaRPr sz="1800" dirty="0">
              <a:latin typeface="Trebuchet MS"/>
              <a:cs typeface="Trebuchet MS"/>
            </a:endParaRPr>
          </a:p>
          <a:p>
            <a:pPr marL="619760" indent="-149860">
              <a:lnSpc>
                <a:spcPct val="100000"/>
              </a:lnSpc>
              <a:buChar char="–"/>
              <a:tabLst>
                <a:tab pos="619760" algn="l"/>
              </a:tabLst>
            </a:pPr>
            <a:r>
              <a:rPr sz="1800" spc="-70" dirty="0">
                <a:latin typeface="Trebuchet MS"/>
                <a:cs typeface="Trebuchet MS"/>
              </a:rPr>
              <a:t>Refazer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esquema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financiamento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desenvolvimento</a:t>
            </a:r>
            <a:endParaRPr sz="1800" dirty="0">
              <a:latin typeface="Trebuchet MS"/>
              <a:cs typeface="Trebuchet MS"/>
            </a:endParaRPr>
          </a:p>
          <a:p>
            <a:pPr marL="619760" indent="-149860">
              <a:lnSpc>
                <a:spcPct val="100000"/>
              </a:lnSpc>
              <a:buChar char="–"/>
              <a:tabLst>
                <a:tab pos="619760" algn="l"/>
              </a:tabLst>
            </a:pPr>
            <a:r>
              <a:rPr sz="1800" spc="-50" dirty="0">
                <a:latin typeface="Trebuchet MS"/>
                <a:cs typeface="Trebuchet MS"/>
              </a:rPr>
              <a:t>Fortalecimento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Legislativo</a:t>
            </a:r>
            <a:endParaRPr sz="1800" dirty="0">
              <a:latin typeface="Trebuchet MS"/>
              <a:cs typeface="Trebuchet MS"/>
            </a:endParaRPr>
          </a:p>
          <a:p>
            <a:pPr marL="619760" indent="-149860">
              <a:lnSpc>
                <a:spcPct val="100000"/>
              </a:lnSpc>
              <a:buChar char="–"/>
              <a:tabLst>
                <a:tab pos="619760" algn="l"/>
              </a:tabLst>
            </a:pPr>
            <a:r>
              <a:rPr sz="1800" spc="-25" dirty="0">
                <a:latin typeface="Trebuchet MS"/>
                <a:cs typeface="Trebuchet MS"/>
              </a:rPr>
              <a:t>Realização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projetos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sociais</a:t>
            </a:r>
            <a:endParaRPr sz="1800" dirty="0">
              <a:latin typeface="Trebuchet MS"/>
              <a:cs typeface="Trebuchet MS"/>
            </a:endParaRPr>
          </a:p>
          <a:p>
            <a:pPr marL="619760" indent="-149860">
              <a:lnSpc>
                <a:spcPct val="100000"/>
              </a:lnSpc>
              <a:buChar char="–"/>
              <a:tabLst>
                <a:tab pos="619760" algn="l"/>
              </a:tabLst>
            </a:pPr>
            <a:r>
              <a:rPr sz="1800" dirty="0">
                <a:latin typeface="Trebuchet MS"/>
                <a:cs typeface="Trebuchet MS"/>
              </a:rPr>
              <a:t>Defesa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60" dirty="0">
                <a:latin typeface="Trebuchet MS"/>
                <a:cs typeface="Trebuchet MS"/>
              </a:rPr>
              <a:t>dos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interesses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nacionais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ante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comunidade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internacional</a:t>
            </a:r>
            <a:endParaRPr sz="1800" dirty="0">
              <a:latin typeface="Trebuchet MS"/>
              <a:cs typeface="Trebuchet MS"/>
            </a:endParaRPr>
          </a:p>
          <a:p>
            <a:pPr marL="622300" indent="-152400">
              <a:lnSpc>
                <a:spcPct val="100000"/>
              </a:lnSpc>
              <a:buChar char="•"/>
              <a:tabLst>
                <a:tab pos="622300" algn="l"/>
              </a:tabLst>
            </a:pPr>
            <a:r>
              <a:rPr sz="1800" spc="95" dirty="0">
                <a:latin typeface="Trebuchet MS"/>
                <a:cs typeface="Trebuchet MS"/>
              </a:rPr>
              <a:t>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candidato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Lula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(Frente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Brasil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Popular)</a:t>
            </a:r>
            <a:endParaRPr sz="1800" dirty="0">
              <a:latin typeface="Trebuchet MS"/>
              <a:cs typeface="Trebuchet MS"/>
            </a:endParaRPr>
          </a:p>
          <a:p>
            <a:pPr marL="619760" indent="-149860">
              <a:lnSpc>
                <a:spcPct val="100000"/>
              </a:lnSpc>
              <a:buChar char="–"/>
              <a:tabLst>
                <a:tab pos="619760" algn="l"/>
              </a:tabLst>
            </a:pPr>
            <a:r>
              <a:rPr sz="1800" spc="-10" dirty="0">
                <a:latin typeface="Trebuchet MS"/>
                <a:cs typeface="Trebuchet MS"/>
              </a:rPr>
              <a:t>Revolução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democrática</a:t>
            </a:r>
            <a:endParaRPr sz="1800" dirty="0">
              <a:latin typeface="Trebuchet MS"/>
              <a:cs typeface="Trebuchet MS"/>
            </a:endParaRPr>
          </a:p>
          <a:p>
            <a:pPr marL="619760" indent="-149860">
              <a:lnSpc>
                <a:spcPct val="100000"/>
              </a:lnSpc>
              <a:spcBef>
                <a:spcPts val="5"/>
              </a:spcBef>
              <a:buChar char="–"/>
              <a:tabLst>
                <a:tab pos="619760" algn="l"/>
              </a:tabLst>
            </a:pPr>
            <a:r>
              <a:rPr sz="1800" dirty="0">
                <a:latin typeface="Trebuchet MS"/>
                <a:cs typeface="Trebuchet MS"/>
              </a:rPr>
              <a:t>Estado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Forte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no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sistema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produtivo</a:t>
            </a:r>
            <a:endParaRPr sz="1800" dirty="0">
              <a:latin typeface="Trebuchet MS"/>
              <a:cs typeface="Trebuchet MS"/>
            </a:endParaRPr>
          </a:p>
          <a:p>
            <a:pPr marL="619760" indent="-149860">
              <a:lnSpc>
                <a:spcPct val="100000"/>
              </a:lnSpc>
              <a:buChar char="–"/>
              <a:tabLst>
                <a:tab pos="619760" algn="l"/>
              </a:tabLst>
            </a:pPr>
            <a:r>
              <a:rPr sz="1800" spc="-10" dirty="0">
                <a:latin typeface="Trebuchet MS"/>
                <a:cs typeface="Trebuchet MS"/>
              </a:rPr>
              <a:t>Estímulo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cooperativismo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75" dirty="0">
                <a:latin typeface="Trebuchet MS"/>
                <a:cs typeface="Trebuchet MS"/>
              </a:rPr>
              <a:t>às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pequenas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médias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empresas</a:t>
            </a:r>
            <a:endParaRPr sz="1800" dirty="0">
              <a:latin typeface="Trebuchet MS"/>
              <a:cs typeface="Trebuchet MS"/>
            </a:endParaRPr>
          </a:p>
          <a:p>
            <a:pPr marL="469900" marR="5080" indent="149860">
              <a:lnSpc>
                <a:spcPct val="100000"/>
              </a:lnSpc>
              <a:buChar char="–"/>
              <a:tabLst>
                <a:tab pos="619760" algn="l"/>
              </a:tabLst>
            </a:pPr>
            <a:r>
              <a:rPr sz="1800" spc="-10" dirty="0">
                <a:latin typeface="Trebuchet MS"/>
                <a:cs typeface="Trebuchet MS"/>
              </a:rPr>
              <a:t>Programas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sociais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nas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áreas: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saúde,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habitação,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educação,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transporte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massa,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democratização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da </a:t>
            </a:r>
            <a:r>
              <a:rPr sz="1800" spc="-100" dirty="0">
                <a:latin typeface="Trebuchet MS"/>
                <a:cs typeface="Trebuchet MS"/>
              </a:rPr>
              <a:t>terra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política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agrícola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839279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rebuchet MS"/>
                <a:cs typeface="Trebuchet MS"/>
              </a:rPr>
              <a:t>A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redemocratização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busca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pela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estabilidade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econômica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95" dirty="0">
                <a:latin typeface="Trebuchet MS"/>
                <a:cs typeface="Trebuchet MS"/>
              </a:rPr>
              <a:t>O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governo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Fernando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Henrique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Cardoso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(1995-</a:t>
            </a:r>
            <a:r>
              <a:rPr sz="1800" spc="-10" dirty="0">
                <a:latin typeface="Trebuchet MS"/>
                <a:cs typeface="Trebuchet MS"/>
              </a:rPr>
              <a:t>1999)</a:t>
            </a:r>
            <a:endParaRPr sz="1800" dirty="0">
              <a:latin typeface="Trebuchet MS"/>
              <a:cs typeface="Trebuchet MS"/>
            </a:endParaRPr>
          </a:p>
          <a:p>
            <a:pPr marL="165100" indent="-1524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sz="1800" spc="-25" dirty="0">
                <a:latin typeface="Trebuchet MS"/>
                <a:cs typeface="Trebuchet MS"/>
              </a:rPr>
              <a:t>Neoliberalismo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345" dirty="0">
                <a:latin typeface="Trebuchet MS"/>
                <a:cs typeface="Trebuchet MS"/>
              </a:rPr>
              <a:t>/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Globalização</a:t>
            </a:r>
            <a:endParaRPr sz="1800" dirty="0">
              <a:latin typeface="Trebuchet MS"/>
              <a:cs typeface="Trebuchet MS"/>
            </a:endParaRPr>
          </a:p>
          <a:p>
            <a:pPr marL="165100" indent="-1524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sz="1800" spc="-20" dirty="0">
                <a:latin typeface="Trebuchet MS"/>
                <a:cs typeface="Trebuchet MS"/>
              </a:rPr>
              <a:t>Quebra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60" dirty="0">
                <a:latin typeface="Trebuchet MS"/>
                <a:cs typeface="Trebuchet MS"/>
              </a:rPr>
              <a:t>dos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monopólios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estatais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petróleo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telecomunicações</a:t>
            </a:r>
            <a:endParaRPr sz="1800" dirty="0">
              <a:latin typeface="Trebuchet MS"/>
              <a:cs typeface="Trebuchet MS"/>
            </a:endParaRPr>
          </a:p>
          <a:p>
            <a:pPr marL="165100" indent="-1524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sz="1800" spc="-50" dirty="0">
                <a:latin typeface="Trebuchet MS"/>
                <a:cs typeface="Trebuchet MS"/>
              </a:rPr>
              <a:t>Alteração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no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conceito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empresas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nacionais</a:t>
            </a:r>
            <a:endParaRPr sz="1800" dirty="0">
              <a:latin typeface="Trebuchet MS"/>
              <a:cs typeface="Trebuchet MS"/>
            </a:endParaRPr>
          </a:p>
          <a:p>
            <a:pPr marL="165100" indent="-1524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sz="1800" spc="-85" dirty="0">
                <a:latin typeface="Trebuchet MS"/>
                <a:cs typeface="Trebuchet MS"/>
              </a:rPr>
              <a:t>Atrai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capital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estrangeiro,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principalmente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especulativo.</a:t>
            </a:r>
            <a:endParaRPr sz="1800" dirty="0">
              <a:latin typeface="Trebuchet MS"/>
              <a:cs typeface="Trebuchet MS"/>
            </a:endParaRPr>
          </a:p>
          <a:p>
            <a:pPr marL="165100" indent="-1524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sz="1800" dirty="0">
                <a:latin typeface="Trebuchet MS"/>
                <a:cs typeface="Trebuchet MS"/>
              </a:rPr>
              <a:t>Propostas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de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reformas: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previdência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social;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funcionalismo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público;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sistema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fiscal,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75" dirty="0">
                <a:latin typeface="Trebuchet MS"/>
                <a:cs typeface="Trebuchet MS"/>
              </a:rPr>
              <a:t>tributário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administrativo</a:t>
            </a:r>
            <a:endParaRPr sz="1800" dirty="0">
              <a:latin typeface="Trebuchet MS"/>
              <a:cs typeface="Trebuchet MS"/>
            </a:endParaRPr>
          </a:p>
          <a:p>
            <a:pPr marL="165100" indent="-1524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sz="1800" spc="-20" dirty="0">
                <a:latin typeface="Trebuchet MS"/>
                <a:cs typeface="Trebuchet MS"/>
              </a:rPr>
              <a:t>Conflitos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entre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MST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(Movimento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60" dirty="0">
                <a:latin typeface="Trebuchet MS"/>
                <a:cs typeface="Trebuchet MS"/>
              </a:rPr>
              <a:t>dos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trabalhadores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Sem-</a:t>
            </a:r>
            <a:r>
              <a:rPr sz="1800" spc="-135" dirty="0">
                <a:latin typeface="Trebuchet MS"/>
                <a:cs typeface="Trebuchet MS"/>
              </a:rPr>
              <a:t>Terra)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forças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governo</a:t>
            </a:r>
            <a:endParaRPr sz="1800" dirty="0">
              <a:latin typeface="Trebuchet MS"/>
              <a:cs typeface="Trebuchet MS"/>
            </a:endParaRPr>
          </a:p>
          <a:p>
            <a:pPr marL="12700" marR="5080" indent="1524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sz="1800" spc="-10" dirty="0">
                <a:latin typeface="Trebuchet MS"/>
                <a:cs typeface="Trebuchet MS"/>
              </a:rPr>
              <a:t>Economia: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aumento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da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taxa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juros;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desvalorização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cambial;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queda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consumo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e </a:t>
            </a:r>
            <a:r>
              <a:rPr sz="1800" spc="-30" dirty="0">
                <a:latin typeface="Trebuchet MS"/>
                <a:cs typeface="Trebuchet MS"/>
              </a:rPr>
              <a:t>elevação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índice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desemprego;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PROER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(Programa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Reestruturação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e Fortalecimento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Sistema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Financeiro)</a:t>
            </a:r>
            <a:endParaRPr sz="1800" dirty="0">
              <a:latin typeface="Trebuchet MS"/>
              <a:cs typeface="Trebuchet MS"/>
            </a:endParaRPr>
          </a:p>
          <a:p>
            <a:pPr marL="165100" indent="-152400">
              <a:lnSpc>
                <a:spcPct val="100000"/>
              </a:lnSpc>
              <a:spcBef>
                <a:spcPts val="5"/>
              </a:spcBef>
              <a:buChar char="•"/>
              <a:tabLst>
                <a:tab pos="165100" algn="l"/>
              </a:tabLst>
            </a:pPr>
            <a:r>
              <a:rPr sz="1800" spc="-10" dirty="0">
                <a:latin typeface="Trebuchet MS"/>
                <a:cs typeface="Trebuchet MS"/>
              </a:rPr>
              <a:t>Mercosul: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1o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de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janeiro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1995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(Argentina,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Brasil,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Paraguai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Uruguai)</a:t>
            </a:r>
            <a:endParaRPr sz="1800" dirty="0">
              <a:latin typeface="Trebuchet MS"/>
              <a:cs typeface="Trebuchet MS"/>
            </a:endParaRPr>
          </a:p>
          <a:p>
            <a:pPr marL="165100" indent="-1524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sz="1800" dirty="0">
                <a:latin typeface="Trebuchet MS"/>
                <a:cs typeface="Trebuchet MS"/>
              </a:rPr>
              <a:t>ONGs: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direitos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humanos,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questões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sociais,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minorias,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fome,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miséria,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trabalho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85" dirty="0">
                <a:latin typeface="Trebuchet MS"/>
                <a:cs typeface="Trebuchet MS"/>
              </a:rPr>
              <a:t>infantil,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aids,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reeleição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95" dirty="0">
                <a:latin typeface="Trebuchet MS"/>
                <a:cs typeface="Trebuchet MS"/>
              </a:rPr>
              <a:t>O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governo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Fernando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Henrique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Cardoso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(1999-</a:t>
            </a:r>
            <a:r>
              <a:rPr sz="1800" spc="-10" dirty="0">
                <a:latin typeface="Trebuchet MS"/>
                <a:cs typeface="Trebuchet MS"/>
              </a:rPr>
              <a:t>2002)</a:t>
            </a:r>
            <a:endParaRPr sz="1800" dirty="0">
              <a:latin typeface="Trebuchet MS"/>
              <a:cs typeface="Trebuchet MS"/>
            </a:endParaRPr>
          </a:p>
          <a:p>
            <a:pPr marL="165100" indent="-1524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sz="1800" spc="-10" dirty="0">
                <a:latin typeface="Trebuchet MS"/>
                <a:cs typeface="Trebuchet MS"/>
              </a:rPr>
              <a:t>Crescimento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violência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urbana</a:t>
            </a:r>
            <a:endParaRPr sz="1800" dirty="0">
              <a:latin typeface="Trebuchet MS"/>
              <a:cs typeface="Trebuchet MS"/>
            </a:endParaRPr>
          </a:p>
          <a:p>
            <a:pPr marL="165100" indent="-1524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sz="1800" spc="-20" dirty="0">
                <a:latin typeface="Trebuchet MS"/>
                <a:cs typeface="Trebuchet MS"/>
              </a:rPr>
              <a:t>Elevação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60" dirty="0">
                <a:latin typeface="Trebuchet MS"/>
                <a:cs typeface="Trebuchet MS"/>
              </a:rPr>
              <a:t>dos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índices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desemprego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3792" y="4002023"/>
            <a:ext cx="2314955" cy="23865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2294</Words>
  <Application>Microsoft Office PowerPoint</Application>
  <PresentationFormat>Widescreen</PresentationFormat>
  <Paragraphs>172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Arial MT</vt:lpstr>
      <vt:lpstr>Trebuchet MS</vt:lpstr>
      <vt:lpstr>Tema do Office</vt:lpstr>
      <vt:lpstr>Apresentação do PowerPoint</vt:lpstr>
      <vt:lpstr>Apresentação do PowerPoint</vt:lpstr>
      <vt:lpstr>A redemocratização e a busca pela estabilidade econômica CONSTITUIÇÃO DE 1988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fernando de oliveira junior</dc:creator>
  <cp:lastModifiedBy>Ronaldo Fernandes</cp:lastModifiedBy>
  <cp:revision>1</cp:revision>
  <dcterms:created xsi:type="dcterms:W3CDTF">2024-07-29T19:43:04Z</dcterms:created>
  <dcterms:modified xsi:type="dcterms:W3CDTF">2024-07-29T23:37:15Z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2024-03-16T00:00:00Z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2024-07-29T00:00:00Z</vt:filetime>
  </property>
  <property fmtid="{D5CDD505-2E9C-101B-9397-08002B2CF9AE}" pid="5" name="Producer">
    <vt:lpwstr>Microsoft® PowerPoint® para Microsoft 365</vt:lpwstr>
  </property>
</Properties>
</file>