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307" r:id="rId6"/>
    <p:sldId id="283" r:id="rId7"/>
    <p:sldId id="284" r:id="rId8"/>
    <p:sldId id="282" r:id="rId9"/>
    <p:sldId id="290" r:id="rId10"/>
    <p:sldId id="291" r:id="rId11"/>
    <p:sldId id="293" r:id="rId12"/>
    <p:sldId id="279" r:id="rId13"/>
    <p:sldId id="285" r:id="rId14"/>
    <p:sldId id="304" r:id="rId15"/>
    <p:sldId id="299" r:id="rId16"/>
    <p:sldId id="300" r:id="rId17"/>
    <p:sldId id="301" r:id="rId18"/>
    <p:sldId id="305" r:id="rId19"/>
    <p:sldId id="302" r:id="rId20"/>
    <p:sldId id="287" r:id="rId21"/>
    <p:sldId id="289" r:id="rId22"/>
    <p:sldId id="288" r:id="rId23"/>
    <p:sldId id="303" r:id="rId24"/>
    <p:sldId id="296" r:id="rId25"/>
    <p:sldId id="306" r:id="rId26"/>
    <p:sldId id="308" r:id="rId27"/>
    <p:sldId id="309" r:id="rId28"/>
    <p:sldId id="294" r:id="rId29"/>
    <p:sldId id="295" r:id="rId30"/>
    <p:sldId id="297" r:id="rId31"/>
    <p:sldId id="298" r:id="rId32"/>
    <p:sldId id="278" r:id="rId33"/>
    <p:sldId id="262" r:id="rId34"/>
    <p:sldId id="263" r:id="rId35"/>
    <p:sldId id="264" r:id="rId36"/>
    <p:sldId id="265" r:id="rId37"/>
    <p:sldId id="266" r:id="rId38"/>
    <p:sldId id="267" r:id="rId39"/>
    <p:sldId id="268" r:id="rId40"/>
    <p:sldId id="269" r:id="rId41"/>
    <p:sldId id="270" r:id="rId4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D1356173-C57F-4CB5-801C-5325BF69C443}">
          <p14:sldIdLst>
            <p14:sldId id="256"/>
            <p14:sldId id="257"/>
            <p14:sldId id="272"/>
            <p14:sldId id="258"/>
            <p14:sldId id="307"/>
            <p14:sldId id="283"/>
            <p14:sldId id="284"/>
            <p14:sldId id="282"/>
            <p14:sldId id="290"/>
            <p14:sldId id="291"/>
            <p14:sldId id="293"/>
            <p14:sldId id="279"/>
            <p14:sldId id="285"/>
            <p14:sldId id="304"/>
            <p14:sldId id="299"/>
            <p14:sldId id="300"/>
            <p14:sldId id="301"/>
            <p14:sldId id="305"/>
            <p14:sldId id="302"/>
            <p14:sldId id="287"/>
            <p14:sldId id="289"/>
            <p14:sldId id="288"/>
            <p14:sldId id="303"/>
            <p14:sldId id="296"/>
            <p14:sldId id="306"/>
            <p14:sldId id="308"/>
            <p14:sldId id="309"/>
            <p14:sldId id="294"/>
            <p14:sldId id="295"/>
            <p14:sldId id="297"/>
            <p14:sldId id="298"/>
            <p14:sldId id="278"/>
            <p14:sldId id="262"/>
            <p14:sldId id="263"/>
          </p14:sldIdLst>
        </p14:section>
        <p14:section name="Seção sem Título" id="{2912ADA5-8183-4F92-9F0A-C65152BDE136}">
          <p14:sldIdLst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23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3B4C-E4FD-4850-A798-6197EBD0C82A}" type="datetimeFigureOut">
              <a:rPr lang="pt-BR" smtClean="0"/>
              <a:t>21/07/2024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49AA-B295-40EB-8149-B599B3B72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1670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3B4C-E4FD-4850-A798-6197EBD0C82A}" type="datetimeFigureOut">
              <a:rPr lang="pt-BR" smtClean="0"/>
              <a:t>21/07/2024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49AA-B295-40EB-8149-B599B3B72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32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3B4C-E4FD-4850-A798-6197EBD0C82A}" type="datetimeFigureOut">
              <a:rPr lang="pt-BR" smtClean="0"/>
              <a:t>21/07/2024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49AA-B295-40EB-8149-B599B3B72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782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3B4C-E4FD-4850-A798-6197EBD0C82A}" type="datetimeFigureOut">
              <a:rPr lang="pt-BR" smtClean="0"/>
              <a:t>21/07/2024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49AA-B295-40EB-8149-B599B3B72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099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3B4C-E4FD-4850-A798-6197EBD0C82A}" type="datetimeFigureOut">
              <a:rPr lang="pt-BR" smtClean="0"/>
              <a:t>21/07/2024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49AA-B295-40EB-8149-B599B3B72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517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3B4C-E4FD-4850-A798-6197EBD0C82A}" type="datetimeFigureOut">
              <a:rPr lang="pt-BR" smtClean="0"/>
              <a:t>21/07/2024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49AA-B295-40EB-8149-B599B3B72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174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3B4C-E4FD-4850-A798-6197EBD0C82A}" type="datetimeFigureOut">
              <a:rPr lang="pt-BR" smtClean="0"/>
              <a:t>21/07/2024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49AA-B295-40EB-8149-B599B3B72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85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3B4C-E4FD-4850-A798-6197EBD0C82A}" type="datetimeFigureOut">
              <a:rPr lang="pt-BR" smtClean="0"/>
              <a:t>21/07/2024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49AA-B295-40EB-8149-B599B3B72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92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3B4C-E4FD-4850-A798-6197EBD0C82A}" type="datetimeFigureOut">
              <a:rPr lang="pt-BR" smtClean="0"/>
              <a:t>21/07/2024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49AA-B295-40EB-8149-B599B3B72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897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3B4C-E4FD-4850-A798-6197EBD0C82A}" type="datetimeFigureOut">
              <a:rPr lang="pt-BR" smtClean="0"/>
              <a:t>21/07/2024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49AA-B295-40EB-8149-B599B3B72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419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3B4C-E4FD-4850-A798-6197EBD0C82A}" type="datetimeFigureOut">
              <a:rPr lang="pt-BR" smtClean="0"/>
              <a:t>21/07/2024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49AA-B295-40EB-8149-B599B3B72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86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F3B4C-E4FD-4850-A798-6197EBD0C82A}" type="datetimeFigureOut">
              <a:rPr lang="pt-BR" smtClean="0"/>
              <a:t>21/07/2024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F49AA-B295-40EB-8149-B599B3B72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190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rcid.org/0000-0001-5714-1419" TargetMode="External"/><Relationship Id="rId2" Type="http://schemas.openxmlformats.org/officeDocument/2006/relationships/hyperlink" Target="http://lattes.cnpq.br/783605356357815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rofdircesalome@gmail.co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979762"/>
          </a:xfrm>
        </p:spPr>
        <p:txBody>
          <a:bodyPr>
            <a:normAutofit/>
          </a:bodyPr>
          <a:lstStyle/>
          <a:p>
            <a:r>
              <a:rPr lang="pt-BR" sz="9600" dirty="0" smtClean="0"/>
              <a:t>APROVA DF</a:t>
            </a:r>
            <a:endParaRPr lang="pt-BR" sz="9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Língua Portuguesa – </a:t>
            </a:r>
            <a:r>
              <a:rPr lang="pt-BR" b="1" u="sng" dirty="0" smtClean="0">
                <a:solidFill>
                  <a:schemeClr val="tx1"/>
                </a:solidFill>
              </a:rPr>
              <a:t>Redação</a:t>
            </a:r>
          </a:p>
          <a:p>
            <a:r>
              <a:rPr lang="pt-BR" b="1" dirty="0" smtClean="0">
                <a:solidFill>
                  <a:schemeClr val="tx1"/>
                </a:solidFill>
              </a:rPr>
              <a:t>Professora Dirce Salomé </a:t>
            </a:r>
          </a:p>
          <a:p>
            <a:r>
              <a:rPr lang="pt-BR" b="1" dirty="0" smtClean="0">
                <a:solidFill>
                  <a:schemeClr val="tx1"/>
                </a:solidFill>
              </a:rPr>
              <a:t>Aula 1 - 21/07/2024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690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Temas prováveis do ENEM 2024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 smtClean="0"/>
              <a:t>Inteligência Artificial </a:t>
            </a:r>
          </a:p>
          <a:p>
            <a:pPr marL="0" indent="0" algn="just">
              <a:buNone/>
            </a:pPr>
            <a:r>
              <a:rPr lang="pt-BR" dirty="0" smtClean="0"/>
              <a:t>	</a:t>
            </a:r>
          </a:p>
          <a:p>
            <a:pPr marL="0" indent="0" algn="just">
              <a:buNone/>
            </a:pPr>
            <a:r>
              <a:rPr lang="pt-BR" dirty="0"/>
              <a:t>	</a:t>
            </a:r>
            <a:r>
              <a:rPr lang="pt-BR" dirty="0" smtClean="0"/>
              <a:t>A Inteligência Artificial (IA) é um tema que pode ser abordado na redação do ENEM 2024. Este é um assunto de grande relevância e impacto na sociedade contemporânea.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02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Temas prováveis do ENEM 2024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b="1" dirty="0" smtClean="0"/>
              <a:t>A Questão do Desmatamento e a Conservação Ambiental no Brasil </a:t>
            </a:r>
          </a:p>
          <a:p>
            <a:pPr marL="0" indent="0">
              <a:buNone/>
            </a:pPr>
            <a:r>
              <a:rPr lang="pt-BR" dirty="0"/>
              <a:t>	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	</a:t>
            </a:r>
            <a:r>
              <a:rPr lang="pt-BR" dirty="0" smtClean="0"/>
              <a:t>Dada a importância da Amazônia e outras áreas de biodiversidade, este tema pode explorar as causas e consequências do desmatamento, bem como as ações necessárias para a preservação ambiental.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29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Capítulo 02 –Técnicas de Redação </a:t>
            </a:r>
            <a:br>
              <a:rPr lang="pt-BR" smtClean="0"/>
            </a:br>
            <a:r>
              <a:rPr lang="pt-BR" smtClean="0"/>
              <a:t>Competências da Redação no ENEM</a:t>
            </a:r>
            <a:br>
              <a:rPr lang="pt-BR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Competência 1: Domínio da escrita formal da Língua Portuguesa</a:t>
            </a:r>
          </a:p>
          <a:p>
            <a:r>
              <a:rPr lang="pt-BR" dirty="0" smtClean="0"/>
              <a:t>Competência 2: Compreender o tema e não fugir da proposta</a:t>
            </a:r>
          </a:p>
          <a:p>
            <a:r>
              <a:rPr lang="pt-BR" dirty="0" smtClean="0"/>
              <a:t>Competência 3: Organização das ideias</a:t>
            </a:r>
          </a:p>
          <a:p>
            <a:r>
              <a:rPr lang="pt-BR" dirty="0" smtClean="0"/>
              <a:t>Competência 4: Coesão e coerência</a:t>
            </a:r>
          </a:p>
          <a:p>
            <a:r>
              <a:rPr lang="pt-BR" dirty="0" smtClean="0"/>
              <a:t>Competência 5: Proposta de Intervenção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264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G</a:t>
            </a:r>
            <a:r>
              <a:rPr lang="pt-BR" b="1" dirty="0" smtClean="0"/>
              <a:t>ênero textual dissertativo-argumentativo no ENEM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1" dirty="0" smtClean="0"/>
              <a:t>Regras:</a:t>
            </a:r>
          </a:p>
          <a:p>
            <a:pPr algn="just"/>
            <a:r>
              <a:rPr lang="pt-BR" dirty="0" smtClean="0"/>
              <a:t>Uso da </a:t>
            </a:r>
            <a:r>
              <a:rPr lang="pt-BR" u="sng" dirty="0" smtClean="0"/>
              <a:t>norma-padrão da língua portuguesa</a:t>
            </a:r>
            <a:r>
              <a:rPr lang="pt-BR" dirty="0" smtClean="0"/>
              <a:t>;</a:t>
            </a:r>
          </a:p>
          <a:p>
            <a:pPr algn="just"/>
            <a:r>
              <a:rPr lang="pt-BR" dirty="0" smtClean="0"/>
              <a:t>Presença de tese;</a:t>
            </a:r>
          </a:p>
          <a:p>
            <a:pPr algn="just"/>
            <a:r>
              <a:rPr lang="pt-BR" dirty="0" smtClean="0"/>
              <a:t>Desenvolvimento argumentativo que comprove a tese e proposta de intervenção;</a:t>
            </a:r>
          </a:p>
          <a:p>
            <a:pPr algn="just"/>
            <a:r>
              <a:rPr lang="pt-BR" u="sng" dirty="0" smtClean="0"/>
              <a:t>Mínimo de </a:t>
            </a:r>
            <a:r>
              <a:rPr lang="pt-BR" u="sng" dirty="0" smtClean="0"/>
              <a:t>sete </a:t>
            </a:r>
            <a:r>
              <a:rPr lang="pt-BR" u="sng" dirty="0" smtClean="0"/>
              <a:t>linhas</a:t>
            </a:r>
            <a:r>
              <a:rPr lang="pt-BR" dirty="0" smtClean="0"/>
              <a:t> e </a:t>
            </a:r>
            <a:r>
              <a:rPr lang="pt-BR" u="sng" dirty="0" smtClean="0"/>
              <a:t>máximo de 30 linhas</a:t>
            </a:r>
            <a:r>
              <a:rPr lang="pt-BR" dirty="0" smtClean="0"/>
              <a:t>;</a:t>
            </a:r>
          </a:p>
          <a:p>
            <a:pPr algn="just"/>
            <a:r>
              <a:rPr lang="pt-BR" dirty="0" smtClean="0"/>
              <a:t>Não é preciso título; e</a:t>
            </a:r>
          </a:p>
          <a:p>
            <a:pPr algn="just"/>
            <a:r>
              <a:rPr lang="pt-BR" dirty="0" smtClean="0"/>
              <a:t>Respeitar os </a:t>
            </a:r>
            <a:r>
              <a:rPr lang="pt-BR" b="1" dirty="0" smtClean="0"/>
              <a:t>direitos humanos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097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DIREITOS HUMANOS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sz="3400" b="1" dirty="0" smtClean="0"/>
              <a:t>Exemplos de Respeito aos Direitos Humanos na Redação</a:t>
            </a:r>
          </a:p>
          <a:p>
            <a:pPr algn="just"/>
            <a:endParaRPr lang="pt-BR" sz="3400" b="1" dirty="0"/>
          </a:p>
          <a:p>
            <a:pPr algn="just"/>
            <a:r>
              <a:rPr lang="pt-BR" b="1" dirty="0" smtClean="0"/>
              <a:t>Educação Inclusiva: </a:t>
            </a:r>
            <a:r>
              <a:rPr lang="pt-BR" dirty="0" smtClean="0"/>
              <a:t>Ao discutir a importância da educação inclusiva, o candidato pode propor a formação de professores e a adaptação de escolas para acolher alunos com necessidades especiais, sempre respeitando o direito à educação de qualidade para todos.</a:t>
            </a:r>
          </a:p>
          <a:p>
            <a:pPr algn="just"/>
            <a:r>
              <a:rPr lang="pt-BR" b="1" dirty="0" smtClean="0"/>
              <a:t>Combate ao Racismo:</a:t>
            </a:r>
            <a:r>
              <a:rPr lang="pt-BR" dirty="0" smtClean="0"/>
              <a:t> Em uma redação sobre racismo, é importante propor ações que promovam a igualdade racial, como campanhas de conscientização, mudanças no currículo escolar para incluir a história e cultura afro-brasileira, e a implementação de políticas afirmativas.</a:t>
            </a:r>
          </a:p>
          <a:p>
            <a:pPr algn="just"/>
            <a:r>
              <a:rPr lang="pt-BR" b="1" dirty="0" smtClean="0"/>
              <a:t>Saúde Pública: </a:t>
            </a:r>
            <a:r>
              <a:rPr lang="pt-BR" dirty="0" smtClean="0"/>
              <a:t>Ao tratar de saúde pública, a proposta deve garantir o acesso universal e igualitário aos serviços de saúde, respeitando o direito fundamental à saúde.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373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Erros comuns – p. 15 da Apostila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sz="4100" b="1" dirty="0" smtClean="0"/>
              <a:t>Não montar planejamento no rascunho.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algn="just"/>
            <a:r>
              <a:rPr lang="pt-BR" b="1" u="sng" dirty="0" smtClean="0"/>
              <a:t>Erro: </a:t>
            </a:r>
            <a:r>
              <a:rPr lang="pt-BR" dirty="0" smtClean="0"/>
              <a:t>Muitos estudantes pulam a etapa de planejamento e começam a escrever a redação diretamente, sem uma organização prévia das ideias.</a:t>
            </a:r>
          </a:p>
          <a:p>
            <a:pPr algn="just"/>
            <a:r>
              <a:rPr lang="pt-BR" b="1" u="sng" dirty="0" smtClean="0"/>
              <a:t>Consequência:</a:t>
            </a:r>
            <a:r>
              <a:rPr lang="pt-BR" dirty="0" smtClean="0"/>
              <a:t> Isso pode levar a um texto desorganizado, com ideias confusas e argumentação fraca.</a:t>
            </a:r>
          </a:p>
          <a:p>
            <a:pPr algn="just"/>
            <a:r>
              <a:rPr lang="pt-BR" b="1" u="sng" dirty="0" smtClean="0"/>
              <a:t>Solução: </a:t>
            </a:r>
            <a:r>
              <a:rPr lang="pt-BR" dirty="0" smtClean="0"/>
              <a:t>Antes de começar a escrever, faça um planejamento no rascunho. Organize suas ideias em tópicos, definindo a introdução, o desenvolvimento e a conclusão. Isso ajuda a manter a coesão e a coerência do texto.</a:t>
            </a:r>
            <a:endParaRPr lang="pt-BR" dirty="0"/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55628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Erros comuns – p. 15 da Apostila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sz="3600" b="1" dirty="0" smtClean="0"/>
              <a:t>Começar a redação diretamente, sem fazer o esqueleto.</a:t>
            </a:r>
          </a:p>
          <a:p>
            <a:pPr marL="0" indent="0" algn="just">
              <a:buNone/>
            </a:pPr>
            <a:endParaRPr lang="pt-BR" sz="3600" b="1" dirty="0" smtClean="0"/>
          </a:p>
          <a:p>
            <a:pPr algn="just"/>
            <a:r>
              <a:rPr lang="pt-BR" b="1" u="sng" dirty="0" smtClean="0"/>
              <a:t>Erro:</a:t>
            </a:r>
            <a:r>
              <a:rPr lang="pt-BR" dirty="0" smtClean="0"/>
              <a:t> Escrever sem um esqueleto (estrutura básica) pode resultar em uma redação desconexa, com partes que não se relacionam bem.</a:t>
            </a:r>
          </a:p>
          <a:p>
            <a:pPr algn="just"/>
            <a:r>
              <a:rPr lang="pt-BR" b="1" u="sng" dirty="0" smtClean="0"/>
              <a:t>Consequência: </a:t>
            </a:r>
            <a:r>
              <a:rPr lang="pt-BR" dirty="0" smtClean="0"/>
              <a:t>A falta de estrutura pode dificultar a compreensão do texto pelo corretor e prejudicar a argumentação.</a:t>
            </a:r>
          </a:p>
          <a:p>
            <a:pPr algn="just"/>
            <a:r>
              <a:rPr lang="pt-BR" b="1" u="sng" dirty="0" smtClean="0"/>
              <a:t>Solução: </a:t>
            </a:r>
            <a:r>
              <a:rPr lang="pt-BR" dirty="0" smtClean="0"/>
              <a:t>Monte um esqueleto da redação antes de começar a escrevê-la. Defina a tese, os argumentos principais e como cada parte do texto se conectará. Isso garante uma linha de raciocínio clara e organizada.</a:t>
            </a:r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404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Erros comuns – p. 15 da Apostila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sz="4000" b="1" dirty="0" smtClean="0"/>
              <a:t>Fazer a redação inteira no rascunho e passar a limpo na folha definitiva.</a:t>
            </a:r>
          </a:p>
          <a:p>
            <a:pPr marL="0" indent="0" algn="just">
              <a:buNone/>
            </a:pPr>
            <a:endParaRPr lang="pt-BR" sz="4000" b="1" dirty="0" smtClean="0"/>
          </a:p>
          <a:p>
            <a:pPr algn="just"/>
            <a:r>
              <a:rPr lang="pt-BR" sz="3400" b="1" u="sng" dirty="0" smtClean="0"/>
              <a:t>Erro: </a:t>
            </a:r>
            <a:r>
              <a:rPr lang="pt-BR" sz="3400" dirty="0" smtClean="0"/>
              <a:t>Escrever a redação completa no rascunho e depois passá-la a limpo pode consumir muito tempo e aumentar a chance de cometer erros durante a transcrição.</a:t>
            </a:r>
          </a:p>
          <a:p>
            <a:pPr algn="just"/>
            <a:r>
              <a:rPr lang="pt-BR" sz="3400" b="1" u="sng" dirty="0" smtClean="0"/>
              <a:t>Consequência:</a:t>
            </a:r>
            <a:r>
              <a:rPr lang="pt-BR" sz="3400" dirty="0" smtClean="0"/>
              <a:t> Isso pode resultar em falta de tempo para revisar o texto final, deixando erros gramaticais e de coerência passarem despercebidos.</a:t>
            </a:r>
          </a:p>
          <a:p>
            <a:pPr algn="just"/>
            <a:r>
              <a:rPr lang="pt-BR" sz="3400" b="1" u="sng" dirty="0" smtClean="0"/>
              <a:t>Solução</a:t>
            </a:r>
            <a:r>
              <a:rPr lang="pt-BR" sz="3400" dirty="0" smtClean="0"/>
              <a:t>: Utilize o rascunho para planejar e organizar suas ideias, mas escreva a redação final diretamente na folha definitiva, revisando cada parágrafo à medida que escreve. Isso economiza tempo e permite uma revisão mais eficiente.</a:t>
            </a:r>
            <a:endParaRPr lang="pt-BR" sz="3400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092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253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Erros comuns – p. 15 da Apostila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sz="4100" b="1" dirty="0" smtClean="0"/>
              <a:t>Escolher argumentos que acha que seriam bons, mas que você não domina.</a:t>
            </a:r>
          </a:p>
          <a:p>
            <a:endParaRPr lang="pt-BR" dirty="0" smtClean="0"/>
          </a:p>
          <a:p>
            <a:pPr algn="just"/>
            <a:r>
              <a:rPr lang="pt-BR" sz="3400" b="1" u="sng" dirty="0" smtClean="0"/>
              <a:t>Erro: </a:t>
            </a:r>
            <a:r>
              <a:rPr lang="pt-BR" sz="3400" dirty="0" smtClean="0"/>
              <a:t>Escolher argumentos que parecem fortes, mas sobre os quais você não tem conhecimento suficiente, pode resultar em uma argumentação fraca e superficial.</a:t>
            </a:r>
          </a:p>
          <a:p>
            <a:pPr algn="just"/>
            <a:r>
              <a:rPr lang="pt-BR" sz="3400" b="1" u="sng" dirty="0" smtClean="0"/>
              <a:t>Consequência:</a:t>
            </a:r>
            <a:r>
              <a:rPr lang="pt-BR" sz="3400" dirty="0" smtClean="0"/>
              <a:t> A falta de domínio sobre os argumentos pode levar a erros factuais e a uma argumentação pouco convincente.</a:t>
            </a:r>
          </a:p>
          <a:p>
            <a:pPr algn="just"/>
            <a:r>
              <a:rPr lang="pt-BR" sz="3400" b="1" u="sng" dirty="0" smtClean="0"/>
              <a:t>Solução:</a:t>
            </a:r>
            <a:r>
              <a:rPr lang="pt-BR" sz="3400" dirty="0" smtClean="0"/>
              <a:t> Escolha argumentos sobre os quais você tem conhecimento e confiança. Argumentos bem fundamentados são mais persuasivos e demonstram seu domínio sobre o tema. Prefira qualidade à quantidade.</a:t>
            </a:r>
            <a:endParaRPr lang="pt-BR" sz="3400" dirty="0"/>
          </a:p>
        </p:txBody>
      </p:sp>
    </p:spTree>
    <p:extLst>
      <p:ext uri="{BB962C8B-B14F-4D97-AF65-F5344CB8AC3E}">
        <p14:creationId xmlns:p14="http://schemas.microsoft.com/office/powerpoint/2010/main" val="8972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Prof. </a:t>
            </a:r>
            <a:r>
              <a:rPr lang="pt-BR" dirty="0" err="1" smtClean="0"/>
              <a:t>Ma</a:t>
            </a:r>
            <a:r>
              <a:rPr lang="pt-BR" dirty="0" smtClean="0"/>
              <a:t>. Dirce Salomé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pt-BR" sz="2000" dirty="0" smtClean="0"/>
              <a:t>Doutoranda em Literatura (UnB) </a:t>
            </a:r>
          </a:p>
          <a:p>
            <a:r>
              <a:rPr lang="pt-BR" sz="2000" dirty="0" smtClean="0"/>
              <a:t>Mestre em Direitos Humanos (Cidadania e Violência) (</a:t>
            </a:r>
            <a:r>
              <a:rPr lang="pt-BR" sz="2000" dirty="0" err="1" smtClean="0"/>
              <a:t>Unieuro</a:t>
            </a:r>
            <a:r>
              <a:rPr lang="pt-BR" sz="2000" dirty="0" smtClean="0"/>
              <a:t>/DF)</a:t>
            </a:r>
          </a:p>
          <a:p>
            <a:r>
              <a:rPr lang="pt-BR" sz="2000" dirty="0" smtClean="0"/>
              <a:t>Especialista em Gestão Pública e Negócios (IFB)</a:t>
            </a:r>
          </a:p>
          <a:p>
            <a:r>
              <a:rPr lang="pt-BR" sz="2000" dirty="0" smtClean="0"/>
              <a:t>Especialista em Docência do Ensino Superior</a:t>
            </a:r>
          </a:p>
          <a:p>
            <a:r>
              <a:rPr lang="pt-BR" sz="2000" dirty="0" smtClean="0"/>
              <a:t>Especialista em Psicopedagogia Clínica e Institucional </a:t>
            </a:r>
          </a:p>
          <a:p>
            <a:r>
              <a:rPr lang="pt-BR" sz="2000" dirty="0" smtClean="0"/>
              <a:t>Especialista em Educação a Distância</a:t>
            </a:r>
          </a:p>
          <a:p>
            <a:r>
              <a:rPr lang="pt-BR" sz="2000" dirty="0" smtClean="0"/>
              <a:t>Especialista em Ensino de Língua Inglesa</a:t>
            </a:r>
          </a:p>
          <a:p>
            <a:r>
              <a:rPr lang="pt-BR" sz="2000" dirty="0" smtClean="0"/>
              <a:t>Especialista em TEA/</a:t>
            </a:r>
            <a:r>
              <a:rPr lang="pt-BR" sz="2000" dirty="0" err="1" smtClean="0"/>
              <a:t>Neuropsicopedagogia</a:t>
            </a:r>
            <a:r>
              <a:rPr lang="pt-BR" sz="2000" dirty="0" smtClean="0"/>
              <a:t> Institucional e ABA</a:t>
            </a:r>
          </a:p>
          <a:p>
            <a:r>
              <a:rPr lang="pt-BR" sz="2000" dirty="0" smtClean="0"/>
              <a:t>Especialista em Recursos Humanos</a:t>
            </a:r>
          </a:p>
          <a:p>
            <a:r>
              <a:rPr lang="pt-BR" sz="2000" dirty="0" smtClean="0"/>
              <a:t>Licenciada em Letras; Pedagogia e Bacharel em Administração</a:t>
            </a:r>
          </a:p>
          <a:p>
            <a:r>
              <a:rPr lang="pt-BR" sz="2000" dirty="0" smtClean="0"/>
              <a:t>Professora do Ensino Superior e da Educação Básica</a:t>
            </a:r>
          </a:p>
          <a:p>
            <a:r>
              <a:rPr lang="pt-BR" sz="2000" dirty="0" smtClean="0"/>
              <a:t>Lattes: </a:t>
            </a:r>
            <a:r>
              <a:rPr lang="pt-BR" sz="2000" dirty="0" smtClean="0">
                <a:hlinkClick r:id="rId2"/>
              </a:rPr>
              <a:t>http://lattes.cnpq.br/7836053563578154</a:t>
            </a:r>
            <a:r>
              <a:rPr lang="pt-BR" sz="2000" dirty="0" smtClean="0"/>
              <a:t> </a:t>
            </a:r>
          </a:p>
          <a:p>
            <a:r>
              <a:rPr lang="pt-BR" sz="2000" dirty="0" err="1" smtClean="0"/>
              <a:t>Orcid</a:t>
            </a:r>
            <a:r>
              <a:rPr lang="pt-BR" sz="2000" dirty="0" smtClean="0"/>
              <a:t>: </a:t>
            </a:r>
            <a:r>
              <a:rPr lang="pt-BR" sz="2000" dirty="0" smtClean="0">
                <a:hlinkClick r:id="rId3"/>
              </a:rPr>
              <a:t>https://orcid.org/0000-0001-5714-1419</a:t>
            </a:r>
            <a:r>
              <a:rPr lang="pt-BR" sz="2000" dirty="0" smtClean="0"/>
              <a:t> </a:t>
            </a:r>
          </a:p>
          <a:p>
            <a:r>
              <a:rPr lang="pt-BR" sz="2000" dirty="0" smtClean="0"/>
              <a:t>E-mail: </a:t>
            </a:r>
            <a:r>
              <a:rPr lang="pt-BR" sz="2000" dirty="0" smtClean="0">
                <a:hlinkClick r:id="rId4"/>
              </a:rPr>
              <a:t>profdircesalome@gmail.com</a:t>
            </a:r>
            <a:r>
              <a:rPr lang="pt-BR" sz="2000" dirty="0" smtClean="0"/>
              <a:t>  @</a:t>
            </a:r>
            <a:r>
              <a:rPr lang="pt-BR" sz="2000" dirty="0" err="1" smtClean="0"/>
              <a:t>dirce_salome</a:t>
            </a:r>
            <a:r>
              <a:rPr lang="pt-BR" sz="2000" dirty="0" smtClean="0"/>
              <a:t> (Instagram) </a:t>
            </a:r>
          </a:p>
          <a:p>
            <a:endParaRPr lang="pt-BR" sz="24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124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pPr algn="just"/>
            <a:r>
              <a:rPr lang="pt-BR" b="1" u="sng" dirty="0" smtClean="0"/>
              <a:t>Introdução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algn="just"/>
            <a:r>
              <a:rPr lang="pt-BR" dirty="0" smtClean="0"/>
              <a:t>O candidato deve </a:t>
            </a:r>
            <a:r>
              <a:rPr lang="pt-BR" b="1" u="sng" dirty="0" smtClean="0"/>
              <a:t>introduzir a tese </a:t>
            </a:r>
            <a:r>
              <a:rPr lang="pt-BR" dirty="0" smtClean="0"/>
              <a:t>e o posicionamento sobre o tema proposto.</a:t>
            </a:r>
          </a:p>
          <a:p>
            <a:pPr algn="just"/>
            <a:r>
              <a:rPr lang="pt-BR" b="1" dirty="0" smtClean="0"/>
              <a:t>Contextualização</a:t>
            </a:r>
            <a:r>
              <a:rPr lang="pt-BR" dirty="0" smtClean="0"/>
              <a:t>: A apresentação do </a:t>
            </a:r>
            <a:r>
              <a:rPr lang="pt-BR" u="sng" dirty="0" smtClean="0"/>
              <a:t>tema</a:t>
            </a:r>
            <a:r>
              <a:rPr lang="pt-BR" dirty="0" smtClean="0"/>
              <a:t> deve ser feita por meio de uma contextualização que utilize repertórios culturais, estabelecendo uma relação direta com a proposta de redação.</a:t>
            </a:r>
          </a:p>
        </p:txBody>
      </p:sp>
    </p:spTree>
    <p:extLst>
      <p:ext uri="{BB962C8B-B14F-4D97-AF65-F5344CB8AC3E}">
        <p14:creationId xmlns:p14="http://schemas.microsoft.com/office/powerpoint/2010/main" val="139007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85000" lnSpcReduction="10000"/>
          </a:bodyPr>
          <a:lstStyle/>
          <a:p>
            <a:r>
              <a:rPr lang="pt-BR" b="1" u="sng" dirty="0" smtClean="0"/>
              <a:t>Desenvolvimento</a:t>
            </a:r>
          </a:p>
          <a:p>
            <a:pPr algn="just"/>
            <a:r>
              <a:rPr lang="pt-BR" b="1" dirty="0" smtClean="0"/>
              <a:t>Aprofundamento da Tese</a:t>
            </a:r>
            <a:r>
              <a:rPr lang="pt-BR" dirty="0" smtClean="0"/>
              <a:t>: No desenvolvimento, é necessário aprofundar a tese apresentada na introdução, explorando o ponto de vista do candidato por meio de argumentação.</a:t>
            </a:r>
          </a:p>
          <a:p>
            <a:pPr algn="just"/>
            <a:r>
              <a:rPr lang="pt-BR" b="1" dirty="0" smtClean="0"/>
              <a:t>Clareza e Objetividade</a:t>
            </a:r>
            <a:r>
              <a:rPr lang="pt-BR" dirty="0" smtClean="0"/>
              <a:t>: Os argumentos devem ser apresentados de forma clara e objetiva.</a:t>
            </a:r>
          </a:p>
          <a:p>
            <a:pPr algn="just"/>
            <a:r>
              <a:rPr lang="pt-BR" b="1" dirty="0" smtClean="0"/>
              <a:t>Tópico Frasal</a:t>
            </a:r>
            <a:r>
              <a:rPr lang="pt-BR" dirty="0" smtClean="0"/>
              <a:t>: Cada parágrafo deve iniciar com um tópico frasal que introduza a ideia central do parágrafo.</a:t>
            </a:r>
          </a:p>
          <a:p>
            <a:pPr algn="just"/>
            <a:r>
              <a:rPr lang="pt-BR" b="1" dirty="0" smtClean="0"/>
              <a:t>Repertório Sociocultural</a:t>
            </a:r>
            <a:r>
              <a:rPr lang="pt-BR" dirty="0" smtClean="0"/>
              <a:t>: É importante utilizar conhecimentos socioculturais para sustentar a argumentação.</a:t>
            </a:r>
          </a:p>
          <a:p>
            <a:pPr algn="just"/>
            <a:r>
              <a:rPr lang="pt-BR" b="1" dirty="0" smtClean="0"/>
              <a:t>Argumentação:</a:t>
            </a:r>
            <a:r>
              <a:rPr lang="pt-BR" dirty="0" smtClean="0"/>
              <a:t> A argumentação deve ser consistente e bem fundamentada, explorando diferentes perspectivas do tema.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143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92500" lnSpcReduction="10000"/>
          </a:bodyPr>
          <a:lstStyle/>
          <a:p>
            <a:r>
              <a:rPr lang="pt-BR" b="1" u="sng" dirty="0" smtClean="0"/>
              <a:t>Conclusão</a:t>
            </a:r>
          </a:p>
          <a:p>
            <a:pPr algn="just"/>
            <a:r>
              <a:rPr lang="pt-BR" b="1" dirty="0" smtClean="0"/>
              <a:t>Proposta de Intervenção</a:t>
            </a:r>
            <a:r>
              <a:rPr lang="pt-BR" dirty="0" smtClean="0"/>
              <a:t>: Na conclusão, o candidato deve propor intervenções que possam contribuir para a resolução da problemática apresentada. Detalhamento das Soluções: As soluções ou medidas sugeridas devem ser detalhadas, especificando: </a:t>
            </a:r>
            <a:r>
              <a:rPr lang="pt-BR" u="sng" dirty="0" smtClean="0"/>
              <a:t>Quem realizará a ação </a:t>
            </a:r>
            <a:r>
              <a:rPr lang="pt-BR" dirty="0" smtClean="0"/>
              <a:t>(Estado/Ministérios). </a:t>
            </a:r>
            <a:r>
              <a:rPr lang="pt-BR" u="sng" dirty="0" smtClean="0"/>
              <a:t>O que será realizado </a:t>
            </a:r>
            <a:r>
              <a:rPr lang="pt-BR" dirty="0" smtClean="0"/>
              <a:t>(Ação-Criação de um plano/Política Pública). </a:t>
            </a:r>
            <a:r>
              <a:rPr lang="pt-BR" u="sng" dirty="0" smtClean="0"/>
              <a:t>Como será realizado</a:t>
            </a:r>
            <a:r>
              <a:rPr lang="pt-BR" dirty="0" smtClean="0"/>
              <a:t> (Por meio de mais incentivos/Disponibilidade de verbas estatais). </a:t>
            </a:r>
            <a:r>
              <a:rPr lang="pt-BR" u="sng" dirty="0" smtClean="0"/>
              <a:t>Para que será realizado</a:t>
            </a:r>
            <a:r>
              <a:rPr lang="pt-BR" dirty="0" smtClean="0"/>
              <a:t> (A fim de suscitar melhorias/Diminuir a desigualdade, </a:t>
            </a:r>
            <a:r>
              <a:rPr lang="pt-BR" dirty="0" err="1" smtClean="0"/>
              <a:t>etc</a:t>
            </a:r>
            <a:r>
              <a:rPr lang="pt-BR" dirty="0" smtClean="0"/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553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COMO É UMA REDAÇÃO NOTA MIL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 smtClean="0"/>
              <a:t>A redação terá 4 parágrafos:</a:t>
            </a:r>
          </a:p>
          <a:p>
            <a:r>
              <a:rPr lang="pt-BR" dirty="0" smtClean="0"/>
              <a:t>O primeiro parágrafo será a </a:t>
            </a:r>
            <a:r>
              <a:rPr lang="pt-BR" b="1" u="sng" dirty="0" smtClean="0"/>
              <a:t>Introdução</a:t>
            </a:r>
            <a:r>
              <a:rPr lang="pt-BR" dirty="0" smtClean="0"/>
              <a:t>.</a:t>
            </a:r>
          </a:p>
          <a:p>
            <a:r>
              <a:rPr lang="pt-BR" dirty="0" smtClean="0"/>
              <a:t>O </a:t>
            </a:r>
            <a:r>
              <a:rPr lang="pt-BR" b="1" u="sng" dirty="0" smtClean="0"/>
              <a:t>segundo parágrafo </a:t>
            </a:r>
            <a:r>
              <a:rPr lang="pt-BR" dirty="0" smtClean="0"/>
              <a:t>trará o desenvolvimento do primeiro argumento.</a:t>
            </a:r>
          </a:p>
          <a:p>
            <a:r>
              <a:rPr lang="pt-BR" dirty="0" smtClean="0"/>
              <a:t>O </a:t>
            </a:r>
            <a:r>
              <a:rPr lang="pt-BR" b="1" u="sng" dirty="0" smtClean="0"/>
              <a:t>terceiro parágrafo </a:t>
            </a:r>
            <a:r>
              <a:rPr lang="pt-BR" dirty="0" smtClean="0"/>
              <a:t>trará o desenvolvimento do segundo argumento.</a:t>
            </a:r>
          </a:p>
          <a:p>
            <a:r>
              <a:rPr lang="pt-BR" dirty="0" smtClean="0"/>
              <a:t>O </a:t>
            </a:r>
            <a:r>
              <a:rPr lang="pt-BR" b="1" u="sng" dirty="0" smtClean="0"/>
              <a:t>quarto parágrafo </a:t>
            </a:r>
            <a:r>
              <a:rPr lang="pt-BR" dirty="0" smtClean="0"/>
              <a:t>será a Conclusão.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456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dirty="0" smtClean="0"/>
              <a:t>REDAÇÕES NOTA MIL NO ENEM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pt-BR" b="1" dirty="0" smtClean="0"/>
              <a:t>EXERCÍCIO</a:t>
            </a:r>
          </a:p>
          <a:p>
            <a:pPr marL="0" indent="0" algn="just">
              <a:buNone/>
            </a:pPr>
            <a:r>
              <a:rPr lang="pt-BR" sz="2400" dirty="0" smtClean="0"/>
              <a:t>FAZER PARÁFRASES DAS DUAS REDAÇÕES A SEGUIR, PARA TREINAR-MEMORIZAR O ESQUEMA TEXTUAL.</a:t>
            </a:r>
          </a:p>
          <a:p>
            <a:pPr marL="0" indent="0" algn="just">
              <a:buNone/>
            </a:pPr>
            <a:r>
              <a:rPr lang="pt-BR" sz="2400" dirty="0" smtClean="0"/>
              <a:t>REESCREVA A REDAÇÃO ABAIXO, PARAFRASEANDO, SEGUINDO O SEGUINTE ESQUEMA: </a:t>
            </a:r>
          </a:p>
          <a:p>
            <a:pPr marL="0" indent="0" algn="just">
              <a:buNone/>
            </a:pPr>
            <a:r>
              <a:rPr lang="pt-BR" sz="2400" b="1" dirty="0" smtClean="0"/>
              <a:t>Estrutura Simplificada com </a:t>
            </a:r>
            <a:r>
              <a:rPr lang="pt-BR" sz="2400" b="1" u="sng" dirty="0" smtClean="0"/>
              <a:t>2 argumentos</a:t>
            </a:r>
          </a:p>
          <a:p>
            <a:pPr marL="0" indent="0" algn="just">
              <a:buNone/>
            </a:pPr>
            <a:r>
              <a:rPr lang="pt-BR" sz="2400" b="1" dirty="0" smtClean="0"/>
              <a:t>1º parágrafo (introdução):</a:t>
            </a:r>
            <a:r>
              <a:rPr lang="pt-BR" sz="2400" dirty="0" smtClean="0"/>
              <a:t> Tema e objetivo na 1ª frase. Citar argumentos 1 e 2 na 2ª frase. (3 a 5 linhas)</a:t>
            </a:r>
          </a:p>
          <a:p>
            <a:pPr marL="0" indent="0" algn="just">
              <a:buNone/>
            </a:pPr>
            <a:r>
              <a:rPr lang="pt-BR" sz="2400" b="1" dirty="0" smtClean="0"/>
              <a:t>2º parágrafo: </a:t>
            </a:r>
            <a:r>
              <a:rPr lang="pt-BR" sz="2400" dirty="0" smtClean="0"/>
              <a:t>Desenvolvimento do argumento 1,em 1 parágrafo, com pelo menos 2 frases. (5 a 10 linhas)</a:t>
            </a:r>
          </a:p>
          <a:p>
            <a:pPr marL="0" indent="0" algn="just">
              <a:buNone/>
            </a:pPr>
            <a:r>
              <a:rPr lang="pt-BR" sz="2400" dirty="0" smtClean="0"/>
              <a:t>3º parágrafo: Desenvolvimento do argumento 2,em 1 parágrafo, com pelo menos 2 frases. (5 a 10 linhas)</a:t>
            </a:r>
          </a:p>
          <a:p>
            <a:pPr marL="0" indent="0" algn="just">
              <a:buNone/>
            </a:pPr>
            <a:r>
              <a:rPr lang="pt-BR" sz="2400" dirty="0" smtClean="0"/>
              <a:t>4º parágrafo (conclusão): Tema e objetivo na 1ª frase com outras palavras. Proposta de Intervenção na 2ª</a:t>
            </a:r>
          </a:p>
          <a:p>
            <a:pPr marL="0" indent="0" algn="just">
              <a:buNone/>
            </a:pPr>
            <a:r>
              <a:rPr lang="pt-BR" sz="2400" dirty="0" smtClean="0"/>
              <a:t>frase. (3 a 6 linhas)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67584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REDAÇÃO NOTA MIL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244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TEXTOS MOTIVADORES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70000" lnSpcReduction="20000"/>
          </a:bodyPr>
          <a:lstStyle/>
          <a:p>
            <a:r>
              <a:rPr lang="pt-BR" b="1" dirty="0"/>
              <a:t>TEXTO I </a:t>
            </a:r>
            <a:endParaRPr lang="pt-BR" b="1" dirty="0" smtClean="0"/>
          </a:p>
          <a:p>
            <a:r>
              <a:rPr lang="pt-BR" b="1" dirty="0" smtClean="0"/>
              <a:t>O trabalho </a:t>
            </a:r>
            <a:r>
              <a:rPr lang="pt-BR" b="1" dirty="0"/>
              <a:t>de cuidado não remunerado e mal pago e a crise global da desigualdade </a:t>
            </a:r>
            <a:endParaRPr lang="pt-BR" b="1" dirty="0" smtClean="0"/>
          </a:p>
          <a:p>
            <a:endParaRPr lang="pt-BR" b="1" dirty="0" smtClean="0"/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dirty="0"/>
              <a:t>trabalho de cuidado é essencial para nossas sociedades e para </a:t>
            </a:r>
            <a:r>
              <a:rPr lang="pt-BR" dirty="0" smtClean="0"/>
              <a:t>a economia. </a:t>
            </a:r>
            <a:r>
              <a:rPr lang="pt-BR" dirty="0"/>
              <a:t>Ele inclui o trabalho de cuidar de crianças, idosos e pessoas com doenças e	</a:t>
            </a:r>
            <a:r>
              <a:rPr lang="pt-BR" dirty="0" smtClean="0"/>
              <a:t>deficiências físicas e mentais, bem como o trabalho doméstico </a:t>
            </a:r>
            <a:r>
              <a:rPr lang="pt-BR" dirty="0"/>
              <a:t>diário que inclui cozinhar, limpar, lavar, consertar coisas e buscar água e lenha. Se ninguém investisse tempo, esforços e recursos nessas tarefas diárias essenciais, comunidades, locais de trabalho e </a:t>
            </a:r>
            <a:r>
              <a:rPr lang="pt-BR" dirty="0" smtClean="0"/>
              <a:t>economias inteiras ficariam estagnados</a:t>
            </a:r>
            <a:r>
              <a:rPr lang="pt-BR" dirty="0"/>
              <a:t>.	</a:t>
            </a:r>
            <a:r>
              <a:rPr lang="pt-BR" dirty="0" smtClean="0"/>
              <a:t> Em todo o mundo, o </a:t>
            </a:r>
            <a:r>
              <a:rPr lang="pt-BR" dirty="0"/>
              <a:t>trabalho de cuidado não remunerado e mal pago é </a:t>
            </a:r>
            <a:r>
              <a:rPr lang="pt-BR" dirty="0" smtClean="0"/>
              <a:t>desproporcionalmente assumido </a:t>
            </a:r>
            <a:r>
              <a:rPr lang="pt-BR" dirty="0"/>
              <a:t>por mulheres e meninas em situação de pobreza, </a:t>
            </a:r>
            <a:r>
              <a:rPr lang="pt-BR" dirty="0" smtClean="0"/>
              <a:t>especialmente </a:t>
            </a:r>
            <a:r>
              <a:rPr lang="pt-BR" dirty="0"/>
              <a:t>por aquelas que pertencem a grupos que, além da discriminação de gênero, sofrem preconceito em decorrência de sua raça, etnia, nacionalidade e sexualidade. As mulheres são responsáveis por mais de três quartos do cuidado não remunerado e compõem dois terços da força de trabalho envolvida em atividades de cuidado remuneradas. </a:t>
            </a:r>
          </a:p>
        </p:txBody>
      </p:sp>
    </p:spTree>
    <p:extLst>
      <p:ext uri="{BB962C8B-B14F-4D97-AF65-F5344CB8AC3E}">
        <p14:creationId xmlns:p14="http://schemas.microsoft.com/office/powerpoint/2010/main" val="41147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667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pt-BR" sz="2700" b="1" dirty="0" smtClean="0"/>
              <a:t/>
            </a:r>
            <a:br>
              <a:rPr lang="pt-BR" sz="2700" b="1" dirty="0" smtClean="0"/>
            </a:br>
            <a:r>
              <a:rPr lang="pt-BR" sz="2700" b="1" dirty="0"/>
              <a:t/>
            </a:r>
            <a:br>
              <a:rPr lang="pt-BR" sz="2700" b="1" dirty="0"/>
            </a:br>
            <a:r>
              <a:rPr lang="pt-BR" sz="2700" b="1" dirty="0" smtClean="0"/>
              <a:t>ENEM </a:t>
            </a:r>
            <a:r>
              <a:rPr lang="pt-BR" sz="2700" b="1" dirty="0" smtClean="0"/>
              <a:t>2023 </a:t>
            </a:r>
            <a:r>
              <a:rPr lang="pt-BR" sz="2700" b="1" dirty="0"/>
              <a:t>- Desafios para o enfrentamento da invisibilidade do trabalho de cuidados realizados pela mulher no Brasil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 smtClean="0"/>
              <a:t>	</a:t>
            </a:r>
            <a:r>
              <a:rPr lang="pt-BR" sz="3500" dirty="0" smtClean="0"/>
              <a:t>Conforme estudos demográficos realizados pelo Instituto Brasileiro de Geografia e Estatística (IBGE), a população de idosos crescerá drasticamente nas próximas décadas. Nesse contexto, o trabalho de cuidado realizado pelas mulheres é fundamental para acolher essa parcela populacional. Todavia, a invisibilidade e a omissão estatal são desafios que perpetuam o descaso sofrido por essas trabalhadoras no Brasil. Logo, faz-se imperiosa a tomada de medidas que resolvam esse contexto de emergência generalizada.</a:t>
            </a:r>
            <a:endParaRPr lang="pt-BR" sz="3500" dirty="0"/>
          </a:p>
        </p:txBody>
      </p:sp>
    </p:spTree>
    <p:extLst>
      <p:ext uri="{BB962C8B-B14F-4D97-AF65-F5344CB8AC3E}">
        <p14:creationId xmlns:p14="http://schemas.microsoft.com/office/powerpoint/2010/main" val="343247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	Sob essa perspectiva, é crucial que a escassez de debates acerca da importância das atividades de assistência seja superada. A esse respeito, a ilustre filósofa </a:t>
            </a:r>
            <a:r>
              <a:rPr lang="pt-BR" dirty="0" err="1" smtClean="0"/>
              <a:t>Djamila</a:t>
            </a:r>
            <a:r>
              <a:rPr lang="pt-BR" dirty="0" smtClean="0"/>
              <a:t> Ribeiro defende que, para atuar em uma situação, deve-se, antes de tudo, tirá-la da invisibilidade. Entretanto, o panorama nacional destoa do pensamento da autora, já que o alto índice de empregadas domésticas em condições ocupacionais precárias não é enxergado pelo círculo social, de modo que discussões sobre essa questão sejam priorizadas, dificultando intervenções nesse problema. Então, essa nebulosidade precisa ser exposta para conscientizar a sociedade.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798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CALENDÁRIO ENEM 202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399" y="692696"/>
            <a:ext cx="7649034" cy="543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95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 smtClean="0"/>
              <a:t>	Outrossim, vale ressaltar de que maneira a negligência do estado fomenta a marginalização das cuidadoras. A partir disso, o sociólogo polonês </a:t>
            </a:r>
            <a:r>
              <a:rPr lang="pt-BR" dirty="0" err="1" smtClean="0"/>
              <a:t>Zygmunt</a:t>
            </a:r>
            <a:r>
              <a:rPr lang="pt-BR" dirty="0" smtClean="0"/>
              <a:t> </a:t>
            </a:r>
            <a:r>
              <a:rPr lang="pt-BR" dirty="0" err="1" smtClean="0"/>
              <a:t>Bauman</a:t>
            </a:r>
            <a:r>
              <a:rPr lang="pt-BR" dirty="0" smtClean="0"/>
              <a:t> utiliza o termo "Instituição Zumbi" para simbolizar as entidades que não cumprem seu papel previamente estabelecido. Seguindo o raciocínio, é possível compreender o Poder Executivo como um exemplo da ideia do expoente da Sociologia, uma vez que a sua função de garantir dignidade profissional a todos não está sendo cumprida em sua totalidade, pois muitas trabalhadoras de acolhimento ainda encontram-se em situações indignas. Por isso, a conduta governamental necessita ser reformulada para assegurar os direitos dessas profissionais.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292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 smtClean="0"/>
              <a:t>	Portanto, torna-se primordial mitigar a marginalidade do trabalho de cuidado realizado pelo gênero feminino. Dessa forma, o Ministério da Cidadania, enquanto responsável por políticas cidadãs, deve propagar dados e pesquisas que revelam a gravidade do esquecimento sofrido pelas cuidadoras, por meio de plataformas midiáticas de destaque, a fim de atingir o maior contingente possível e conscientizá-lo. Ademais, a coletividade, por intermédio do Ministério público, precisa cobrar do Governo Federal ações efetivas de proteção ocupacional às empregadas domésticas, com o intuito de promover o labor digno a esses indivíduos. Assim, a acolhida da nova geração de pessoas da terceira idade poderá ser efetiva.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284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Redação Nota Mil – ENEM 2021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248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579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346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834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17573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41829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73226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7166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Exame Nacional do Ensino Médio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2800" dirty="0" smtClean="0"/>
              <a:t>O Enem é aplicado em dois domingos diferentes, sendo que em cada dia o participante deve responder a 90 questões, além da </a:t>
            </a:r>
            <a:r>
              <a:rPr lang="pt-BR" sz="2800" u="sng" dirty="0" smtClean="0"/>
              <a:t>redação dissertativa-argumentativa</a:t>
            </a:r>
            <a:r>
              <a:rPr lang="pt-BR" sz="2800" dirty="0" smtClean="0"/>
              <a:t> no primeiro dia de exame.</a:t>
            </a:r>
          </a:p>
          <a:p>
            <a:pPr algn="just"/>
            <a:r>
              <a:rPr lang="pt-BR" sz="2800" b="1" u="sng" dirty="0" smtClean="0"/>
              <a:t>Enem – primeiro dia</a:t>
            </a:r>
          </a:p>
          <a:p>
            <a:pPr algn="just"/>
            <a:r>
              <a:rPr lang="pt-BR" sz="2800" dirty="0" smtClean="0"/>
              <a:t>45 questões de </a:t>
            </a:r>
            <a:r>
              <a:rPr lang="pt-BR" sz="2800" u="sng" dirty="0" smtClean="0"/>
              <a:t>Linguagens, Códigos e suas tecnologias </a:t>
            </a:r>
            <a:r>
              <a:rPr lang="pt-BR" sz="2800" dirty="0" smtClean="0"/>
              <a:t>Português, Inglês ou Espanhol, Literatura, Artes, Educação Física, Tecnologias da Informação e Comunicação (internet, redes sociais e tecnologia)</a:t>
            </a:r>
          </a:p>
          <a:p>
            <a:pPr algn="just"/>
            <a:r>
              <a:rPr lang="pt-BR" sz="2800" dirty="0" smtClean="0"/>
              <a:t>45 questões de Ciências Humanas e suas tecnologias; e</a:t>
            </a:r>
          </a:p>
          <a:p>
            <a:pPr algn="just"/>
            <a:r>
              <a:rPr lang="pt-BR" sz="3900" b="1" u="sng" dirty="0" smtClean="0"/>
              <a:t>1 redação dissertativa-argumentativa</a:t>
            </a:r>
            <a:r>
              <a:rPr lang="pt-BR" sz="3900" dirty="0" smtClean="0"/>
              <a:t>.</a:t>
            </a:r>
            <a:endParaRPr lang="pt-BR" sz="3900" dirty="0"/>
          </a:p>
        </p:txBody>
      </p:sp>
    </p:spTree>
    <p:extLst>
      <p:ext uri="{BB962C8B-B14F-4D97-AF65-F5344CB8AC3E}">
        <p14:creationId xmlns:p14="http://schemas.microsoft.com/office/powerpoint/2010/main" val="302113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59096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3560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POR QUE DISSERTATIVO-ARGUMENTATIVA?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t-BR" b="1" dirty="0" smtClean="0"/>
              <a:t>Dissertativo</a:t>
            </a:r>
          </a:p>
          <a:p>
            <a:pPr algn="just"/>
            <a:r>
              <a:rPr lang="pt-BR" b="1" dirty="0" smtClean="0"/>
              <a:t>Exposição </a:t>
            </a:r>
            <a:r>
              <a:rPr lang="pt-BR" b="1" dirty="0"/>
              <a:t>e </a:t>
            </a:r>
            <a:r>
              <a:rPr lang="pt-BR" b="1" dirty="0" smtClean="0"/>
              <a:t>Explanação </a:t>
            </a:r>
            <a:r>
              <a:rPr lang="pt-BR" dirty="0" smtClean="0"/>
              <a:t>- A </a:t>
            </a:r>
            <a:r>
              <a:rPr lang="pt-BR" dirty="0"/>
              <a:t>dissertação é um tipo de texto que visa expor e explicar ideias de forma clara e organizada. No contexto do ENEM, isso significa que o candidato deve desenvolver um tema proposto pela prova, apresentando suas ideias de maneira lógica e estruturada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O </a:t>
            </a:r>
            <a:r>
              <a:rPr lang="pt-BR" dirty="0"/>
              <a:t>texto dissertativo possui uma introdução, desenvolvimento e conclusão, onde cada parte cumpre uma função específica na construção do argumento</a:t>
            </a:r>
            <a:r>
              <a:rPr lang="pt-BR" dirty="0" smtClean="0"/>
              <a:t>.</a:t>
            </a:r>
          </a:p>
          <a:p>
            <a:pPr algn="just"/>
            <a:r>
              <a:rPr lang="pt-BR" b="1" dirty="0" smtClean="0"/>
              <a:t>Argumentativa - Defesa </a:t>
            </a:r>
            <a:r>
              <a:rPr lang="pt-BR" b="1" dirty="0"/>
              <a:t>de um Ponto de </a:t>
            </a:r>
            <a:r>
              <a:rPr lang="pt-BR" b="1" dirty="0" smtClean="0"/>
              <a:t>Vista</a:t>
            </a:r>
          </a:p>
          <a:p>
            <a:pPr algn="just"/>
            <a:r>
              <a:rPr lang="pt-BR" dirty="0" smtClean="0"/>
              <a:t>A </a:t>
            </a:r>
            <a:r>
              <a:rPr lang="pt-BR" dirty="0"/>
              <a:t>argumentação, por outro lado, é a parte do texto onde o candidato deve defender um ponto de vista específico sobre o tema proposto. Isso envolve a utilização de argumentos, dados, exemplos e fatos para sustentar suas opiniões</a:t>
            </a:r>
            <a:r>
              <a:rPr lang="pt-BR" dirty="0" smtClean="0"/>
              <a:t>. No </a:t>
            </a:r>
            <a:r>
              <a:rPr lang="pt-BR" dirty="0"/>
              <a:t>caso da redação do ENEM, é esperado que o candidato não apenas expresse suas ideias, mas que as defenda de forma convincente, utilizando estratégias argumentativas adequadas</a:t>
            </a:r>
            <a:r>
              <a:rPr lang="pt-BR" dirty="0" smtClean="0"/>
              <a:t>.</a:t>
            </a:r>
          </a:p>
          <a:p>
            <a:pPr algn="just"/>
            <a:r>
              <a:rPr lang="pt-BR" b="1" dirty="0" smtClean="0"/>
              <a:t>Combinação</a:t>
            </a:r>
            <a:r>
              <a:rPr lang="pt-BR" b="1" dirty="0"/>
              <a:t>: </a:t>
            </a:r>
            <a:endParaRPr lang="pt-BR" b="1" dirty="0" smtClean="0"/>
          </a:p>
          <a:p>
            <a:pPr algn="just"/>
            <a:r>
              <a:rPr lang="pt-BR" b="1" dirty="0" smtClean="0"/>
              <a:t>Dissertativo-Argumentativa - Articulação </a:t>
            </a:r>
            <a:r>
              <a:rPr lang="pt-BR" b="1" dirty="0"/>
              <a:t>de </a:t>
            </a:r>
            <a:r>
              <a:rPr lang="pt-BR" b="1" dirty="0" smtClean="0"/>
              <a:t>Ideias </a:t>
            </a:r>
            <a:r>
              <a:rPr lang="pt-BR" b="1" dirty="0"/>
              <a:t>e </a:t>
            </a:r>
            <a:r>
              <a:rPr lang="pt-BR" b="1" dirty="0" smtClean="0"/>
              <a:t>Argumentos</a:t>
            </a:r>
          </a:p>
          <a:p>
            <a:pPr algn="just"/>
            <a:r>
              <a:rPr lang="pt-BR" dirty="0" smtClean="0"/>
              <a:t>A </a:t>
            </a:r>
            <a:r>
              <a:rPr lang="pt-BR" dirty="0"/>
              <a:t>redação dissertativo-argumentativa do ENEM combina esses dois aspectos, exigindo que o candidato elabore um texto que não só explique o tema, mas que também apresente e defenda um ponto de vista claro e coerente sobre ele.</a:t>
            </a:r>
          </a:p>
        </p:txBody>
      </p:sp>
    </p:spTree>
    <p:extLst>
      <p:ext uri="{BB962C8B-B14F-4D97-AF65-F5344CB8AC3E}">
        <p14:creationId xmlns:p14="http://schemas.microsoft.com/office/powerpoint/2010/main" val="141253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6017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TEMAS DE REDAÇÃO NAS EDIÇÕES DO ENEM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r>
              <a:rPr lang="pt-BR" sz="2000" dirty="0" smtClean="0"/>
              <a:t>Redação Enem 1998 – </a:t>
            </a:r>
            <a:r>
              <a:rPr lang="pt-BR" sz="2000" b="1" dirty="0" smtClean="0"/>
              <a:t>Viver e Aprender</a:t>
            </a:r>
          </a:p>
          <a:p>
            <a:r>
              <a:rPr lang="pt-BR" sz="2000" dirty="0" smtClean="0"/>
              <a:t>Redação Enem 1999 – </a:t>
            </a:r>
            <a:r>
              <a:rPr lang="pt-BR" sz="2000" b="1" dirty="0" smtClean="0"/>
              <a:t>Cidadania e participação social</a:t>
            </a:r>
          </a:p>
          <a:p>
            <a:r>
              <a:rPr lang="pt-BR" sz="2000" dirty="0" smtClean="0"/>
              <a:t>Redação Enem 2000 – </a:t>
            </a:r>
            <a:r>
              <a:rPr lang="pt-BR" sz="2000" b="1" dirty="0" smtClean="0"/>
              <a:t>Direitos da criança e do adolescente: como enfrentar esse desafio nacional?</a:t>
            </a:r>
          </a:p>
          <a:p>
            <a:r>
              <a:rPr lang="pt-BR" sz="2000" dirty="0" smtClean="0"/>
              <a:t>Redação Enem 2001 – </a:t>
            </a:r>
            <a:r>
              <a:rPr lang="pt-BR" sz="2000" b="1" dirty="0" smtClean="0"/>
              <a:t>Desenvolvimento e preservação ambiental: como conciliar interesses em conflito?</a:t>
            </a:r>
          </a:p>
          <a:p>
            <a:r>
              <a:rPr lang="pt-BR" sz="2000" dirty="0" smtClean="0"/>
              <a:t>Redação Enem 2002 – </a:t>
            </a:r>
            <a:r>
              <a:rPr lang="pt-BR" sz="2000" b="1" dirty="0" smtClean="0"/>
              <a:t>O direito de votar: como fazer dessa conquista um meio para promover as transformações sociais de que o Brasil necessita?</a:t>
            </a:r>
          </a:p>
          <a:p>
            <a:r>
              <a:rPr lang="pt-BR" sz="2000" dirty="0" smtClean="0"/>
              <a:t>Redação Enem 2003 – </a:t>
            </a:r>
            <a:r>
              <a:rPr lang="pt-BR" sz="2000" b="1" dirty="0" smtClean="0"/>
              <a:t>A violência na sociedade brasileira: como mudar as regras desses jogo?</a:t>
            </a:r>
          </a:p>
          <a:p>
            <a:r>
              <a:rPr lang="pt-BR" sz="2000" dirty="0" smtClean="0"/>
              <a:t>Redação Enem 2004 – </a:t>
            </a:r>
            <a:r>
              <a:rPr lang="pt-BR" sz="2000" b="1" dirty="0" smtClean="0"/>
              <a:t>Como garantir a liberdade de informação e evitar abusos nos meios de comunicação?</a:t>
            </a:r>
          </a:p>
          <a:p>
            <a:r>
              <a:rPr lang="pt-BR" sz="2000" dirty="0" smtClean="0"/>
              <a:t>Redação Enem 2005 – </a:t>
            </a:r>
            <a:r>
              <a:rPr lang="pt-BR" sz="2000" b="1" dirty="0" smtClean="0"/>
              <a:t>O trabalho infantil na realidade brasileira</a:t>
            </a:r>
          </a:p>
          <a:p>
            <a:r>
              <a:rPr lang="pt-BR" sz="2000" dirty="0" smtClean="0"/>
              <a:t>Redação Enem 2006 – </a:t>
            </a:r>
            <a:r>
              <a:rPr lang="pt-BR" sz="2000" b="1" dirty="0" smtClean="0"/>
              <a:t>O poder de transformação da leitura</a:t>
            </a:r>
          </a:p>
          <a:p>
            <a:r>
              <a:rPr lang="pt-BR" sz="2000" dirty="0" smtClean="0"/>
              <a:t>Redação Enem 2007 – </a:t>
            </a:r>
            <a:r>
              <a:rPr lang="pt-BR" sz="2000" b="1" dirty="0" smtClean="0"/>
              <a:t>O desafio de se conviver com a diferença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07804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TEMAS DE REDAÇÃO NAS EDIÇÕES DO ENEM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/>
          </a:bodyPr>
          <a:lstStyle/>
          <a:p>
            <a:pPr algn="just"/>
            <a:r>
              <a:rPr lang="pt-BR" sz="2000" dirty="0" smtClean="0"/>
              <a:t>Redação Enem 2008 – </a:t>
            </a:r>
            <a:r>
              <a:rPr lang="pt-BR" sz="2000" b="1" dirty="0" smtClean="0"/>
              <a:t>Como preservar a floresta Amazônica: suspender imediatamente o desmatamento; dar incentivos financeiros a proprietários que deixarem de desmatar ou aumentar a fiscalização e aplicar multas a quem desmatar?</a:t>
            </a:r>
          </a:p>
          <a:p>
            <a:pPr algn="just"/>
            <a:r>
              <a:rPr lang="pt-BR" sz="2000" dirty="0" smtClean="0"/>
              <a:t>Redação Enem 2009 </a:t>
            </a:r>
            <a:r>
              <a:rPr lang="pt-BR" sz="2000" b="1" dirty="0" smtClean="0"/>
              <a:t>– O indivíduo frente à ética nacional</a:t>
            </a:r>
          </a:p>
          <a:p>
            <a:pPr algn="just"/>
            <a:r>
              <a:rPr lang="pt-BR" sz="2000" dirty="0" smtClean="0"/>
              <a:t>Redação Enem 2010 –</a:t>
            </a:r>
            <a:r>
              <a:rPr lang="pt-BR" sz="2000" b="1" dirty="0" smtClean="0"/>
              <a:t> O trabalho na construção da dignidade humana</a:t>
            </a:r>
          </a:p>
          <a:p>
            <a:pPr algn="just"/>
            <a:r>
              <a:rPr lang="pt-BR" sz="2000" dirty="0" smtClean="0"/>
              <a:t>Redação Enem 2011 – </a:t>
            </a:r>
            <a:r>
              <a:rPr lang="pt-BR" sz="2000" b="1" dirty="0" smtClean="0"/>
              <a:t>Viver em rede no século XXI: os limites entre o público e o privado</a:t>
            </a:r>
          </a:p>
          <a:p>
            <a:pPr algn="just"/>
            <a:r>
              <a:rPr lang="pt-BR" sz="2000" dirty="0" smtClean="0"/>
              <a:t>Redação Enem 2012 –</a:t>
            </a:r>
            <a:r>
              <a:rPr lang="pt-BR" sz="2000" b="1" dirty="0" smtClean="0"/>
              <a:t> O movimento imigratório para o Brasil no século XXI</a:t>
            </a:r>
          </a:p>
          <a:p>
            <a:pPr algn="just"/>
            <a:r>
              <a:rPr lang="pt-BR" sz="2000" dirty="0" smtClean="0"/>
              <a:t>Redação Enem 2013 – </a:t>
            </a:r>
            <a:r>
              <a:rPr lang="pt-BR" sz="2000" b="1" dirty="0" smtClean="0"/>
              <a:t>Os efeitos da implantação da Lei Seca no Brasil</a:t>
            </a:r>
          </a:p>
          <a:p>
            <a:pPr algn="just"/>
            <a:r>
              <a:rPr lang="pt-BR" sz="2000" dirty="0" smtClean="0"/>
              <a:t>Redação Enem 2014 –</a:t>
            </a:r>
            <a:r>
              <a:rPr lang="pt-BR" sz="2000" b="1" dirty="0" smtClean="0"/>
              <a:t> Publicidade infantil em questão no Brasil</a:t>
            </a:r>
          </a:p>
          <a:p>
            <a:pPr algn="just"/>
            <a:r>
              <a:rPr lang="pt-BR" sz="2000" dirty="0" smtClean="0"/>
              <a:t>Redação Enem 2015 – </a:t>
            </a:r>
            <a:r>
              <a:rPr lang="pt-BR" sz="2000" b="1" dirty="0" smtClean="0"/>
              <a:t>A Persistência da Violência contra a Mulher na Sociedade Brasileira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142347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TEMAS DE REDAÇÃO NAS EDIÇÕES DO ENEM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pPr algn="just"/>
            <a:r>
              <a:rPr lang="pt-BR" sz="2000" dirty="0" smtClean="0"/>
              <a:t>Redação Enem 2016 – </a:t>
            </a:r>
            <a:r>
              <a:rPr lang="pt-BR" sz="2000" b="1" dirty="0" smtClean="0"/>
              <a:t>Caminhos para combater a intolerância religiosa no Brasil</a:t>
            </a:r>
          </a:p>
          <a:p>
            <a:pPr algn="just"/>
            <a:r>
              <a:rPr lang="pt-BR" sz="2000" dirty="0" smtClean="0"/>
              <a:t>Redação Enem 2017 – </a:t>
            </a:r>
            <a:r>
              <a:rPr lang="pt-BR" sz="2000" b="1" dirty="0" smtClean="0"/>
              <a:t>Desafios para formação educacional de surdos no Brasil</a:t>
            </a:r>
          </a:p>
          <a:p>
            <a:pPr algn="just"/>
            <a:r>
              <a:rPr lang="pt-BR" sz="2000" dirty="0" smtClean="0"/>
              <a:t>Redação Enem 2018 – </a:t>
            </a:r>
            <a:r>
              <a:rPr lang="pt-BR" sz="2000" b="1" dirty="0" smtClean="0"/>
              <a:t>Manipulação do comportamento do usuário pelo controle de dados na internet</a:t>
            </a:r>
          </a:p>
          <a:p>
            <a:pPr algn="just"/>
            <a:r>
              <a:rPr lang="pt-BR" sz="2000" dirty="0" smtClean="0"/>
              <a:t>Redação Enem 2019 </a:t>
            </a:r>
            <a:r>
              <a:rPr lang="pt-BR" sz="2000" b="1" dirty="0" smtClean="0"/>
              <a:t>– Democratização do acesso ao cinema no Brasil</a:t>
            </a:r>
          </a:p>
          <a:p>
            <a:pPr algn="just"/>
            <a:r>
              <a:rPr lang="pt-BR" sz="2000" dirty="0" smtClean="0"/>
              <a:t>Redação Enem 2020 –</a:t>
            </a:r>
            <a:r>
              <a:rPr lang="pt-BR" sz="2000" b="1" dirty="0" smtClean="0"/>
              <a:t> O estigma associado às doenças mentais na sociedade brasileira</a:t>
            </a:r>
          </a:p>
          <a:p>
            <a:pPr algn="just"/>
            <a:r>
              <a:rPr lang="pt-BR" sz="2000" dirty="0" smtClean="0"/>
              <a:t>Redação Enem 2021 – </a:t>
            </a:r>
            <a:r>
              <a:rPr lang="pt-BR" sz="2000" b="1" dirty="0" smtClean="0"/>
              <a:t>Invisibilidade e registro civil: garantia de acesso à cidadania no Brasil</a:t>
            </a:r>
          </a:p>
          <a:p>
            <a:pPr algn="just"/>
            <a:r>
              <a:rPr lang="pt-BR" sz="2000" dirty="0" smtClean="0"/>
              <a:t>Redação Enem 2022 - </a:t>
            </a:r>
            <a:r>
              <a:rPr lang="pt-BR" sz="2000" b="1" dirty="0" smtClean="0"/>
              <a:t>Desafios para a valorização de comunidades e povos tradicionais no Brasil</a:t>
            </a:r>
          </a:p>
          <a:p>
            <a:pPr algn="just"/>
            <a:r>
              <a:rPr lang="pt-BR" sz="2000" dirty="0" smtClean="0"/>
              <a:t>Redação Enem 2023 -</a:t>
            </a:r>
            <a:r>
              <a:rPr lang="pt-BR" sz="2000" b="1" dirty="0" smtClean="0"/>
              <a:t> Desafios para o enfrentamento da invisibilidade do trabalho de cuidados realizados pela mulher no Brasil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93779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Temas prováveis do ENEM 2024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b="1" dirty="0" smtClean="0"/>
              <a:t>Inclusão Social e Direitos das Pessoas com Deficiência </a:t>
            </a:r>
          </a:p>
          <a:p>
            <a:pPr marL="0" indent="0" algn="just">
              <a:buNone/>
            </a:pPr>
            <a:r>
              <a:rPr lang="pt-BR" dirty="0" smtClean="0"/>
              <a:t>	</a:t>
            </a:r>
          </a:p>
          <a:p>
            <a:pPr marL="0" indent="0" algn="just">
              <a:buNone/>
            </a:pPr>
            <a:r>
              <a:rPr lang="pt-BR" dirty="0"/>
              <a:t>	</a:t>
            </a:r>
            <a:r>
              <a:rPr lang="pt-BR" dirty="0" smtClean="0"/>
              <a:t>Com o aumento da conscientização sobre a inclusão, este tema pode focar nas políticas e práticas que promovem a igualdade de oportunidades para pessoas com deficiência no Brasil.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392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</TotalTime>
  <Words>1932</Words>
  <Application>Microsoft Office PowerPoint</Application>
  <PresentationFormat>Apresentação na tela (4:3)</PresentationFormat>
  <Paragraphs>162</Paragraphs>
  <Slides>41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42" baseType="lpstr">
      <vt:lpstr>Tema do Office</vt:lpstr>
      <vt:lpstr>APROVA DF</vt:lpstr>
      <vt:lpstr>Prof. Ma. Dirce Salomé </vt:lpstr>
      <vt:lpstr>Apresentação do PowerPoint</vt:lpstr>
      <vt:lpstr> Exame Nacional do Ensino Médio </vt:lpstr>
      <vt:lpstr>POR QUE DISSERTATIVO-ARGUMENTATIVA?</vt:lpstr>
      <vt:lpstr>TEMAS DE REDAÇÃO NAS EDIÇÕES DO ENEM</vt:lpstr>
      <vt:lpstr>TEMAS DE REDAÇÃO NAS EDIÇÕES DO ENEM</vt:lpstr>
      <vt:lpstr>TEMAS DE REDAÇÃO NAS EDIÇÕES DO ENEM</vt:lpstr>
      <vt:lpstr>Temas prováveis do ENEM 2024</vt:lpstr>
      <vt:lpstr>Temas prováveis do ENEM 2024</vt:lpstr>
      <vt:lpstr>Temas prováveis do ENEM 2024</vt:lpstr>
      <vt:lpstr> Capítulo 02 –Técnicas de Redação  Competências da Redação no ENEM </vt:lpstr>
      <vt:lpstr>Gênero textual dissertativo-argumentativo no ENEM</vt:lpstr>
      <vt:lpstr>DIREITOS HUMANOS</vt:lpstr>
      <vt:lpstr>Erros comuns – p. 15 da Apostila</vt:lpstr>
      <vt:lpstr>Erros comuns – p. 15 da Apostila</vt:lpstr>
      <vt:lpstr>Erros comuns – p. 15 da Apostila</vt:lpstr>
      <vt:lpstr>Apresentação do PowerPoint</vt:lpstr>
      <vt:lpstr>Erros comuns – p. 15 da Apostila</vt:lpstr>
      <vt:lpstr>Apresentação do PowerPoint</vt:lpstr>
      <vt:lpstr>Apresentação do PowerPoint</vt:lpstr>
      <vt:lpstr>Apresentação do PowerPoint</vt:lpstr>
      <vt:lpstr>COMO É UMA REDAÇÃO NOTA MIL</vt:lpstr>
      <vt:lpstr>REDAÇÕES NOTA MIL NO ENEM</vt:lpstr>
      <vt:lpstr>REDAÇÃO NOTA MIL</vt:lpstr>
      <vt:lpstr>TEXTOS MOTIVADORES</vt:lpstr>
      <vt:lpstr>Apresentação do PowerPoint</vt:lpstr>
      <vt:lpstr>  ENEM 2023 - Desafios para o enfrentamento da invisibilidade do trabalho de cuidados realizados pela mulher no Brasil </vt:lpstr>
      <vt:lpstr>Apresentação do PowerPoint</vt:lpstr>
      <vt:lpstr>Apresentação do PowerPoint</vt:lpstr>
      <vt:lpstr>Apresentação do PowerPoint</vt:lpstr>
      <vt:lpstr>Redação Nota Mil – ENEM 2021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32</cp:revision>
  <dcterms:created xsi:type="dcterms:W3CDTF">2024-07-20T21:15:45Z</dcterms:created>
  <dcterms:modified xsi:type="dcterms:W3CDTF">2024-07-21T05:03:24Z</dcterms:modified>
</cp:coreProperties>
</file>