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8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0359C-CFCF-46C1-BD67-B9F03DCC6E07}" v="3" dt="2024-07-29T23:37:16.4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3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o Fernandes" userId="01f15fd40fc47ae6" providerId="LiveId" clId="{6E10359C-CFCF-46C1-BD67-B9F03DCC6E07}"/>
    <pc:docChg chg="custSel modSld">
      <pc:chgData name="Ronaldo Fernandes" userId="01f15fd40fc47ae6" providerId="LiveId" clId="{6E10359C-CFCF-46C1-BD67-B9F03DCC6E07}" dt="2024-07-29T23:37:19.699" v="42" actId="122"/>
      <pc:docMkLst>
        <pc:docMk/>
      </pc:docMkLst>
      <pc:sldChg chg="addSp delSp modSp mod">
        <pc:chgData name="Ronaldo Fernandes" userId="01f15fd40fc47ae6" providerId="LiveId" clId="{6E10359C-CFCF-46C1-BD67-B9F03DCC6E07}" dt="2024-07-29T23:37:19.699" v="42" actId="122"/>
        <pc:sldMkLst>
          <pc:docMk/>
          <pc:sldMk cId="0" sldId="259"/>
        </pc:sldMkLst>
        <pc:spChg chg="add mod">
          <ac:chgData name="Ronaldo Fernandes" userId="01f15fd40fc47ae6" providerId="LiveId" clId="{6E10359C-CFCF-46C1-BD67-B9F03DCC6E07}" dt="2024-07-29T23:37:19.699" v="42" actId="122"/>
          <ac:spMkLst>
            <pc:docMk/>
            <pc:sldMk cId="0" sldId="259"/>
            <ac:spMk id="3" creationId="{5288D62A-350B-F409-B92A-27A74D28C03F}"/>
          </ac:spMkLst>
        </pc:spChg>
        <pc:spChg chg="add mod">
          <ac:chgData name="Ronaldo Fernandes" userId="01f15fd40fc47ae6" providerId="LiveId" clId="{6E10359C-CFCF-46C1-BD67-B9F03DCC6E07}" dt="2024-07-29T21:20:29.634" v="40" actId="1076"/>
          <ac:spMkLst>
            <pc:docMk/>
            <pc:sldMk cId="0" sldId="259"/>
            <ac:spMk id="11" creationId="{634C9779-CE51-11DF-2108-8C6D69D6D1F5}"/>
          </ac:spMkLst>
        </pc:spChg>
        <pc:grpChg chg="mod">
          <ac:chgData name="Ronaldo Fernandes" userId="01f15fd40fc47ae6" providerId="LiveId" clId="{6E10359C-CFCF-46C1-BD67-B9F03DCC6E07}" dt="2024-07-29T21:20:11.116" v="5" actId="1076"/>
          <ac:grpSpMkLst>
            <pc:docMk/>
            <pc:sldMk cId="0" sldId="259"/>
            <ac:grpSpMk id="2" creationId="{00000000-0000-0000-0000-000000000000}"/>
          </ac:grpSpMkLst>
        </pc:grpChg>
        <pc:picChg chg="del">
          <ac:chgData name="Ronaldo Fernandes" userId="01f15fd40fc47ae6" providerId="LiveId" clId="{6E10359C-CFCF-46C1-BD67-B9F03DCC6E07}" dt="2024-07-29T21:20:03.459" v="1" actId="478"/>
          <ac:picMkLst>
            <pc:docMk/>
            <pc:sldMk cId="0" sldId="259"/>
            <ac:picMk id="3" creationId="{00000000-0000-0000-0000-000000000000}"/>
          </ac:picMkLst>
        </pc:picChg>
        <pc:picChg chg="mod">
          <ac:chgData name="Ronaldo Fernandes" userId="01f15fd40fc47ae6" providerId="LiveId" clId="{6E10359C-CFCF-46C1-BD67-B9F03DCC6E07}" dt="2024-07-29T21:20:01.990" v="0" actId="1076"/>
          <ac:picMkLst>
            <pc:docMk/>
            <pc:sldMk cId="0" sldId="259"/>
            <ac:picMk id="4" creationId="{00000000-0000-0000-0000-000000000000}"/>
          </ac:picMkLst>
        </pc:picChg>
        <pc:picChg chg="del">
          <ac:chgData name="Ronaldo Fernandes" userId="01f15fd40fc47ae6" providerId="LiveId" clId="{6E10359C-CFCF-46C1-BD67-B9F03DCC6E07}" dt="2024-07-29T21:20:08.928" v="4" actId="478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Ronaldo Fernandes" userId="01f15fd40fc47ae6" providerId="LiveId" clId="{6E10359C-CFCF-46C1-BD67-B9F03DCC6E07}" dt="2024-07-29T21:20:07.741" v="3" actId="1076"/>
          <ac:picMkLst>
            <pc:docMk/>
            <pc:sldMk cId="0" sldId="259"/>
            <ac:picMk id="6" creationId="{00000000-0000-0000-0000-000000000000}"/>
          </ac:picMkLst>
        </pc:picChg>
        <pc:picChg chg="add mod">
          <ac:chgData name="Ronaldo Fernandes" userId="01f15fd40fc47ae6" providerId="LiveId" clId="{6E10359C-CFCF-46C1-BD67-B9F03DCC6E07}" dt="2024-07-29T21:20:12.710" v="6"/>
          <ac:picMkLst>
            <pc:docMk/>
            <pc:sldMk cId="0" sldId="259"/>
            <ac:picMk id="10" creationId="{0CA9DE54-1ECF-B24D-C714-54F986B5CE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731A7-926D-4747-F931-7FBFB8EEE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162689-2F2C-E521-B02F-F0749B086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63CA29-9A70-2753-4D04-05D6DCCB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001093-598E-7C90-9F4C-DF364069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9CF081-8AB5-9CFC-4479-9D9A5599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2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8F40D-52AA-7949-702F-78AB7953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70E4F0-6F0F-9694-AA0F-7C6F2D72E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64DCFA-F2A1-9249-2DE2-78D183D8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16C13E-503C-F74E-E1F5-A20ECD2A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962059-8900-C21C-850B-FA42FE53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52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50A72A-6BC6-6048-E8A5-7B80DBE0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09EC1A-A812-43DA-BDFB-056CECA0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A9EDCD-0780-B3EF-1742-B89629C3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23ACCD-2DDB-DD11-B024-7AFB703B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14D9F7-2EA1-5E8A-8827-CE86EE78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56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48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89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868E0-97D4-89DE-7B83-9E12C039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E390BF-13D3-CE16-732A-AE11C5CED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8F12A-C4D6-D640-CB24-1E4A8621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C1A075-2E07-0FF6-7204-7F212B6B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FE4D1C-63EC-1929-1889-EEF7F43A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8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A3A61-DC3E-A27E-1B44-BCCA6886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4AF908-E840-E67B-0231-A53D37BBF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E8F27B-EAC1-6439-E9EC-A27E54E8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AE7436-6CBF-8967-4F26-7C96E58D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CC20F6-18D0-1563-F3CE-785684A0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29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C9520-E498-D8D7-8CB9-C3BA2D55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A2BCB-3162-1306-EBBB-16FFF3F58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84DF663-AB3E-1292-B27F-58B807ACC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17EB51-C739-3145-4944-3C7745CE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01646E-217C-F72F-190D-2A8AC822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549E7E-A021-1078-7A10-8F29DD00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93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A8721-7E16-DDFD-DAAB-85D466E5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0F3B4D-D0A0-C0E4-2565-FB3446789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8300EF-D826-6214-CBCC-683C7206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F570FC7-D7E9-8CF3-AF48-DD01181B2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644713D-9338-D55F-30DF-FF40DC235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5AF8A2D-B643-3D94-0FB1-EA20F82A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856864-E7BE-5371-2989-E48AD17D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2DBB8B4-E281-9D3D-63CD-F09F8BEF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1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1CD07-3EAA-99B9-6C23-BED03E8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BA0FD45-2250-E007-769A-80E2F9F3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1FC220E-F78E-1C38-4913-052E9A2F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A727CC-BB2E-2C24-9728-FDC9FFC2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08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8A8C41-5DA4-D91D-1B43-4F42E57F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B6B37E6-27C2-C57A-F533-DBF3D66E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2065BC-A2BB-281B-5193-8FE2BC7C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16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D11D2-7D66-4CC6-CC78-AA82A969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D6A76E-5F22-68E1-D418-06DCC9E28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3DEA73-553A-5605-CFE8-97BE5F1C3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FECB8F-F245-1A8F-95DA-2A8B2756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52A06E-A311-132A-0563-44E110D8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363962-6FBA-731F-6982-03C229A0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4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5D982-8A21-3B06-DC86-DB2ECCDD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093406-9EEB-A2DB-55B2-1D5EEC2F4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EA80E4-CA01-E0D9-3DAB-177D291F2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B9A2D4-67A4-F29E-F725-3DE6C81D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09E9CE-7413-9269-2F5E-5AC7D837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3545C4-599A-5763-6EE4-5056847A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6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22A8A-A52B-BDFF-6537-9A5CEE91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774CCB-0D18-E31A-9F6F-E9EB4CB6D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66587D-CCDF-E52F-771F-40BCC95D6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53ECE7-31CB-1E17-C9E1-91F54E80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4F97B7-4523-1542-AD10-244DBA9E0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83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ea.gov.br/desafios/index.php?option=com_content&amp;id=2673%3Acatid%3D28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ea.gov.br/desafios/index.php?option=com_content&amp;view=article&amp;id=2686%3Acatid%3D28&amp;Itemid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a.gov.br/desafios/index.php?option=com_content&amp;view=article&amp;id=2684%3Acatid%3D28&amp;Itemid=23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xame.com/brasil/racismo-e-mercado-de-trabalho-os-desafios-da-populacao-negra-no-brasil/" TargetMode="Externa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g1.globo.com/fantastico/noticia/2024/01/21/brasil-tem-aumento-de-denuncias-de-intolerancia-religiosa-veja-avancos-e-desafios-no-combate-ao-crime.ghtml" TargetMode="External"/><Relationship Id="rId3" Type="http://schemas.openxmlformats.org/officeDocument/2006/relationships/image" Target="../media/image25.jpg"/><Relationship Id="rId7" Type="http://schemas.openxmlformats.org/officeDocument/2006/relationships/hyperlink" Target="https://exame.com/pop/por-que-o-dia-internacional-contra-discriminacao-racial-e-comemorado-no-dia-21-de-marco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mudes.org.br/estudante/cotas-o-que-sao-e-qual-e-a-sua-importancia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ciencihoje.uoLcom.br/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2228" y="3200400"/>
            <a:ext cx="9567544" cy="1750283"/>
            <a:chOff x="1206677" y="1752606"/>
            <a:chExt cx="9567544" cy="1750283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6677" y="1752606"/>
              <a:ext cx="9567544" cy="6507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8408" y="2989429"/>
              <a:ext cx="2615183" cy="513460"/>
            </a:xfrm>
            <a:prstGeom prst="rect">
              <a:avLst/>
            </a:prstGeom>
          </p:spPr>
        </p:pic>
      </p:grpSp>
      <p:pic>
        <p:nvPicPr>
          <p:cNvPr id="10" name="Imagem 9" descr="Texto sobre foto de mulher&#10;&#10;Descrição gerada automaticamente com confiança média">
            <a:extLst>
              <a:ext uri="{FF2B5EF4-FFF2-40B4-BE49-F238E27FC236}">
                <a16:creationId xmlns:a16="http://schemas.microsoft.com/office/drawing/2014/main" id="{0CA9DE54-1ECF-B24D-C714-54F986B5C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5362"/>
            <a:ext cx="2908844" cy="237023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4C9779-CE51-11DF-2108-8C6D69D6D1F5}"/>
              </a:ext>
            </a:extLst>
          </p:cNvPr>
          <p:cNvSpPr txBox="1"/>
          <p:nvPr/>
        </p:nvSpPr>
        <p:spPr>
          <a:xfrm>
            <a:off x="4800600" y="592050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Prof. Ronaldo Fernandes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88D62A-350B-F409-B92A-27A74D28C03F}"/>
              </a:ext>
            </a:extLst>
          </p:cNvPr>
          <p:cNvSpPr txBox="1"/>
          <p:nvPr/>
        </p:nvSpPr>
        <p:spPr>
          <a:xfrm>
            <a:off x="4648200" y="74289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REALIDADE BRASILEIRA E ATUALIDADES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17524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Lu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nt</a:t>
            </a:r>
            <a:r>
              <a:rPr sz="1800" spc="-135" dirty="0">
                <a:latin typeface="Trebuchet MS"/>
                <a:cs typeface="Trebuchet MS"/>
              </a:rPr>
              <a:t>i</a:t>
            </a:r>
            <a:r>
              <a:rPr sz="1800" spc="-145" dirty="0">
                <a:latin typeface="Trebuchet MS"/>
                <a:cs typeface="Trebuchet MS"/>
              </a:rPr>
              <a:t>r</a:t>
            </a:r>
            <a:r>
              <a:rPr sz="1800" spc="-190" dirty="0">
                <a:latin typeface="Trebuchet MS"/>
                <a:cs typeface="Trebuchet MS"/>
              </a:rPr>
              <a:t>r</a:t>
            </a:r>
            <a:r>
              <a:rPr sz="1800" spc="-35" dirty="0">
                <a:latin typeface="Trebuchet MS"/>
                <a:cs typeface="Trebuchet MS"/>
              </a:rPr>
              <a:t>aci</a:t>
            </a:r>
            <a:r>
              <a:rPr sz="1800" spc="-4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299085" marR="55372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4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b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464646"/>
                </a:solidFill>
                <a:latin typeface="Trebuchet MS"/>
                <a:cs typeface="Trebuchet MS"/>
              </a:rPr>
              <a:t>LIBERTAÇÃO</a:t>
            </a:r>
            <a:r>
              <a:rPr sz="1800" b="1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64646"/>
                </a:solidFill>
                <a:latin typeface="Trebuchet MS"/>
                <a:cs typeface="Trebuchet MS"/>
              </a:rPr>
              <a:t>Em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maio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64646"/>
                </a:solidFill>
                <a:latin typeface="Trebuchet MS"/>
                <a:cs typeface="Trebuchet MS"/>
              </a:rPr>
              <a:t>1888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veio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Lei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Áurea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e,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16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64646"/>
                </a:solidFill>
                <a:latin typeface="Trebuchet MS"/>
                <a:cs typeface="Trebuchet MS"/>
              </a:rPr>
              <a:t>meses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depois,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como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consequência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direta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das </a:t>
            </a:r>
            <a:r>
              <a:rPr sz="1800" spc="-5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contradições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que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vivia</a:t>
            </a:r>
            <a:r>
              <a:rPr sz="1800" spc="-2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País,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República.</a:t>
            </a:r>
            <a:endParaRPr sz="18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rgbClr val="464646"/>
                </a:solidFill>
                <a:latin typeface="Trebuchet MS"/>
                <a:cs typeface="Trebuchet MS"/>
              </a:rPr>
              <a:t>Com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abundância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mão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obra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imigrante,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464646"/>
                </a:solidFill>
                <a:latin typeface="Trebuchet MS"/>
                <a:cs typeface="Trebuchet MS"/>
              </a:rPr>
              <a:t>os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ex-cativos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acabaram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por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64646"/>
                </a:solidFill>
                <a:latin typeface="Trebuchet MS"/>
                <a:cs typeface="Trebuchet MS"/>
              </a:rPr>
              <a:t>se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constituir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em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um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imenso</a:t>
            </a:r>
            <a:endParaRPr sz="1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exército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industrial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reserva,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descartável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sem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força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política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alguma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na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jovem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República.</a:t>
            </a:r>
            <a:endParaRPr sz="18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65" dirty="0">
                <a:solidFill>
                  <a:srgbClr val="464646"/>
                </a:solidFill>
                <a:latin typeface="Trebuchet MS"/>
                <a:cs typeface="Trebuchet MS"/>
              </a:rPr>
              <a:t>Os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fazendeiros </a:t>
            </a:r>
            <a:r>
              <a:rPr sz="1800" spc="165" dirty="0">
                <a:solidFill>
                  <a:srgbClr val="464646"/>
                </a:solidFill>
                <a:latin typeface="Trebuchet MS"/>
                <a:cs typeface="Trebuchet MS"/>
              </a:rPr>
              <a:t>–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em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especial </a:t>
            </a:r>
            <a:r>
              <a:rPr sz="1800" spc="30" dirty="0">
                <a:solidFill>
                  <a:srgbClr val="464646"/>
                </a:solidFill>
                <a:latin typeface="Trebuchet MS"/>
                <a:cs typeface="Trebuchet MS"/>
              </a:rPr>
              <a:t>os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cafeicultores </a:t>
            </a:r>
            <a:r>
              <a:rPr sz="1800" spc="165" dirty="0">
                <a:solidFill>
                  <a:srgbClr val="464646"/>
                </a:solidFill>
                <a:latin typeface="Trebuchet MS"/>
                <a:cs typeface="Trebuchet MS"/>
              </a:rPr>
              <a:t>–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ganharam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uma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compensação: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importação de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força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trabalho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europeia,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baixíssimo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custo,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bancada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pelo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poder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público.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464646"/>
                </a:solidFill>
                <a:latin typeface="Trebuchet MS"/>
                <a:cs typeface="Trebuchet MS"/>
              </a:rPr>
              <a:t>Parte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arrecadação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fiscal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todo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País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foi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desviada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para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financiamento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464646"/>
                </a:solidFill>
                <a:latin typeface="Trebuchet MS"/>
                <a:cs typeface="Trebuchet MS"/>
              </a:rPr>
              <a:t>imigração,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destinada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especialmente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ao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Sul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Sudeste.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subsídio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estatal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direcionado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ao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setor</a:t>
            </a:r>
            <a:r>
              <a:rPr sz="18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mais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dinâmico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economia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acentuou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desequilíbrios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regionais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que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464646"/>
                </a:solidFill>
                <a:latin typeface="Trebuchet MS"/>
                <a:cs typeface="Trebuchet MS"/>
              </a:rPr>
              <a:t>se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tornaram </a:t>
            </a:r>
            <a:r>
              <a:rPr sz="1800" spc="-5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crônicos pelas décadas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seguintes.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Esta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foi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reforma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complementar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ao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fim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do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cativeiro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que </a:t>
            </a:r>
            <a:r>
              <a:rPr sz="1800" dirty="0">
                <a:solidFill>
                  <a:srgbClr val="464646"/>
                </a:solidFill>
                <a:latin typeface="Trebuchet MS"/>
                <a:cs typeface="Trebuchet MS"/>
              </a:rPr>
              <a:t>se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viabilizou.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Quanto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aos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negros,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estes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ficaram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jogados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à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própria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sorte.</a:t>
            </a:r>
            <a:endParaRPr sz="18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esse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respeito,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Celia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Maria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Marinho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Azevedo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lembra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464646"/>
                </a:solidFill>
                <a:latin typeface="Trebuchet MS"/>
                <a:cs typeface="Trebuchet MS"/>
              </a:rPr>
              <a:t>que:</a:t>
            </a:r>
            <a:endParaRPr sz="1800">
              <a:latin typeface="Trebuchet MS"/>
              <a:cs typeface="Trebuchet MS"/>
            </a:endParaRPr>
          </a:p>
          <a:p>
            <a:pPr marL="299085" marR="527050">
              <a:lnSpc>
                <a:spcPct val="100000"/>
              </a:lnSpc>
            </a:pPr>
            <a:r>
              <a:rPr sz="1800" i="1" spc="-180" dirty="0">
                <a:solidFill>
                  <a:srgbClr val="464646"/>
                </a:solidFill>
                <a:latin typeface="Trebuchet MS"/>
                <a:cs typeface="Trebuchet MS"/>
              </a:rPr>
              <a:t>“A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força </a:t>
            </a:r>
            <a:r>
              <a:rPr sz="1800" i="1" spc="-80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800" i="1" spc="-95" dirty="0">
                <a:solidFill>
                  <a:srgbClr val="464646"/>
                </a:solidFill>
                <a:latin typeface="Trebuchet MS"/>
                <a:cs typeface="Trebuchet MS"/>
              </a:rPr>
              <a:t>atração </a:t>
            </a:r>
            <a:r>
              <a:rPr sz="1800" i="1" spc="-40" dirty="0">
                <a:solidFill>
                  <a:srgbClr val="464646"/>
                </a:solidFill>
                <a:latin typeface="Trebuchet MS"/>
                <a:cs typeface="Trebuchet MS"/>
              </a:rPr>
              <a:t>destas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propostas </a:t>
            </a:r>
            <a:r>
              <a:rPr sz="1800" i="1" spc="-110" dirty="0">
                <a:solidFill>
                  <a:srgbClr val="464646"/>
                </a:solidFill>
                <a:latin typeface="Trebuchet MS"/>
                <a:cs typeface="Trebuchet MS"/>
              </a:rPr>
              <a:t>imigrantistas </a:t>
            </a:r>
            <a:r>
              <a:rPr sz="1800" i="1" spc="-155" dirty="0">
                <a:solidFill>
                  <a:srgbClr val="464646"/>
                </a:solidFill>
                <a:latin typeface="Trebuchet MS"/>
                <a:cs typeface="Trebuchet MS"/>
              </a:rPr>
              <a:t>foi </a:t>
            </a:r>
            <a:r>
              <a:rPr sz="1800" i="1" spc="-110" dirty="0">
                <a:solidFill>
                  <a:srgbClr val="464646"/>
                </a:solidFill>
                <a:latin typeface="Trebuchet MS"/>
                <a:cs typeface="Trebuchet MS"/>
              </a:rPr>
              <a:t>tão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grande </a:t>
            </a:r>
            <a:r>
              <a:rPr sz="1800" i="1" spc="-130" dirty="0">
                <a:solidFill>
                  <a:srgbClr val="464646"/>
                </a:solidFill>
                <a:latin typeface="Trebuchet MS"/>
                <a:cs typeface="Trebuchet MS"/>
              </a:rPr>
              <a:t>que, </a:t>
            </a:r>
            <a:r>
              <a:rPr sz="1800" i="1" spc="-80" dirty="0">
                <a:solidFill>
                  <a:srgbClr val="464646"/>
                </a:solidFill>
                <a:latin typeface="Trebuchet MS"/>
                <a:cs typeface="Trebuchet MS"/>
              </a:rPr>
              <a:t>em </a:t>
            </a:r>
            <a:r>
              <a:rPr sz="1800" i="1" spc="-95" dirty="0">
                <a:solidFill>
                  <a:srgbClr val="464646"/>
                </a:solidFill>
                <a:latin typeface="Trebuchet MS"/>
                <a:cs typeface="Trebuchet MS"/>
              </a:rPr>
              <a:t>fins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do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século, a </a:t>
            </a:r>
            <a:r>
              <a:rPr sz="1800" i="1" spc="-125" dirty="0">
                <a:solidFill>
                  <a:srgbClr val="464646"/>
                </a:solidFill>
                <a:latin typeface="Trebuchet MS"/>
                <a:cs typeface="Trebuchet MS"/>
              </a:rPr>
              <a:t>antiga </a:t>
            </a:r>
            <a:r>
              <a:rPr sz="1800" i="1" spc="-1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preocupação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25" dirty="0">
                <a:solidFill>
                  <a:srgbClr val="464646"/>
                </a:solidFill>
                <a:latin typeface="Trebuchet MS"/>
                <a:cs typeface="Trebuchet MS"/>
              </a:rPr>
              <a:t>com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i="1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destino</a:t>
            </a:r>
            <a:r>
              <a:rPr sz="1800" i="1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5" dirty="0">
                <a:solidFill>
                  <a:srgbClr val="464646"/>
                </a:solidFill>
                <a:latin typeface="Trebuchet MS"/>
                <a:cs typeface="Trebuchet MS"/>
              </a:rPr>
              <a:t>dos</a:t>
            </a:r>
            <a:r>
              <a:rPr sz="1800" i="1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ex-escravos</a:t>
            </a:r>
            <a:r>
              <a:rPr sz="1800" i="1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65" dirty="0">
                <a:solidFill>
                  <a:srgbClr val="464646"/>
                </a:solidFill>
                <a:latin typeface="Trebuchet MS"/>
                <a:cs typeface="Trebuchet MS"/>
              </a:rPr>
              <a:t>pobres</a:t>
            </a:r>
            <a:r>
              <a:rPr sz="1800" i="1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livres</a:t>
            </a:r>
            <a:r>
              <a:rPr sz="1800" i="1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55" dirty="0">
                <a:solidFill>
                  <a:srgbClr val="464646"/>
                </a:solidFill>
                <a:latin typeface="Trebuchet MS"/>
                <a:cs typeface="Trebuchet MS"/>
              </a:rPr>
              <a:t>foi</a:t>
            </a:r>
            <a:r>
              <a:rPr sz="1800" i="1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10" dirty="0">
                <a:solidFill>
                  <a:srgbClr val="464646"/>
                </a:solidFill>
                <a:latin typeface="Trebuchet MS"/>
                <a:cs typeface="Trebuchet MS"/>
              </a:rPr>
              <a:t>praticamente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90" dirty="0">
                <a:solidFill>
                  <a:srgbClr val="464646"/>
                </a:solidFill>
                <a:latin typeface="Trebuchet MS"/>
                <a:cs typeface="Trebuchet MS"/>
              </a:rPr>
              <a:t>sobrepujada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pelo</a:t>
            </a:r>
            <a:r>
              <a:rPr sz="1800" i="1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grande </a:t>
            </a:r>
            <a:r>
              <a:rPr sz="1800" i="1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00" dirty="0">
                <a:solidFill>
                  <a:srgbClr val="464646"/>
                </a:solidFill>
                <a:latin typeface="Trebuchet MS"/>
                <a:cs typeface="Trebuchet MS"/>
              </a:rPr>
              <a:t>debate </a:t>
            </a:r>
            <a:r>
              <a:rPr sz="1800" i="1" spc="-75" dirty="0">
                <a:solidFill>
                  <a:srgbClr val="464646"/>
                </a:solidFill>
                <a:latin typeface="Trebuchet MS"/>
                <a:cs typeface="Trebuchet MS"/>
              </a:rPr>
              <a:t>em </a:t>
            </a:r>
            <a:r>
              <a:rPr sz="1800" i="1" spc="-114" dirty="0">
                <a:solidFill>
                  <a:srgbClr val="464646"/>
                </a:solidFill>
                <a:latin typeface="Trebuchet MS"/>
                <a:cs typeface="Trebuchet MS"/>
              </a:rPr>
              <a:t>torno </a:t>
            </a:r>
            <a:r>
              <a:rPr sz="1800" i="1" spc="-55" dirty="0">
                <a:solidFill>
                  <a:srgbClr val="464646"/>
                </a:solidFill>
                <a:latin typeface="Trebuchet MS"/>
                <a:cs typeface="Trebuchet MS"/>
              </a:rPr>
              <a:t>do </a:t>
            </a:r>
            <a:r>
              <a:rPr sz="1800" i="1" spc="-135" dirty="0">
                <a:solidFill>
                  <a:srgbClr val="464646"/>
                </a:solidFill>
                <a:latin typeface="Trebuchet MS"/>
                <a:cs typeface="Trebuchet MS"/>
              </a:rPr>
              <a:t>imigrante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ideal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ou </a:t>
            </a:r>
            <a:r>
              <a:rPr sz="1800" i="1" spc="-55" dirty="0">
                <a:solidFill>
                  <a:srgbClr val="464646"/>
                </a:solidFill>
                <a:latin typeface="Trebuchet MS"/>
                <a:cs typeface="Trebuchet MS"/>
              </a:rPr>
              <a:t>do </a:t>
            </a:r>
            <a:r>
              <a:rPr sz="1800" i="1" spc="-125" dirty="0">
                <a:solidFill>
                  <a:srgbClr val="464646"/>
                </a:solidFill>
                <a:latin typeface="Trebuchet MS"/>
                <a:cs typeface="Trebuchet MS"/>
              </a:rPr>
              <a:t>tipo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racial </a:t>
            </a:r>
            <a:r>
              <a:rPr sz="1800" i="1" spc="-55" dirty="0">
                <a:solidFill>
                  <a:srgbClr val="464646"/>
                </a:solidFill>
                <a:latin typeface="Trebuchet MS"/>
                <a:cs typeface="Trebuchet MS"/>
              </a:rPr>
              <a:t>mais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adequado </a:t>
            </a:r>
            <a:r>
              <a:rPr sz="1800" i="1" spc="-110" dirty="0">
                <a:solidFill>
                  <a:srgbClr val="464646"/>
                </a:solidFill>
                <a:latin typeface="Trebuchet MS"/>
                <a:cs typeface="Trebuchet MS"/>
              </a:rPr>
              <a:t>para </a:t>
            </a:r>
            <a:r>
              <a:rPr sz="1800" i="1" spc="-130" dirty="0">
                <a:solidFill>
                  <a:srgbClr val="464646"/>
                </a:solidFill>
                <a:latin typeface="Trebuchet MS"/>
                <a:cs typeface="Trebuchet MS"/>
              </a:rPr>
              <a:t>purificar </a:t>
            </a:r>
            <a:r>
              <a:rPr sz="1800" i="1" spc="-65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‘raça brasílica’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e </a:t>
            </a:r>
            <a:r>
              <a:rPr sz="1800" i="1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14" dirty="0">
                <a:solidFill>
                  <a:srgbClr val="464646"/>
                </a:solidFill>
                <a:latin typeface="Trebuchet MS"/>
                <a:cs typeface="Trebuchet MS"/>
              </a:rPr>
              <a:t>engendrar</a:t>
            </a:r>
            <a:r>
              <a:rPr sz="1800" i="1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por</a:t>
            </a:r>
            <a:r>
              <a:rPr sz="1800" i="1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55" dirty="0">
                <a:solidFill>
                  <a:srgbClr val="464646"/>
                </a:solidFill>
                <a:latin typeface="Trebuchet MS"/>
                <a:cs typeface="Trebuchet MS"/>
              </a:rPr>
              <a:t>fim</a:t>
            </a:r>
            <a:r>
              <a:rPr sz="1800" i="1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10" dirty="0">
                <a:solidFill>
                  <a:srgbClr val="464646"/>
                </a:solidFill>
                <a:latin typeface="Trebuchet MS"/>
                <a:cs typeface="Trebuchet MS"/>
              </a:rPr>
              <a:t>identidade</a:t>
            </a:r>
            <a:r>
              <a:rPr sz="1800" i="1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20" dirty="0">
                <a:solidFill>
                  <a:srgbClr val="464646"/>
                </a:solidFill>
                <a:latin typeface="Trebuchet MS"/>
                <a:cs typeface="Trebuchet MS"/>
              </a:rPr>
              <a:t>nacional”.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651510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Lu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nt</a:t>
            </a:r>
            <a:r>
              <a:rPr sz="1800" spc="-135" dirty="0">
                <a:latin typeface="Trebuchet MS"/>
                <a:cs typeface="Trebuchet MS"/>
              </a:rPr>
              <a:t>i</a:t>
            </a:r>
            <a:r>
              <a:rPr sz="1800" spc="-145" dirty="0">
                <a:latin typeface="Trebuchet MS"/>
                <a:cs typeface="Trebuchet MS"/>
              </a:rPr>
              <a:t>r</a:t>
            </a:r>
            <a:r>
              <a:rPr sz="1800" spc="-190" dirty="0">
                <a:latin typeface="Trebuchet MS"/>
                <a:cs typeface="Trebuchet MS"/>
              </a:rPr>
              <a:t>r</a:t>
            </a:r>
            <a:r>
              <a:rPr sz="1800" spc="-35" dirty="0">
                <a:latin typeface="Trebuchet MS"/>
                <a:cs typeface="Trebuchet MS"/>
              </a:rPr>
              <a:t>aci</a:t>
            </a:r>
            <a:r>
              <a:rPr sz="1800" spc="-4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299085" marR="431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35" dirty="0">
                <a:solidFill>
                  <a:srgbClr val="464646"/>
                </a:solidFill>
                <a:latin typeface="Trebuchet MS"/>
                <a:cs typeface="Trebuchet MS"/>
              </a:rPr>
              <a:t>AS</a:t>
            </a:r>
            <a:r>
              <a:rPr sz="1800" b="1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464646"/>
                </a:solidFill>
                <a:latin typeface="Trebuchet MS"/>
                <a:cs typeface="Trebuchet MS"/>
              </a:rPr>
              <a:t>TEORIAS</a:t>
            </a:r>
            <a:r>
              <a:rPr sz="1800" b="1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b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464646"/>
                </a:solidFill>
                <a:latin typeface="Trebuchet MS"/>
                <a:cs typeface="Trebuchet MS"/>
              </a:rPr>
              <a:t>BRANQUEAMENTO</a:t>
            </a:r>
            <a:r>
              <a:rPr sz="1800" b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libertação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464646"/>
                </a:solidFill>
                <a:latin typeface="Trebuchet MS"/>
                <a:cs typeface="Trebuchet MS"/>
              </a:rPr>
              <a:t>trouxe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ao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centro </a:t>
            </a:r>
            <a:r>
              <a:rPr sz="1800" spc="-5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cena,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além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projeto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modernização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conservadora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para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economia,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delineamento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social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que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elite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desejava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para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País.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Voltemos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Joaquim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Nabuco,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em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abolicionismo:</a:t>
            </a:r>
            <a:endParaRPr sz="1800">
              <a:latin typeface="Trebuchet MS"/>
              <a:cs typeface="Trebuchet MS"/>
            </a:endParaRPr>
          </a:p>
          <a:p>
            <a:pPr marL="299085" marR="147320">
              <a:lnSpc>
                <a:spcPct val="100000"/>
              </a:lnSpc>
              <a:spcBef>
                <a:spcPts val="5"/>
              </a:spcBef>
            </a:pPr>
            <a:r>
              <a:rPr sz="1800" i="1" spc="-90" dirty="0">
                <a:solidFill>
                  <a:srgbClr val="464646"/>
                </a:solidFill>
                <a:latin typeface="Trebuchet MS"/>
                <a:cs typeface="Trebuchet MS"/>
              </a:rPr>
              <a:t>“O </a:t>
            </a:r>
            <a:r>
              <a:rPr sz="1800" i="1" spc="-100" dirty="0">
                <a:solidFill>
                  <a:srgbClr val="464646"/>
                </a:solidFill>
                <a:latin typeface="Trebuchet MS"/>
                <a:cs typeface="Trebuchet MS"/>
              </a:rPr>
              <a:t>principal </a:t>
            </a:r>
            <a:r>
              <a:rPr sz="1800" i="1" spc="-145" dirty="0">
                <a:solidFill>
                  <a:srgbClr val="464646"/>
                </a:solidFill>
                <a:latin typeface="Trebuchet MS"/>
                <a:cs typeface="Trebuchet MS"/>
              </a:rPr>
              <a:t>efeito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da </a:t>
            </a:r>
            <a:r>
              <a:rPr sz="1800" i="1" spc="-75" dirty="0">
                <a:solidFill>
                  <a:srgbClr val="464646"/>
                </a:solidFill>
                <a:latin typeface="Trebuchet MS"/>
                <a:cs typeface="Trebuchet MS"/>
              </a:rPr>
              <a:t>escravidão </a:t>
            </a:r>
            <a:r>
              <a:rPr sz="1800" i="1" spc="-65" dirty="0">
                <a:solidFill>
                  <a:srgbClr val="464646"/>
                </a:solidFill>
                <a:latin typeface="Trebuchet MS"/>
                <a:cs typeface="Trebuchet MS"/>
              </a:rPr>
              <a:t>sobre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i="1" dirty="0">
                <a:solidFill>
                  <a:srgbClr val="464646"/>
                </a:solidFill>
                <a:latin typeface="Trebuchet MS"/>
                <a:cs typeface="Trebuchet MS"/>
              </a:rPr>
              <a:t>nossa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população </a:t>
            </a:r>
            <a:r>
              <a:rPr sz="1800" i="1" spc="-155" dirty="0">
                <a:solidFill>
                  <a:srgbClr val="464646"/>
                </a:solidFill>
                <a:latin typeface="Trebuchet MS"/>
                <a:cs typeface="Trebuchet MS"/>
              </a:rPr>
              <a:t>foi </a:t>
            </a:r>
            <a:r>
              <a:rPr sz="1800" i="1" spc="-15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14" dirty="0">
                <a:solidFill>
                  <a:srgbClr val="464646"/>
                </a:solidFill>
                <a:latin typeface="Trebuchet MS"/>
                <a:cs typeface="Trebuchet MS"/>
              </a:rPr>
              <a:t>africanizá-la, </a:t>
            </a:r>
            <a:r>
              <a:rPr sz="1800" i="1" spc="-95" dirty="0">
                <a:solidFill>
                  <a:srgbClr val="464646"/>
                </a:solidFill>
                <a:latin typeface="Trebuchet MS"/>
                <a:cs typeface="Trebuchet MS"/>
              </a:rPr>
              <a:t>saturá-la </a:t>
            </a:r>
            <a:r>
              <a:rPr sz="1800" i="1" spc="-80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sangue </a:t>
            </a:r>
            <a:r>
              <a:rPr sz="1800" i="1" spc="-155" dirty="0">
                <a:solidFill>
                  <a:srgbClr val="464646"/>
                </a:solidFill>
                <a:latin typeface="Trebuchet MS"/>
                <a:cs typeface="Trebuchet MS"/>
              </a:rPr>
              <a:t>preto. 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(...) </a:t>
            </a:r>
            <a:r>
              <a:rPr sz="1800" i="1" spc="-50" dirty="0">
                <a:solidFill>
                  <a:srgbClr val="464646"/>
                </a:solidFill>
                <a:latin typeface="Trebuchet MS"/>
                <a:cs typeface="Trebuchet MS"/>
              </a:rPr>
              <a:t>Chamada </a:t>
            </a:r>
            <a:r>
              <a:rPr sz="1800" i="1" spc="-110" dirty="0">
                <a:solidFill>
                  <a:srgbClr val="464646"/>
                </a:solidFill>
                <a:latin typeface="Trebuchet MS"/>
                <a:cs typeface="Trebuchet MS"/>
              </a:rPr>
              <a:t>para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i="1" spc="-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90" dirty="0">
                <a:solidFill>
                  <a:srgbClr val="464646"/>
                </a:solidFill>
                <a:latin typeface="Trebuchet MS"/>
                <a:cs typeface="Trebuchet MS"/>
              </a:rPr>
              <a:t>escravidão,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i="1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80" dirty="0">
                <a:solidFill>
                  <a:srgbClr val="464646"/>
                </a:solidFill>
                <a:latin typeface="Trebuchet MS"/>
                <a:cs typeface="Trebuchet MS"/>
              </a:rPr>
              <a:t>raça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30" dirty="0">
                <a:solidFill>
                  <a:srgbClr val="464646"/>
                </a:solidFill>
                <a:latin typeface="Trebuchet MS"/>
                <a:cs typeface="Trebuchet MS"/>
              </a:rPr>
              <a:t>negra,</a:t>
            </a:r>
            <a:r>
              <a:rPr sz="1800" i="1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30" dirty="0">
                <a:solidFill>
                  <a:srgbClr val="464646"/>
                </a:solidFill>
                <a:latin typeface="Trebuchet MS"/>
                <a:cs typeface="Trebuchet MS"/>
              </a:rPr>
              <a:t>só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pelo</a:t>
            </a:r>
            <a:r>
              <a:rPr sz="1800" i="1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55" dirty="0">
                <a:solidFill>
                  <a:srgbClr val="464646"/>
                </a:solidFill>
                <a:latin typeface="Trebuchet MS"/>
                <a:cs typeface="Trebuchet MS"/>
              </a:rPr>
              <a:t>fato</a:t>
            </a:r>
            <a:r>
              <a:rPr sz="1800" i="1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8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35" dirty="0">
                <a:solidFill>
                  <a:srgbClr val="464646"/>
                </a:solidFill>
                <a:latin typeface="Trebuchet MS"/>
                <a:cs typeface="Trebuchet MS"/>
              </a:rPr>
              <a:t>viver</a:t>
            </a:r>
            <a:r>
              <a:rPr sz="1800" i="1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i="1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propagar-se,</a:t>
            </a:r>
            <a:r>
              <a:rPr sz="1800" i="1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55" dirty="0">
                <a:solidFill>
                  <a:srgbClr val="464646"/>
                </a:solidFill>
                <a:latin typeface="Trebuchet MS"/>
                <a:cs typeface="Trebuchet MS"/>
              </a:rPr>
              <a:t>foi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10" dirty="0">
                <a:solidFill>
                  <a:srgbClr val="464646"/>
                </a:solidFill>
                <a:latin typeface="Trebuchet MS"/>
                <a:cs typeface="Trebuchet MS"/>
              </a:rPr>
              <a:t>se </a:t>
            </a:r>
            <a:r>
              <a:rPr sz="1800" i="1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00" dirty="0">
                <a:solidFill>
                  <a:srgbClr val="464646"/>
                </a:solidFill>
                <a:latin typeface="Trebuchet MS"/>
                <a:cs typeface="Trebuchet MS"/>
              </a:rPr>
              <a:t>tornando</a:t>
            </a:r>
            <a:r>
              <a:rPr sz="1800" i="1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80" dirty="0">
                <a:solidFill>
                  <a:srgbClr val="464646"/>
                </a:solidFill>
                <a:latin typeface="Trebuchet MS"/>
                <a:cs typeface="Trebuchet MS"/>
              </a:rPr>
              <a:t>um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00" dirty="0">
                <a:solidFill>
                  <a:srgbClr val="464646"/>
                </a:solidFill>
                <a:latin typeface="Trebuchet MS"/>
                <a:cs typeface="Trebuchet MS"/>
              </a:rPr>
              <a:t>elemento</a:t>
            </a:r>
            <a:r>
              <a:rPr sz="1800" i="1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40" dirty="0">
                <a:solidFill>
                  <a:srgbClr val="464646"/>
                </a:solidFill>
                <a:latin typeface="Trebuchet MS"/>
                <a:cs typeface="Trebuchet MS"/>
              </a:rPr>
              <a:t>cada</a:t>
            </a:r>
            <a:r>
              <a:rPr sz="1800" i="1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vez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55" dirty="0">
                <a:solidFill>
                  <a:srgbClr val="464646"/>
                </a:solidFill>
                <a:latin typeface="Trebuchet MS"/>
                <a:cs typeface="Trebuchet MS"/>
              </a:rPr>
              <a:t>mais</a:t>
            </a:r>
            <a:r>
              <a:rPr sz="1800" i="1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considerável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na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14" dirty="0">
                <a:solidFill>
                  <a:srgbClr val="464646"/>
                </a:solidFill>
                <a:latin typeface="Trebuchet MS"/>
                <a:cs typeface="Trebuchet MS"/>
              </a:rPr>
              <a:t>população”.</a:t>
            </a:r>
            <a:endParaRPr sz="1800">
              <a:latin typeface="Trebuchet MS"/>
              <a:cs typeface="Trebuchet MS"/>
            </a:endParaRPr>
          </a:p>
          <a:p>
            <a:pPr marL="299085" marR="9779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Nabuco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não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pregava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no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deserto. </a:t>
            </a:r>
            <a:r>
              <a:rPr sz="1800" spc="40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mais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importante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defensor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imigração</a:t>
            </a:r>
            <a:r>
              <a:rPr sz="1800" spc="-2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como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30" dirty="0">
                <a:solidFill>
                  <a:srgbClr val="464646"/>
                </a:solidFill>
                <a:latin typeface="Trebuchet MS"/>
                <a:cs typeface="Trebuchet MS"/>
              </a:rPr>
              <a:t>fator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constitutivo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uma</a:t>
            </a:r>
            <a:r>
              <a:rPr sz="1800" spc="-2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“raça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brasileira”</a:t>
            </a:r>
            <a:r>
              <a:rPr sz="1800" spc="-2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foi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Silvio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Romero (1851-1914).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Republicano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antiescravocrata, ele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notabilizou-se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como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crítico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historiador </a:t>
            </a:r>
            <a:r>
              <a:rPr sz="1800" spc="-140" dirty="0">
                <a:solidFill>
                  <a:srgbClr val="464646"/>
                </a:solidFill>
                <a:latin typeface="Trebuchet MS"/>
                <a:cs typeface="Trebuchet MS"/>
              </a:rPr>
              <a:t>literário.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Romero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 preocupa-se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em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relacionar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fatores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físicos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populacionais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País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ao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desenvolvimento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cultura.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Segundo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45" dirty="0">
                <a:solidFill>
                  <a:srgbClr val="464646"/>
                </a:solidFill>
                <a:latin typeface="Trebuchet MS"/>
                <a:cs typeface="Trebuchet MS"/>
              </a:rPr>
              <a:t>ele,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no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Brasil,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desde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  <a:p>
            <a:pPr marL="299085" marR="5080">
              <a:lnSpc>
                <a:spcPct val="100000"/>
              </a:lnSpc>
            </a:pP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período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colonial,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64646"/>
                </a:solidFill>
                <a:latin typeface="Trebuchet MS"/>
                <a:cs typeface="Trebuchet MS"/>
              </a:rPr>
              <a:t>se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formou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uma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mestiçagem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464646"/>
                </a:solidFill>
                <a:latin typeface="Trebuchet MS"/>
                <a:cs typeface="Trebuchet MS"/>
              </a:rPr>
              <a:t>original.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Este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seria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um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30" dirty="0">
                <a:solidFill>
                  <a:srgbClr val="464646"/>
                </a:solidFill>
                <a:latin typeface="Trebuchet MS"/>
                <a:cs typeface="Trebuchet MS"/>
              </a:rPr>
              <a:t>fator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decisivo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para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superação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464646"/>
                </a:solidFill>
                <a:latin typeface="Trebuchet MS"/>
                <a:cs typeface="Trebuchet MS"/>
              </a:rPr>
              <a:t>nosso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atraso,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através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futura</a:t>
            </a:r>
            <a:endParaRPr sz="1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con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tu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ç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ã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uma</a:t>
            </a:r>
            <a:r>
              <a:rPr sz="1800" spc="-2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“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ç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”</a:t>
            </a:r>
            <a:r>
              <a:rPr sz="1800" spc="-2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b</a:t>
            </a:r>
            <a:r>
              <a:rPr sz="1800" spc="-13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1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5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le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,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com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sup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em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c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b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an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c</a:t>
            </a:r>
            <a:r>
              <a:rPr sz="1800" spc="-150" dirty="0">
                <a:solidFill>
                  <a:srgbClr val="464646"/>
                </a:solidFill>
                <a:latin typeface="Trebuchet MS"/>
                <a:cs typeface="Trebuchet MS"/>
              </a:rPr>
              <a:t>a.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7723" y="240791"/>
            <a:ext cx="3474720" cy="64556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30605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Lu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nt</a:t>
            </a:r>
            <a:r>
              <a:rPr sz="1800" spc="-135" dirty="0">
                <a:latin typeface="Trebuchet MS"/>
                <a:cs typeface="Trebuchet MS"/>
              </a:rPr>
              <a:t>i</a:t>
            </a:r>
            <a:r>
              <a:rPr sz="1800" spc="-145" dirty="0">
                <a:latin typeface="Trebuchet MS"/>
                <a:cs typeface="Trebuchet MS"/>
              </a:rPr>
              <a:t>r</a:t>
            </a:r>
            <a:r>
              <a:rPr sz="1800" spc="-190" dirty="0">
                <a:latin typeface="Trebuchet MS"/>
                <a:cs typeface="Trebuchet MS"/>
              </a:rPr>
              <a:t>r</a:t>
            </a:r>
            <a:r>
              <a:rPr sz="1800" spc="-35" dirty="0">
                <a:latin typeface="Trebuchet MS"/>
                <a:cs typeface="Trebuchet MS"/>
              </a:rPr>
              <a:t>aci</a:t>
            </a:r>
            <a:r>
              <a:rPr sz="1800" spc="-4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299085" marR="23495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Daí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necessidade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imigração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europeia.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Vamos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464646"/>
                </a:solidFill>
                <a:latin typeface="Trebuchet MS"/>
                <a:cs typeface="Trebuchet MS"/>
              </a:rPr>
              <a:t>às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464646"/>
                </a:solidFill>
                <a:latin typeface="Trebuchet MS"/>
                <a:cs typeface="Trebuchet MS"/>
              </a:rPr>
              <a:t>suas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palavras,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em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1885,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na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introdução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livro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64646"/>
                </a:solidFill>
                <a:latin typeface="Trebuchet MS"/>
                <a:cs typeface="Trebuchet MS"/>
              </a:rPr>
              <a:t>Contos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populares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Brasil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(1885):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rebuchet MS"/>
              <a:cs typeface="Trebuchet MS"/>
            </a:endParaRPr>
          </a:p>
          <a:p>
            <a:pPr marL="299085" marR="5080">
              <a:lnSpc>
                <a:spcPct val="100000"/>
              </a:lnSpc>
            </a:pPr>
            <a:r>
              <a:rPr sz="1800" i="1" spc="-15" dirty="0">
                <a:solidFill>
                  <a:srgbClr val="464646"/>
                </a:solidFill>
                <a:latin typeface="Trebuchet MS"/>
                <a:cs typeface="Trebuchet MS"/>
              </a:rPr>
              <a:t>“Das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três </a:t>
            </a:r>
            <a:r>
              <a:rPr sz="1800" i="1" spc="-45" dirty="0">
                <a:solidFill>
                  <a:srgbClr val="464646"/>
                </a:solidFill>
                <a:latin typeface="Trebuchet MS"/>
                <a:cs typeface="Trebuchet MS"/>
              </a:rPr>
              <a:t>raças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que </a:t>
            </a:r>
            <a:r>
              <a:rPr sz="1800" i="1" spc="-100" dirty="0">
                <a:solidFill>
                  <a:srgbClr val="464646"/>
                </a:solidFill>
                <a:latin typeface="Trebuchet MS"/>
                <a:cs typeface="Trebuchet MS"/>
              </a:rPr>
              <a:t>constituíram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i="1" spc="-120" dirty="0">
                <a:solidFill>
                  <a:srgbClr val="464646"/>
                </a:solidFill>
                <a:latin typeface="Trebuchet MS"/>
                <a:cs typeface="Trebuchet MS"/>
              </a:rPr>
              <a:t>atual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população </a:t>
            </a:r>
            <a:r>
              <a:rPr sz="1800" i="1" spc="-114" dirty="0">
                <a:solidFill>
                  <a:srgbClr val="464646"/>
                </a:solidFill>
                <a:latin typeface="Trebuchet MS"/>
                <a:cs typeface="Trebuchet MS"/>
              </a:rPr>
              <a:t>brasileira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i="1" spc="-90" dirty="0">
                <a:solidFill>
                  <a:srgbClr val="464646"/>
                </a:solidFill>
                <a:latin typeface="Trebuchet MS"/>
                <a:cs typeface="Trebuchet MS"/>
              </a:rPr>
              <a:t>que </a:t>
            </a:r>
            <a:r>
              <a:rPr sz="1800" i="1" spc="-80" dirty="0">
                <a:solidFill>
                  <a:srgbClr val="464646"/>
                </a:solidFill>
                <a:latin typeface="Trebuchet MS"/>
                <a:cs typeface="Trebuchet MS"/>
              </a:rPr>
              <a:t>um </a:t>
            </a:r>
            <a:r>
              <a:rPr sz="1800" i="1" spc="-114" dirty="0">
                <a:solidFill>
                  <a:srgbClr val="464646"/>
                </a:solidFill>
                <a:latin typeface="Trebuchet MS"/>
                <a:cs typeface="Trebuchet MS"/>
              </a:rPr>
              <a:t>rastro </a:t>
            </a:r>
            <a:r>
              <a:rPr sz="1800" i="1" spc="-55" dirty="0">
                <a:solidFill>
                  <a:srgbClr val="464646"/>
                </a:solidFill>
                <a:latin typeface="Trebuchet MS"/>
                <a:cs typeface="Trebuchet MS"/>
              </a:rPr>
              <a:t>mais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profundo </a:t>
            </a:r>
            <a:r>
              <a:rPr sz="1800" i="1" spc="-100" dirty="0">
                <a:solidFill>
                  <a:srgbClr val="464646"/>
                </a:solidFill>
                <a:latin typeface="Trebuchet MS"/>
                <a:cs typeface="Trebuchet MS"/>
              </a:rPr>
              <a:t>deixou </a:t>
            </a:r>
            <a:r>
              <a:rPr sz="1800" i="1" spc="-155" dirty="0">
                <a:solidFill>
                  <a:srgbClr val="464646"/>
                </a:solidFill>
                <a:latin typeface="Trebuchet MS"/>
                <a:cs typeface="Trebuchet MS"/>
              </a:rPr>
              <a:t>foi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por </a:t>
            </a:r>
            <a:r>
              <a:rPr sz="1800" i="1" spc="-100" dirty="0">
                <a:solidFill>
                  <a:srgbClr val="464646"/>
                </a:solidFill>
                <a:latin typeface="Trebuchet MS"/>
                <a:cs typeface="Trebuchet MS"/>
              </a:rPr>
              <a:t> certo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i="1" spc="-80" dirty="0">
                <a:solidFill>
                  <a:srgbClr val="464646"/>
                </a:solidFill>
                <a:latin typeface="Trebuchet MS"/>
                <a:cs typeface="Trebuchet MS"/>
              </a:rPr>
              <a:t>branca </a:t>
            </a:r>
            <a:r>
              <a:rPr sz="1800" i="1" spc="-40" dirty="0">
                <a:solidFill>
                  <a:srgbClr val="464646"/>
                </a:solidFill>
                <a:latin typeface="Trebuchet MS"/>
                <a:cs typeface="Trebuchet MS"/>
              </a:rPr>
              <a:t>segue-se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i="1" spc="-114" dirty="0">
                <a:solidFill>
                  <a:srgbClr val="464646"/>
                </a:solidFill>
                <a:latin typeface="Trebuchet MS"/>
                <a:cs typeface="Trebuchet MS"/>
              </a:rPr>
              <a:t>negra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e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depois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i="1" spc="-120" dirty="0">
                <a:solidFill>
                  <a:srgbClr val="464646"/>
                </a:solidFill>
                <a:latin typeface="Trebuchet MS"/>
                <a:cs typeface="Trebuchet MS"/>
              </a:rPr>
              <a:t>indígena.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À </a:t>
            </a:r>
            <a:r>
              <a:rPr sz="1800" i="1" spc="-110" dirty="0">
                <a:solidFill>
                  <a:srgbClr val="464646"/>
                </a:solidFill>
                <a:latin typeface="Trebuchet MS"/>
                <a:cs typeface="Trebuchet MS"/>
              </a:rPr>
              <a:t>medida, </a:t>
            </a:r>
            <a:r>
              <a:rPr sz="1800" i="1" spc="-120" dirty="0">
                <a:solidFill>
                  <a:srgbClr val="464646"/>
                </a:solidFill>
                <a:latin typeface="Trebuchet MS"/>
                <a:cs typeface="Trebuchet MS"/>
              </a:rPr>
              <a:t>porém,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que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i="1" spc="-35" dirty="0">
                <a:solidFill>
                  <a:srgbClr val="464646"/>
                </a:solidFill>
                <a:latin typeface="Trebuchet MS"/>
                <a:cs typeface="Trebuchet MS"/>
              </a:rPr>
              <a:t>ação </a:t>
            </a:r>
            <a:r>
              <a:rPr sz="1800" i="1" spc="-135" dirty="0">
                <a:solidFill>
                  <a:srgbClr val="464646"/>
                </a:solidFill>
                <a:latin typeface="Trebuchet MS"/>
                <a:cs typeface="Trebuchet MS"/>
              </a:rPr>
              <a:t>direta </a:t>
            </a:r>
            <a:r>
              <a:rPr sz="1800" i="1" spc="-15" dirty="0">
                <a:solidFill>
                  <a:srgbClr val="464646"/>
                </a:solidFill>
                <a:latin typeface="Trebuchet MS"/>
                <a:cs typeface="Trebuchet MS"/>
              </a:rPr>
              <a:t>das </a:t>
            </a:r>
            <a:r>
              <a:rPr sz="1800" i="1" spc="-35" dirty="0">
                <a:solidFill>
                  <a:srgbClr val="464646"/>
                </a:solidFill>
                <a:latin typeface="Trebuchet MS"/>
                <a:cs typeface="Trebuchet MS"/>
              </a:rPr>
              <a:t>duas </a:t>
            </a:r>
            <a:r>
              <a:rPr sz="1800" i="1" spc="-95" dirty="0">
                <a:solidFill>
                  <a:srgbClr val="464646"/>
                </a:solidFill>
                <a:latin typeface="Trebuchet MS"/>
                <a:cs typeface="Trebuchet MS"/>
              </a:rPr>
              <a:t>últimas </a:t>
            </a:r>
            <a:r>
              <a:rPr sz="1800" i="1" spc="-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10" dirty="0">
                <a:solidFill>
                  <a:srgbClr val="464646"/>
                </a:solidFill>
                <a:latin typeface="Trebuchet MS"/>
                <a:cs typeface="Trebuchet MS"/>
              </a:rPr>
              <a:t>tende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i="1" spc="-150" dirty="0">
                <a:solidFill>
                  <a:srgbClr val="464646"/>
                </a:solidFill>
                <a:latin typeface="Trebuchet MS"/>
                <a:cs typeface="Trebuchet MS"/>
              </a:rPr>
              <a:t>diminuir, </a:t>
            </a:r>
            <a:r>
              <a:rPr sz="1800" i="1" spc="-25" dirty="0">
                <a:solidFill>
                  <a:srgbClr val="464646"/>
                </a:solidFill>
                <a:latin typeface="Trebuchet MS"/>
                <a:cs typeface="Trebuchet MS"/>
              </a:rPr>
              <a:t>com </a:t>
            </a:r>
            <a:r>
              <a:rPr sz="1800" i="1" spc="-4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i="1" spc="-114" dirty="0">
                <a:solidFill>
                  <a:srgbClr val="464646"/>
                </a:solidFill>
                <a:latin typeface="Trebuchet MS"/>
                <a:cs typeface="Trebuchet MS"/>
              </a:rPr>
              <a:t>internamento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do </a:t>
            </a:r>
            <a:r>
              <a:rPr sz="1800" i="1" spc="-65" dirty="0">
                <a:solidFill>
                  <a:srgbClr val="464646"/>
                </a:solidFill>
                <a:latin typeface="Trebuchet MS"/>
                <a:cs typeface="Trebuchet MS"/>
              </a:rPr>
              <a:t>selvagem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e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i="1" spc="-95" dirty="0">
                <a:solidFill>
                  <a:srgbClr val="464646"/>
                </a:solidFill>
                <a:latin typeface="Trebuchet MS"/>
                <a:cs typeface="Trebuchet MS"/>
              </a:rPr>
              <a:t>extinção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do </a:t>
            </a:r>
            <a:r>
              <a:rPr sz="1800" i="1" spc="-130" dirty="0">
                <a:solidFill>
                  <a:srgbClr val="464646"/>
                </a:solidFill>
                <a:latin typeface="Trebuchet MS"/>
                <a:cs typeface="Trebuchet MS"/>
              </a:rPr>
              <a:t>tráfico </a:t>
            </a:r>
            <a:r>
              <a:rPr sz="1800" i="1" spc="-80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800" i="1" spc="-100" dirty="0">
                <a:solidFill>
                  <a:srgbClr val="464646"/>
                </a:solidFill>
                <a:latin typeface="Trebuchet MS"/>
                <a:cs typeface="Trebuchet MS"/>
              </a:rPr>
              <a:t>negros,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influência europeia </a:t>
            </a:r>
            <a:r>
              <a:rPr sz="1800" i="1" spc="-1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10" dirty="0">
                <a:solidFill>
                  <a:srgbClr val="464646"/>
                </a:solidFill>
                <a:latin typeface="Trebuchet MS"/>
                <a:cs typeface="Trebuchet MS"/>
              </a:rPr>
              <a:t>tende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i="1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55" dirty="0">
                <a:solidFill>
                  <a:srgbClr val="464646"/>
                </a:solidFill>
                <a:latin typeface="Trebuchet MS"/>
                <a:cs typeface="Trebuchet MS"/>
              </a:rPr>
              <a:t>crescer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20" dirty="0">
                <a:solidFill>
                  <a:srgbClr val="464646"/>
                </a:solidFill>
                <a:latin typeface="Trebuchet MS"/>
                <a:cs typeface="Trebuchet MS"/>
              </a:rPr>
              <a:t>com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00" dirty="0">
                <a:solidFill>
                  <a:srgbClr val="464646"/>
                </a:solidFill>
                <a:latin typeface="Trebuchet MS"/>
                <a:cs typeface="Trebuchet MS"/>
              </a:rPr>
              <a:t>imigração</a:t>
            </a:r>
            <a:r>
              <a:rPr sz="1800" i="1" spc="-2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90" dirty="0">
                <a:solidFill>
                  <a:srgbClr val="464646"/>
                </a:solidFill>
                <a:latin typeface="Trebuchet MS"/>
                <a:cs typeface="Trebuchet MS"/>
              </a:rPr>
              <a:t>pela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30" dirty="0">
                <a:solidFill>
                  <a:srgbClr val="464646"/>
                </a:solidFill>
                <a:latin typeface="Trebuchet MS"/>
                <a:cs typeface="Trebuchet MS"/>
              </a:rPr>
              <a:t>natural</a:t>
            </a:r>
            <a:r>
              <a:rPr sz="1800" i="1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90" dirty="0">
                <a:solidFill>
                  <a:srgbClr val="464646"/>
                </a:solidFill>
                <a:latin typeface="Trebuchet MS"/>
                <a:cs typeface="Trebuchet MS"/>
              </a:rPr>
              <a:t>tendência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8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00" dirty="0">
                <a:solidFill>
                  <a:srgbClr val="464646"/>
                </a:solidFill>
                <a:latin typeface="Trebuchet MS"/>
                <a:cs typeface="Trebuchet MS"/>
              </a:rPr>
              <a:t>prevalecer</a:t>
            </a:r>
            <a:r>
              <a:rPr sz="1800" i="1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55" dirty="0">
                <a:solidFill>
                  <a:srgbClr val="464646"/>
                </a:solidFill>
                <a:latin typeface="Trebuchet MS"/>
                <a:cs typeface="Trebuchet MS"/>
              </a:rPr>
              <a:t>mais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60" dirty="0">
                <a:solidFill>
                  <a:srgbClr val="464646"/>
                </a:solidFill>
                <a:latin typeface="Trebuchet MS"/>
                <a:cs typeface="Trebuchet MS"/>
              </a:rPr>
              <a:t>forte</a:t>
            </a:r>
            <a:r>
              <a:rPr sz="1800" i="1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55" dirty="0">
                <a:solidFill>
                  <a:srgbClr val="464646"/>
                </a:solidFill>
                <a:latin typeface="Trebuchet MS"/>
                <a:cs typeface="Trebuchet MS"/>
              </a:rPr>
              <a:t>mais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30" dirty="0">
                <a:solidFill>
                  <a:srgbClr val="464646"/>
                </a:solidFill>
                <a:latin typeface="Trebuchet MS"/>
                <a:cs typeface="Trebuchet MS"/>
              </a:rPr>
              <a:t>hábil.</a:t>
            </a:r>
            <a:r>
              <a:rPr sz="1800" i="1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3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65" dirty="0">
                <a:solidFill>
                  <a:srgbClr val="464646"/>
                </a:solidFill>
                <a:latin typeface="Trebuchet MS"/>
                <a:cs typeface="Trebuchet MS"/>
              </a:rPr>
              <a:t>mestiço </a:t>
            </a:r>
            <a:r>
              <a:rPr sz="1800" i="1" spc="-5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85" dirty="0">
                <a:solidFill>
                  <a:srgbClr val="464646"/>
                </a:solidFill>
                <a:latin typeface="Trebuchet MS"/>
                <a:cs typeface="Trebuchet MS"/>
              </a:rPr>
              <a:t>é</a:t>
            </a:r>
            <a:r>
              <a:rPr sz="1800" i="1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7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45" dirty="0">
                <a:solidFill>
                  <a:srgbClr val="464646"/>
                </a:solidFill>
                <a:latin typeface="Trebuchet MS"/>
                <a:cs typeface="Trebuchet MS"/>
              </a:rPr>
              <a:t>condição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5" dirty="0">
                <a:solidFill>
                  <a:srgbClr val="464646"/>
                </a:solidFill>
                <a:latin typeface="Trebuchet MS"/>
                <a:cs typeface="Trebuchet MS"/>
              </a:rPr>
              <a:t>dessa</a:t>
            </a:r>
            <a:r>
              <a:rPr sz="1800" i="1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40" dirty="0">
                <a:solidFill>
                  <a:srgbClr val="464646"/>
                </a:solidFill>
                <a:latin typeface="Trebuchet MS"/>
                <a:cs typeface="Trebuchet MS"/>
              </a:rPr>
              <a:t>vitória</a:t>
            </a:r>
            <a:r>
              <a:rPr sz="1800" i="1" spc="-2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00" dirty="0">
                <a:solidFill>
                  <a:srgbClr val="464646"/>
                </a:solidFill>
                <a:latin typeface="Trebuchet MS"/>
                <a:cs typeface="Trebuchet MS"/>
              </a:rPr>
              <a:t>branco,</a:t>
            </a:r>
            <a:r>
              <a:rPr sz="1800" i="1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14" dirty="0">
                <a:solidFill>
                  <a:srgbClr val="464646"/>
                </a:solidFill>
                <a:latin typeface="Trebuchet MS"/>
                <a:cs typeface="Trebuchet MS"/>
              </a:rPr>
              <a:t>fortificando-lhe</a:t>
            </a:r>
            <a:r>
              <a:rPr sz="1800" i="1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sangue</a:t>
            </a:r>
            <a:r>
              <a:rPr sz="1800" i="1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10" dirty="0">
                <a:solidFill>
                  <a:srgbClr val="464646"/>
                </a:solidFill>
                <a:latin typeface="Trebuchet MS"/>
                <a:cs typeface="Trebuchet MS"/>
              </a:rPr>
              <a:t>para</a:t>
            </a:r>
            <a:r>
              <a:rPr sz="1800" i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10" dirty="0">
                <a:solidFill>
                  <a:srgbClr val="464646"/>
                </a:solidFill>
                <a:latin typeface="Trebuchet MS"/>
                <a:cs typeface="Trebuchet MS"/>
              </a:rPr>
              <a:t>habilitá-lo</a:t>
            </a:r>
            <a:r>
              <a:rPr sz="1800" i="1" spc="-2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5" dirty="0">
                <a:solidFill>
                  <a:srgbClr val="464646"/>
                </a:solidFill>
                <a:latin typeface="Trebuchet MS"/>
                <a:cs typeface="Trebuchet MS"/>
              </a:rPr>
              <a:t>aos</a:t>
            </a:r>
            <a:r>
              <a:rPr sz="1800" i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05" dirty="0">
                <a:solidFill>
                  <a:srgbClr val="464646"/>
                </a:solidFill>
                <a:latin typeface="Trebuchet MS"/>
                <a:cs typeface="Trebuchet MS"/>
              </a:rPr>
              <a:t>rigores</a:t>
            </a:r>
            <a:r>
              <a:rPr sz="1800" i="1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i="1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i="1" spc="-150" dirty="0">
                <a:solidFill>
                  <a:srgbClr val="464646"/>
                </a:solidFill>
                <a:latin typeface="Trebuchet MS"/>
                <a:cs typeface="Trebuchet MS"/>
              </a:rPr>
              <a:t>clima”.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631317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Lu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nt</a:t>
            </a:r>
            <a:r>
              <a:rPr sz="1800" spc="-135" dirty="0">
                <a:latin typeface="Trebuchet MS"/>
                <a:cs typeface="Trebuchet MS"/>
              </a:rPr>
              <a:t>i</a:t>
            </a:r>
            <a:r>
              <a:rPr sz="1800" spc="-145" dirty="0">
                <a:latin typeface="Trebuchet MS"/>
                <a:cs typeface="Trebuchet MS"/>
              </a:rPr>
              <a:t>r</a:t>
            </a:r>
            <a:r>
              <a:rPr sz="1800" spc="-190" dirty="0">
                <a:latin typeface="Trebuchet MS"/>
                <a:cs typeface="Trebuchet MS"/>
              </a:rPr>
              <a:t>r</a:t>
            </a:r>
            <a:r>
              <a:rPr sz="1800" spc="-35" dirty="0">
                <a:latin typeface="Trebuchet MS"/>
                <a:cs typeface="Trebuchet MS"/>
              </a:rPr>
              <a:t>aci</a:t>
            </a:r>
            <a:r>
              <a:rPr sz="1800" spc="-4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299085" marR="28892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b="1" spc="-4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b="1" dirty="0">
                <a:solidFill>
                  <a:srgbClr val="464646"/>
                </a:solidFill>
                <a:latin typeface="Trebuchet MS"/>
                <a:cs typeface="Trebuchet MS"/>
              </a:rPr>
              <a:t>ÍZE</a:t>
            </a:r>
            <a:r>
              <a:rPr sz="1800" b="1" spc="5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b="1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b="1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b="1" spc="-8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b="1" spc="60" dirty="0">
                <a:solidFill>
                  <a:srgbClr val="464646"/>
                </a:solidFill>
                <a:latin typeface="Trebuchet MS"/>
                <a:cs typeface="Trebuchet MS"/>
              </a:rPr>
              <a:t>CIS</a:t>
            </a:r>
            <a:r>
              <a:rPr sz="1800" b="1" spc="95" dirty="0">
                <a:solidFill>
                  <a:srgbClr val="464646"/>
                </a:solidFill>
                <a:latin typeface="Trebuchet MS"/>
                <a:cs typeface="Trebuchet MS"/>
              </a:rPr>
              <a:t>M</a:t>
            </a:r>
            <a:r>
              <a:rPr sz="1800" b="1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b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p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econce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acia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l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abol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c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on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80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nha 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raízes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dentro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fora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País.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propalada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superioridade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raça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branca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era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parte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constitutiva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ideia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2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464646"/>
                </a:solidFill>
                <a:latin typeface="Trebuchet MS"/>
                <a:cs typeface="Trebuchet MS"/>
              </a:rPr>
              <a:t>“progresso”,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lembra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40" dirty="0">
                <a:solidFill>
                  <a:srgbClr val="464646"/>
                </a:solidFill>
                <a:latin typeface="Trebuchet MS"/>
                <a:cs typeface="Trebuchet MS"/>
              </a:rPr>
              <a:t>h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80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ado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c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64646"/>
                </a:solidFill>
                <a:latin typeface="Trebuchet MS"/>
                <a:cs typeface="Trebuchet MS"/>
              </a:rPr>
              <a:t>Hob</a:t>
            </a:r>
            <a:r>
              <a:rPr sz="1800" spc="-10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ba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w</a:t>
            </a:r>
            <a:r>
              <a:rPr sz="1800" spc="-140" dirty="0">
                <a:solidFill>
                  <a:srgbClr val="464646"/>
                </a:solidFill>
                <a:latin typeface="Trebuchet MS"/>
                <a:cs typeface="Trebuchet MS"/>
              </a:rPr>
              <a:t>m.</a:t>
            </a:r>
            <a:endParaRPr sz="18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5" dirty="0">
                <a:solidFill>
                  <a:srgbClr val="464646"/>
                </a:solidFill>
                <a:latin typeface="Trebuchet MS"/>
                <a:cs typeface="Trebuchet MS"/>
              </a:rPr>
              <a:t>É 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nesse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ponto que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surgem </a:t>
            </a:r>
            <a:r>
              <a:rPr sz="1800" spc="15" dirty="0">
                <a:solidFill>
                  <a:srgbClr val="464646"/>
                </a:solidFill>
                <a:latin typeface="Trebuchet MS"/>
                <a:cs typeface="Trebuchet MS"/>
              </a:rPr>
              <a:t>as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primeiras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teorias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racialistas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para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justificar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superioridade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intelectual,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física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moral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europeu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branco.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primeiro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grande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formulador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foi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conde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francês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Joseph-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th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ur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Go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b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neau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(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1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81</a:t>
            </a:r>
            <a:r>
              <a:rPr sz="1800" dirty="0">
                <a:solidFill>
                  <a:srgbClr val="464646"/>
                </a:solidFill>
                <a:latin typeface="Trebuchet MS"/>
                <a:cs typeface="Trebuchet MS"/>
              </a:rPr>
              <a:t>6</a:t>
            </a:r>
            <a:r>
              <a:rPr sz="1800" spc="30" dirty="0">
                <a:solidFill>
                  <a:srgbClr val="464646"/>
                </a:solidFill>
                <a:latin typeface="Trebuchet MS"/>
                <a:cs typeface="Trebuchet MS"/>
              </a:rPr>
              <a:t>–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1882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).</a:t>
            </a:r>
            <a:endParaRPr sz="1800">
              <a:latin typeface="Trebuchet MS"/>
              <a:cs typeface="Trebuchet MS"/>
            </a:endParaRPr>
          </a:p>
          <a:p>
            <a:pPr marL="299085" marR="30035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10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ideologia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racismo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passou</a:t>
            </a:r>
            <a:r>
              <a:rPr sz="18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existir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dentro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cada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país,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64646"/>
                </a:solidFill>
                <a:latin typeface="Trebuchet MS"/>
                <a:cs typeface="Trebuchet MS"/>
              </a:rPr>
              <a:t>mesmo 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nos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periferia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sistema,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como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explicação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determinista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para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dominação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classe,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desnível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social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spc="-5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europeização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acrítica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464646"/>
                </a:solidFill>
                <a:latin typeface="Trebuchet MS"/>
                <a:cs typeface="Trebuchet MS"/>
              </a:rPr>
              <a:t>suas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camadas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dominantes.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950975"/>
            <a:ext cx="3826764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31748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Lu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nt</a:t>
            </a:r>
            <a:r>
              <a:rPr sz="1800" spc="-135" dirty="0">
                <a:latin typeface="Trebuchet MS"/>
                <a:cs typeface="Trebuchet MS"/>
              </a:rPr>
              <a:t>i</a:t>
            </a:r>
            <a:r>
              <a:rPr sz="1800" spc="-145" dirty="0">
                <a:latin typeface="Trebuchet MS"/>
                <a:cs typeface="Trebuchet MS"/>
              </a:rPr>
              <a:t>r</a:t>
            </a:r>
            <a:r>
              <a:rPr sz="1800" spc="-190" dirty="0">
                <a:latin typeface="Trebuchet MS"/>
                <a:cs typeface="Trebuchet MS"/>
              </a:rPr>
              <a:t>r</a:t>
            </a:r>
            <a:r>
              <a:rPr sz="1800" spc="-35" dirty="0">
                <a:latin typeface="Trebuchet MS"/>
                <a:cs typeface="Trebuchet MS"/>
              </a:rPr>
              <a:t>aci</a:t>
            </a:r>
            <a:r>
              <a:rPr sz="1800" spc="-4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299085" marR="19240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15" dirty="0">
                <a:solidFill>
                  <a:srgbClr val="464646"/>
                </a:solidFill>
                <a:latin typeface="Trebuchet MS"/>
                <a:cs typeface="Trebuchet MS"/>
              </a:rPr>
              <a:t>INDESEJADOS</a:t>
            </a:r>
            <a:r>
              <a:rPr sz="1800" b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464646"/>
                </a:solidFill>
                <a:latin typeface="Trebuchet MS"/>
                <a:cs typeface="Trebuchet MS"/>
              </a:rPr>
              <a:t>DOS</a:t>
            </a:r>
            <a:r>
              <a:rPr sz="1800" b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464646"/>
                </a:solidFill>
                <a:latin typeface="Trebuchet MS"/>
                <a:cs typeface="Trebuchet MS"/>
              </a:rPr>
              <a:t>NOVOS</a:t>
            </a:r>
            <a:r>
              <a:rPr sz="1800" b="1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64646"/>
                </a:solidFill>
                <a:latin typeface="Trebuchet MS"/>
                <a:cs typeface="Trebuchet MS"/>
              </a:rPr>
              <a:t>TEMPOS</a:t>
            </a:r>
            <a:r>
              <a:rPr sz="1800" b="1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464646"/>
                </a:solidFill>
                <a:latin typeface="Trebuchet MS"/>
                <a:cs typeface="Trebuchet MS"/>
              </a:rPr>
              <a:t>Os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ex-escravos,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além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serem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discriminados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pela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40" dirty="0">
                <a:solidFill>
                  <a:srgbClr val="464646"/>
                </a:solidFill>
                <a:latin typeface="Trebuchet MS"/>
                <a:cs typeface="Trebuchet MS"/>
              </a:rPr>
              <a:t>cor,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somaram-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- </a:t>
            </a:r>
            <a:r>
              <a:rPr sz="1800" spc="-5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64646"/>
                </a:solidFill>
                <a:latin typeface="Trebuchet MS"/>
                <a:cs typeface="Trebuchet MS"/>
              </a:rPr>
              <a:t>se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à população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pobre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formaram </a:t>
            </a:r>
            <a:r>
              <a:rPr sz="1800" spc="30" dirty="0">
                <a:solidFill>
                  <a:srgbClr val="464646"/>
                </a:solidFill>
                <a:latin typeface="Trebuchet MS"/>
                <a:cs typeface="Trebuchet MS"/>
              </a:rPr>
              <a:t>os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indesejados 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dos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novos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tempos, </a:t>
            </a:r>
            <a:r>
              <a:rPr sz="1800" spc="30" dirty="0">
                <a:solidFill>
                  <a:srgbClr val="464646"/>
                </a:solidFill>
                <a:latin typeface="Trebuchet MS"/>
                <a:cs typeface="Trebuchet MS"/>
              </a:rPr>
              <a:t>os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deserdados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República. </a:t>
            </a:r>
            <a:r>
              <a:rPr sz="1800" spc="3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spc="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aumento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do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número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desocupados,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trabalhadores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temporários,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mendigos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crianças abandonadas </a:t>
            </a:r>
            <a:r>
              <a:rPr sz="1800" spc="-10" dirty="0">
                <a:solidFill>
                  <a:srgbClr val="464646"/>
                </a:solidFill>
                <a:latin typeface="Trebuchet MS"/>
                <a:cs typeface="Trebuchet MS"/>
              </a:rPr>
              <a:t>nas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ruas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redunda também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em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aumento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violência,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que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pode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ser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verificada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pelo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maior 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espaço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dedicado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ao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tema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nas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páginas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dos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jornais.</a:t>
            </a:r>
            <a:endParaRPr sz="1800">
              <a:latin typeface="Trebuchet MS"/>
              <a:cs typeface="Trebuchet MS"/>
            </a:endParaRPr>
          </a:p>
          <a:p>
            <a:pPr marL="299085" marR="29210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solidFill>
                  <a:srgbClr val="464646"/>
                </a:solidFill>
                <a:latin typeface="Trebuchet MS"/>
                <a:cs typeface="Trebuchet MS"/>
              </a:rPr>
              <a:t>LARGADOS </a:t>
            </a:r>
            <a:r>
              <a:rPr sz="1800" b="1" spc="-45" dirty="0">
                <a:solidFill>
                  <a:srgbClr val="464646"/>
                </a:solidFill>
                <a:latin typeface="Trebuchet MS"/>
                <a:cs typeface="Trebuchet MS"/>
              </a:rPr>
              <a:t>À </a:t>
            </a:r>
            <a:r>
              <a:rPr sz="1800" b="1" spc="-20" dirty="0">
                <a:solidFill>
                  <a:srgbClr val="464646"/>
                </a:solidFill>
                <a:latin typeface="Trebuchet MS"/>
                <a:cs typeface="Trebuchet MS"/>
              </a:rPr>
              <a:t>PRÓPRIA </a:t>
            </a:r>
            <a:r>
              <a:rPr sz="1800" b="1" spc="-30" dirty="0">
                <a:solidFill>
                  <a:srgbClr val="464646"/>
                </a:solidFill>
                <a:latin typeface="Trebuchet MS"/>
                <a:cs typeface="Trebuchet MS"/>
              </a:rPr>
              <a:t>SORTE </a:t>
            </a:r>
            <a:r>
              <a:rPr sz="1800" spc="-25" dirty="0">
                <a:solidFill>
                  <a:srgbClr val="464646"/>
                </a:solidFill>
                <a:latin typeface="Trebuchet MS"/>
                <a:cs typeface="Trebuchet MS"/>
              </a:rPr>
              <a:t>Em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que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pesem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alguns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episódios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específicos,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base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fundamental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 campanha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abolicionista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movida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por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setores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elite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econômica 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dos </a:t>
            </a:r>
            <a:r>
              <a:rPr sz="1800" spc="-25" dirty="0">
                <a:solidFill>
                  <a:srgbClr val="464646"/>
                </a:solidFill>
                <a:latin typeface="Trebuchet MS"/>
                <a:cs typeface="Trebuchet MS"/>
              </a:rPr>
              <a:t>anos 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1880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estava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longe de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ser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um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humanitarismo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solidário 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aos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negros,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ou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spc="-30" dirty="0">
                <a:solidFill>
                  <a:srgbClr val="464646"/>
                </a:solidFill>
                <a:latin typeface="Trebuchet MS"/>
                <a:cs typeface="Trebuchet MS"/>
              </a:rPr>
              <a:t>busca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 reformas </a:t>
            </a:r>
            <a:r>
              <a:rPr sz="1800" spc="-30" dirty="0">
                <a:solidFill>
                  <a:srgbClr val="464646"/>
                </a:solidFill>
                <a:latin typeface="Trebuchet MS"/>
                <a:cs typeface="Trebuchet MS"/>
              </a:rPr>
              <a:t>sociais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democratizantes. </a:t>
            </a:r>
            <a:r>
              <a:rPr sz="1800" spc="15" dirty="0">
                <a:solidFill>
                  <a:srgbClr val="464646"/>
                </a:solidFill>
                <a:latin typeface="Trebuchet MS"/>
                <a:cs typeface="Trebuchet MS"/>
              </a:rPr>
              <a:t>Isso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tornou-se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evidente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com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64646"/>
                </a:solidFill>
                <a:latin typeface="Trebuchet MS"/>
                <a:cs typeface="Trebuchet MS"/>
              </a:rPr>
              <a:t>passar</a:t>
            </a:r>
            <a:r>
              <a:rPr sz="18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dos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anos,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apesar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um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discurso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contraditório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setores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64646"/>
                </a:solidFill>
                <a:latin typeface="Trebuchet MS"/>
                <a:cs typeface="Trebuchet MS"/>
              </a:rPr>
              <a:t>das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464646"/>
                </a:solidFill>
                <a:latin typeface="Trebuchet MS"/>
                <a:cs typeface="Trebuchet MS"/>
              </a:rPr>
              <a:t>classes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dominantes,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simpáticos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à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libertação.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Havia,</a:t>
            </a:r>
            <a:r>
              <a:rPr sz="1800" spc="-2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por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464646"/>
                </a:solidFill>
                <a:latin typeface="Trebuchet MS"/>
                <a:cs typeface="Trebuchet MS"/>
              </a:rPr>
              <a:t>exemplo,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64646"/>
                </a:solidFill>
                <a:latin typeface="Trebuchet MS"/>
                <a:cs typeface="Trebuchet MS"/>
              </a:rPr>
              <a:t>caso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projeto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abolicionista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Joaquim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Nabuco.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64646"/>
              </a:buClr>
              <a:buFont typeface="Wingdings"/>
              <a:buChar char=""/>
            </a:pPr>
            <a:endParaRPr sz="1850">
              <a:latin typeface="Trebuchet MS"/>
              <a:cs typeface="Trebuchet MS"/>
            </a:endParaRPr>
          </a:p>
          <a:p>
            <a:pPr marL="1716405" lvl="1" indent="-287020">
              <a:lnSpc>
                <a:spcPct val="100000"/>
              </a:lnSpc>
              <a:buFont typeface="Wingdings"/>
              <a:buChar char=""/>
              <a:tabLst>
                <a:tab pos="1717039" algn="l"/>
              </a:tabLst>
            </a:pPr>
            <a:r>
              <a:rPr sz="1800" spc="-85" dirty="0">
                <a:latin typeface="Trebuchet MS"/>
                <a:cs typeface="Trebuchet MS"/>
              </a:rPr>
              <a:t>https://</a:t>
            </a:r>
            <a:r>
              <a:rPr sz="1800" spc="-85" dirty="0">
                <a:latin typeface="Trebuchet MS"/>
                <a:cs typeface="Trebuchet MS"/>
                <a:hlinkClick r:id="rId2"/>
              </a:rPr>
              <a:t>www.ipea.gov.br/desafios/index.php?option=com_content&amp;id=2673%3Acatid%3D28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320020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Trebuchet MS"/>
                <a:cs typeface="Trebuchet MS"/>
              </a:rPr>
              <a:t>conqu</a:t>
            </a:r>
            <a:r>
              <a:rPr sz="1800" spc="-35" dirty="0">
                <a:latin typeface="Trebuchet MS"/>
                <a:cs typeface="Trebuchet MS"/>
              </a:rPr>
              <a:t>i</a:t>
            </a:r>
            <a:r>
              <a:rPr sz="1800" spc="8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15" dirty="0">
                <a:latin typeface="Trebuchet MS"/>
                <a:cs typeface="Trebuchet MS"/>
              </a:rPr>
              <a:t>as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le</a:t>
            </a:r>
            <a:r>
              <a:rPr sz="1800" spc="-125" dirty="0">
                <a:latin typeface="Trebuchet MS"/>
                <a:cs typeface="Trebuchet MS"/>
              </a:rPr>
              <a:t>g</a:t>
            </a:r>
            <a:r>
              <a:rPr sz="1800" spc="-40" dirty="0">
                <a:latin typeface="Trebuchet MS"/>
                <a:cs typeface="Trebuchet MS"/>
              </a:rPr>
              <a:t>ai</a:t>
            </a:r>
            <a:r>
              <a:rPr sz="1800" spc="-35" dirty="0">
                <a:latin typeface="Trebuchet MS"/>
                <a:cs typeface="Trebuchet MS"/>
              </a:rPr>
              <a:t>s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des</a:t>
            </a:r>
            <a:r>
              <a:rPr sz="1800" spc="-45" dirty="0">
                <a:latin typeface="Trebuchet MS"/>
                <a:cs typeface="Trebuchet MS"/>
              </a:rPr>
              <a:t>a</a:t>
            </a:r>
            <a:r>
              <a:rPr sz="1800" spc="-65" dirty="0">
                <a:latin typeface="Trebuchet MS"/>
                <a:cs typeface="Trebuchet MS"/>
              </a:rPr>
              <a:t>fio</a:t>
            </a:r>
            <a:r>
              <a:rPr sz="1800" spc="-6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tu</a:t>
            </a:r>
            <a:r>
              <a:rPr sz="1800" spc="-40" dirty="0">
                <a:latin typeface="Trebuchet MS"/>
                <a:cs typeface="Trebuchet MS"/>
              </a:rPr>
              <a:t>ais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12700" marR="3034665">
              <a:lnSpc>
                <a:spcPct val="100000"/>
              </a:lnSpc>
            </a:pPr>
            <a:r>
              <a:rPr sz="1800" b="1" spc="-45" dirty="0">
                <a:latin typeface="Trebuchet MS"/>
                <a:cs typeface="Trebuchet MS"/>
              </a:rPr>
              <a:t>Quilombos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no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Brasil: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a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abolição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suspensa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na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invisibilidade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do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direito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à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130" dirty="0">
                <a:latin typeface="Trebuchet MS"/>
                <a:cs typeface="Trebuchet MS"/>
              </a:rPr>
              <a:t>terra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-45" dirty="0">
                <a:latin typeface="Trebuchet MS"/>
                <a:cs typeface="Trebuchet MS"/>
              </a:rPr>
              <a:t>A</a:t>
            </a:r>
            <a:r>
              <a:rPr sz="1800" b="1" spc="-135" dirty="0">
                <a:latin typeface="Trebuchet MS"/>
                <a:cs typeface="Trebuchet MS"/>
              </a:rPr>
              <a:t>n</a:t>
            </a:r>
            <a:r>
              <a:rPr sz="1800" b="1" spc="-105" dirty="0">
                <a:latin typeface="Trebuchet MS"/>
                <a:cs typeface="Trebuchet MS"/>
              </a:rPr>
              <a:t>t</a:t>
            </a:r>
            <a:r>
              <a:rPr sz="1800" b="1" spc="-70" dirty="0">
                <a:latin typeface="Trebuchet MS"/>
                <a:cs typeface="Trebuchet MS"/>
              </a:rPr>
              <a:t>o</a:t>
            </a:r>
            <a:r>
              <a:rPr sz="1800" b="1" spc="-90" dirty="0">
                <a:latin typeface="Trebuchet MS"/>
                <a:cs typeface="Trebuchet MS"/>
              </a:rPr>
              <a:t>ni</a:t>
            </a:r>
            <a:r>
              <a:rPr sz="1800" b="1" spc="-110" dirty="0">
                <a:latin typeface="Trebuchet MS"/>
                <a:cs typeface="Trebuchet MS"/>
              </a:rPr>
              <a:t>o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350" dirty="0">
                <a:latin typeface="Trebuchet MS"/>
                <a:cs typeface="Trebuchet MS"/>
              </a:rPr>
              <a:t>T</a:t>
            </a:r>
            <a:r>
              <a:rPr sz="1800" b="1" spc="-105" dirty="0">
                <a:latin typeface="Trebuchet MS"/>
                <a:cs typeface="Trebuchet MS"/>
              </a:rPr>
              <a:t>ei</a:t>
            </a:r>
            <a:r>
              <a:rPr sz="1800" b="1" spc="-175" dirty="0">
                <a:latin typeface="Trebuchet MS"/>
                <a:cs typeface="Trebuchet MS"/>
              </a:rPr>
              <a:t>x</a:t>
            </a:r>
            <a:r>
              <a:rPr sz="1800" b="1" spc="-125" dirty="0">
                <a:latin typeface="Trebuchet MS"/>
                <a:cs typeface="Trebuchet MS"/>
              </a:rPr>
              <a:t>ei</a:t>
            </a:r>
            <a:r>
              <a:rPr sz="1800" b="1" spc="-165" dirty="0">
                <a:latin typeface="Trebuchet MS"/>
                <a:cs typeface="Trebuchet MS"/>
              </a:rPr>
              <a:t>r</a:t>
            </a:r>
            <a:r>
              <a:rPr sz="1800" b="1" spc="-50" dirty="0">
                <a:latin typeface="Trebuchet MS"/>
                <a:cs typeface="Trebuchet MS"/>
              </a:rPr>
              <a:t>a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de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Lima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210" dirty="0">
                <a:latin typeface="Trebuchet MS"/>
                <a:cs typeface="Trebuchet MS"/>
              </a:rPr>
              <a:t>J</a:t>
            </a:r>
            <a:r>
              <a:rPr sz="1800" b="1" spc="-235" dirty="0">
                <a:latin typeface="Trebuchet MS"/>
                <a:cs typeface="Trebuchet MS"/>
              </a:rPr>
              <a:t>u</a:t>
            </a:r>
            <a:r>
              <a:rPr sz="1800" b="1" spc="-90" dirty="0">
                <a:latin typeface="Trebuchet MS"/>
                <a:cs typeface="Trebuchet MS"/>
              </a:rPr>
              <a:t>ni</a:t>
            </a:r>
            <a:r>
              <a:rPr sz="1800" b="1" spc="-120" dirty="0">
                <a:latin typeface="Trebuchet MS"/>
                <a:cs typeface="Trebuchet MS"/>
              </a:rPr>
              <a:t>o</a:t>
            </a:r>
            <a:r>
              <a:rPr sz="1800" b="1" spc="-155" dirty="0">
                <a:latin typeface="Trebuchet MS"/>
                <a:cs typeface="Trebuchet MS"/>
              </a:rPr>
              <a:t>r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rebuchet MS"/>
              <a:cs typeface="Trebuchet MS"/>
            </a:endParaRPr>
          </a:p>
          <a:p>
            <a:pPr marL="299085" marR="4572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65" dirty="0">
                <a:latin typeface="Trebuchet MS"/>
                <a:cs typeface="Trebuchet MS"/>
              </a:rPr>
              <a:t>Os </a:t>
            </a:r>
            <a:r>
              <a:rPr sz="1800" spc="-105" dirty="0">
                <a:latin typeface="Trebuchet MS"/>
                <a:cs typeface="Trebuchet MS"/>
              </a:rPr>
              <a:t>territórios </a:t>
            </a:r>
            <a:r>
              <a:rPr sz="1800" spc="-60" dirty="0">
                <a:latin typeface="Trebuchet MS"/>
                <a:cs typeface="Trebuchet MS"/>
              </a:rPr>
              <a:t>quilombolas </a:t>
            </a:r>
            <a:r>
              <a:rPr sz="1800" spc="-10" dirty="0">
                <a:latin typeface="Trebuchet MS"/>
                <a:cs typeface="Trebuchet MS"/>
              </a:rPr>
              <a:t>são </a:t>
            </a:r>
            <a:r>
              <a:rPr sz="1800" spc="-15" dirty="0">
                <a:latin typeface="Trebuchet MS"/>
                <a:cs typeface="Trebuchet MS"/>
              </a:rPr>
              <a:t>espaços </a:t>
            </a:r>
            <a:r>
              <a:rPr sz="1800" spc="-85" dirty="0">
                <a:latin typeface="Trebuchet MS"/>
                <a:cs typeface="Trebuchet MS"/>
              </a:rPr>
              <a:t>de reprodução </a:t>
            </a:r>
            <a:r>
              <a:rPr sz="1800" spc="-120" dirty="0">
                <a:latin typeface="Trebuchet MS"/>
                <a:cs typeface="Trebuchet MS"/>
              </a:rPr>
              <a:t>livre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60" dirty="0">
                <a:latin typeface="Trebuchet MS"/>
                <a:cs typeface="Trebuchet MS"/>
              </a:rPr>
              <a:t>relações </a:t>
            </a:r>
            <a:r>
              <a:rPr sz="1800" spc="-25" dirty="0">
                <a:latin typeface="Trebuchet MS"/>
                <a:cs typeface="Trebuchet MS"/>
              </a:rPr>
              <a:t>sociais </a:t>
            </a:r>
            <a:r>
              <a:rPr sz="1800" spc="-70" dirty="0">
                <a:latin typeface="Trebuchet MS"/>
                <a:cs typeface="Trebuchet MS"/>
              </a:rPr>
              <a:t>ligadas </a:t>
            </a:r>
            <a:r>
              <a:rPr sz="1800" spc="-65" dirty="0">
                <a:latin typeface="Trebuchet MS"/>
                <a:cs typeface="Trebuchet MS"/>
              </a:rPr>
              <a:t>a </a:t>
            </a:r>
            <a:r>
              <a:rPr sz="1800" spc="-25" dirty="0">
                <a:latin typeface="Trebuchet MS"/>
                <a:cs typeface="Trebuchet MS"/>
              </a:rPr>
              <a:t>modos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95" dirty="0">
                <a:latin typeface="Trebuchet MS"/>
                <a:cs typeface="Trebuchet MS"/>
              </a:rPr>
              <a:t>vida 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construídos </a:t>
            </a:r>
            <a:r>
              <a:rPr sz="1800" spc="-40" dirty="0">
                <a:latin typeface="Trebuchet MS"/>
                <a:cs typeface="Trebuchet MS"/>
              </a:rPr>
              <a:t>como </a:t>
            </a:r>
            <a:r>
              <a:rPr sz="1800" spc="-45" dirty="0">
                <a:latin typeface="Trebuchet MS"/>
                <a:cs typeface="Trebuchet MS"/>
              </a:rPr>
              <a:t>o </a:t>
            </a:r>
            <a:r>
              <a:rPr sz="1800" spc="-50" dirty="0">
                <a:latin typeface="Trebuchet MS"/>
                <a:cs typeface="Trebuchet MS"/>
              </a:rPr>
              <a:t>símbolo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65" dirty="0">
                <a:latin typeface="Trebuchet MS"/>
                <a:cs typeface="Trebuchet MS"/>
              </a:rPr>
              <a:t>uma </a:t>
            </a:r>
            <a:r>
              <a:rPr sz="1800" spc="-70" dirty="0">
                <a:latin typeface="Trebuchet MS"/>
                <a:cs typeface="Trebuchet MS"/>
              </a:rPr>
              <a:t>resistência </a:t>
            </a:r>
            <a:r>
              <a:rPr sz="1800" spc="-80" dirty="0">
                <a:latin typeface="Trebuchet MS"/>
                <a:cs typeface="Trebuchet MS"/>
              </a:rPr>
              <a:t>que </a:t>
            </a:r>
            <a:r>
              <a:rPr sz="1800" spc="-95" dirty="0">
                <a:latin typeface="Trebuchet MS"/>
                <a:cs typeface="Trebuchet MS"/>
              </a:rPr>
              <a:t>guarda </a:t>
            </a:r>
            <a:r>
              <a:rPr sz="1800" spc="-65" dirty="0">
                <a:latin typeface="Trebuchet MS"/>
                <a:cs typeface="Trebuchet MS"/>
              </a:rPr>
              <a:t>um </a:t>
            </a:r>
            <a:r>
              <a:rPr sz="1800" spc="-60" dirty="0">
                <a:latin typeface="Trebuchet MS"/>
                <a:cs typeface="Trebuchet MS"/>
              </a:rPr>
              <a:t>pedaço </a:t>
            </a:r>
            <a:r>
              <a:rPr sz="1800" spc="-110" dirty="0">
                <a:latin typeface="Trebuchet MS"/>
                <a:cs typeface="Trebuchet MS"/>
              </a:rPr>
              <a:t>relevante </a:t>
            </a:r>
            <a:r>
              <a:rPr sz="1800" spc="-70" dirty="0">
                <a:latin typeface="Trebuchet MS"/>
                <a:cs typeface="Trebuchet MS"/>
              </a:rPr>
              <a:t>da </a:t>
            </a:r>
            <a:r>
              <a:rPr sz="1800" spc="-85" dirty="0">
                <a:latin typeface="Trebuchet MS"/>
                <a:cs typeface="Trebuchet MS"/>
              </a:rPr>
              <a:t>história </a:t>
            </a:r>
            <a:r>
              <a:rPr sz="1800" spc="-105" dirty="0">
                <a:latin typeface="Trebuchet MS"/>
                <a:cs typeface="Trebuchet MS"/>
              </a:rPr>
              <a:t>brasileira. </a:t>
            </a:r>
            <a:r>
              <a:rPr sz="1800" spc="35" dirty="0">
                <a:latin typeface="Trebuchet MS"/>
                <a:cs typeface="Trebuchet MS"/>
              </a:rPr>
              <a:t>O </a:t>
            </a:r>
            <a:r>
              <a:rPr sz="1800" spc="4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direito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10" dirty="0">
                <a:latin typeface="Trebuchet MS"/>
                <a:cs typeface="Trebuchet MS"/>
              </a:rPr>
              <a:t>acesso </a:t>
            </a:r>
            <a:r>
              <a:rPr sz="1800" spc="-65" dirty="0">
                <a:latin typeface="Trebuchet MS"/>
                <a:cs typeface="Trebuchet MS"/>
              </a:rPr>
              <a:t>à </a:t>
            </a:r>
            <a:r>
              <a:rPr sz="1800" spc="-135" dirty="0">
                <a:latin typeface="Trebuchet MS"/>
                <a:cs typeface="Trebuchet MS"/>
              </a:rPr>
              <a:t>terra </a:t>
            </a:r>
            <a:r>
              <a:rPr sz="1800" spc="-40" dirty="0">
                <a:latin typeface="Trebuchet MS"/>
                <a:cs typeface="Trebuchet MS"/>
              </a:rPr>
              <a:t>pelos </a:t>
            </a:r>
            <a:r>
              <a:rPr sz="1800" spc="-60" dirty="0">
                <a:latin typeface="Trebuchet MS"/>
                <a:cs typeface="Trebuchet MS"/>
              </a:rPr>
              <a:t>quilombolas </a:t>
            </a:r>
            <a:r>
              <a:rPr sz="1800" spc="-190" dirty="0">
                <a:latin typeface="Trebuchet MS"/>
                <a:cs typeface="Trebuchet MS"/>
              </a:rPr>
              <a:t>é, </a:t>
            </a:r>
            <a:r>
              <a:rPr sz="1800" spc="-120" dirty="0">
                <a:latin typeface="Trebuchet MS"/>
                <a:cs typeface="Trebuchet MS"/>
              </a:rPr>
              <a:t>portanto, direito </a:t>
            </a:r>
            <a:r>
              <a:rPr sz="1800" spc="-95" dirty="0">
                <a:latin typeface="Trebuchet MS"/>
                <a:cs typeface="Trebuchet MS"/>
              </a:rPr>
              <a:t>fundamental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90" dirty="0">
                <a:latin typeface="Trebuchet MS"/>
                <a:cs typeface="Trebuchet MS"/>
              </a:rPr>
              <a:t>aplicabilidade </a:t>
            </a:r>
            <a:r>
              <a:rPr sz="1800" spc="-114" dirty="0">
                <a:latin typeface="Trebuchet MS"/>
                <a:cs typeface="Trebuchet MS"/>
              </a:rPr>
              <a:t>imediata. 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Apesar </a:t>
            </a:r>
            <a:r>
              <a:rPr sz="1800" spc="-85" dirty="0">
                <a:latin typeface="Trebuchet MS"/>
                <a:cs typeface="Trebuchet MS"/>
              </a:rPr>
              <a:t>de constituir </a:t>
            </a:r>
            <a:r>
              <a:rPr sz="1800" spc="-120" dirty="0">
                <a:latin typeface="Trebuchet MS"/>
                <a:cs typeface="Trebuchet MS"/>
              </a:rPr>
              <a:t>direito </a:t>
            </a:r>
            <a:r>
              <a:rPr sz="1800" spc="-105" dirty="0">
                <a:latin typeface="Trebuchet MS"/>
                <a:cs typeface="Trebuchet MS"/>
              </a:rPr>
              <a:t>fundamental, </a:t>
            </a:r>
            <a:r>
              <a:rPr sz="1800" spc="15" dirty="0">
                <a:latin typeface="Trebuchet MS"/>
                <a:cs typeface="Trebuchet MS"/>
              </a:rPr>
              <a:t>as </a:t>
            </a:r>
            <a:r>
              <a:rPr sz="1800" spc="-55" dirty="0">
                <a:latin typeface="Trebuchet MS"/>
                <a:cs typeface="Trebuchet MS"/>
              </a:rPr>
              <a:t>comunidades </a:t>
            </a:r>
            <a:r>
              <a:rPr sz="1800" spc="-60" dirty="0">
                <a:latin typeface="Trebuchet MS"/>
                <a:cs typeface="Trebuchet MS"/>
              </a:rPr>
              <a:t>quilombolas </a:t>
            </a:r>
            <a:r>
              <a:rPr sz="1800" spc="-110" dirty="0">
                <a:latin typeface="Trebuchet MS"/>
                <a:cs typeface="Trebuchet MS"/>
              </a:rPr>
              <a:t>têm </a:t>
            </a:r>
            <a:r>
              <a:rPr sz="1800" spc="-40" dirty="0">
                <a:latin typeface="Trebuchet MS"/>
                <a:cs typeface="Trebuchet MS"/>
              </a:rPr>
              <a:t>sido </a:t>
            </a:r>
            <a:r>
              <a:rPr sz="1800" spc="-85" dirty="0">
                <a:latin typeface="Trebuchet MS"/>
                <a:cs typeface="Trebuchet MS"/>
              </a:rPr>
              <a:t>alvo de </a:t>
            </a:r>
            <a:r>
              <a:rPr sz="1800" spc="-55" dirty="0">
                <a:latin typeface="Trebuchet MS"/>
                <a:cs typeface="Trebuchet MS"/>
              </a:rPr>
              <a:t>intensos </a:t>
            </a:r>
            <a:r>
              <a:rPr sz="1800" spc="-95" dirty="0">
                <a:latin typeface="Trebuchet MS"/>
                <a:cs typeface="Trebuchet MS"/>
              </a:rPr>
              <a:t>ataques, 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tanto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na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esfera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política,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com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impulso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aos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processos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diversos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expropriação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territorial,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quanto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na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esfera 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jurídico-legal.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decreto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4.887/2003,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que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regulamenta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todo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processo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titulação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terras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quilombos,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é </a:t>
            </a:r>
            <a:r>
              <a:rPr sz="1800" spc="-85" dirty="0">
                <a:latin typeface="Trebuchet MS"/>
                <a:cs typeface="Trebuchet MS"/>
              </a:rPr>
              <a:t>alvo de </a:t>
            </a:r>
            <a:r>
              <a:rPr sz="1800" spc="-65" dirty="0">
                <a:latin typeface="Trebuchet MS"/>
                <a:cs typeface="Trebuchet MS"/>
              </a:rPr>
              <a:t>uma </a:t>
            </a:r>
            <a:r>
              <a:rPr sz="1800" spc="-55" dirty="0">
                <a:latin typeface="Trebuchet MS"/>
                <a:cs typeface="Trebuchet MS"/>
              </a:rPr>
              <a:t>ação </a:t>
            </a:r>
            <a:r>
              <a:rPr sz="1800" spc="-120" dirty="0">
                <a:latin typeface="Trebuchet MS"/>
                <a:cs typeface="Trebuchet MS"/>
              </a:rPr>
              <a:t>direta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80" dirty="0">
                <a:latin typeface="Trebuchet MS"/>
                <a:cs typeface="Trebuchet MS"/>
              </a:rPr>
              <a:t>inconstitucionalidade </a:t>
            </a:r>
            <a:r>
              <a:rPr sz="1800" spc="-45" dirty="0">
                <a:latin typeface="Trebuchet MS"/>
                <a:cs typeface="Trebuchet MS"/>
              </a:rPr>
              <a:t>(ADI </a:t>
            </a:r>
            <a:r>
              <a:rPr sz="1800" spc="-65" dirty="0">
                <a:latin typeface="Trebuchet MS"/>
                <a:cs typeface="Trebuchet MS"/>
              </a:rPr>
              <a:t>3.239) </a:t>
            </a:r>
            <a:r>
              <a:rPr sz="1800" spc="-80" dirty="0">
                <a:latin typeface="Trebuchet MS"/>
                <a:cs typeface="Trebuchet MS"/>
              </a:rPr>
              <a:t>que </a:t>
            </a:r>
            <a:r>
              <a:rPr sz="1800" spc="-85" dirty="0">
                <a:latin typeface="Trebuchet MS"/>
                <a:cs typeface="Trebuchet MS"/>
              </a:rPr>
              <a:t>contesta, </a:t>
            </a:r>
            <a:r>
              <a:rPr sz="1800" spc="-125" dirty="0">
                <a:latin typeface="Trebuchet MS"/>
                <a:cs typeface="Trebuchet MS"/>
              </a:rPr>
              <a:t>entre </a:t>
            </a:r>
            <a:r>
              <a:rPr sz="1800" spc="-65" dirty="0">
                <a:latin typeface="Trebuchet MS"/>
                <a:cs typeface="Trebuchet MS"/>
              </a:rPr>
              <a:t>outros </a:t>
            </a:r>
            <a:r>
              <a:rPr sz="1800" spc="-80" dirty="0">
                <a:latin typeface="Trebuchet MS"/>
                <a:cs typeface="Trebuchet MS"/>
              </a:rPr>
              <a:t>pontos, </a:t>
            </a:r>
            <a:r>
              <a:rPr sz="1800" spc="-65" dirty="0">
                <a:latin typeface="Trebuchet MS"/>
                <a:cs typeface="Trebuchet MS"/>
              </a:rPr>
              <a:t>a 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constitucionalidade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uso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desapropriação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dos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detentores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títulos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incidentes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sobre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áreas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quilombolas 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critério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autoatribuição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para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identificação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dos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remanescentes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quilombos.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Além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disso,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iniciativas 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legislativas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como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30" dirty="0">
                <a:latin typeface="Trebuchet MS"/>
                <a:cs typeface="Trebuchet MS"/>
              </a:rPr>
              <a:t>os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20" dirty="0">
                <a:latin typeface="Trebuchet MS"/>
                <a:cs typeface="Trebuchet MS"/>
              </a:rPr>
              <a:t>PLs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3.654/2008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2.228/2009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buscam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anular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princípio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autodefinição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ao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propor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 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exigência </a:t>
            </a:r>
            <a:r>
              <a:rPr sz="1800" spc="-80" dirty="0">
                <a:latin typeface="Trebuchet MS"/>
                <a:cs typeface="Trebuchet MS"/>
              </a:rPr>
              <a:t>de que </a:t>
            </a:r>
            <a:r>
              <a:rPr sz="1800" spc="30" dirty="0">
                <a:latin typeface="Trebuchet MS"/>
                <a:cs typeface="Trebuchet MS"/>
              </a:rPr>
              <a:t>os </a:t>
            </a:r>
            <a:r>
              <a:rPr sz="1800" spc="-65" dirty="0">
                <a:latin typeface="Trebuchet MS"/>
                <a:cs typeface="Trebuchet MS"/>
              </a:rPr>
              <a:t>remanescentes </a:t>
            </a:r>
            <a:r>
              <a:rPr sz="1800" spc="-80" dirty="0">
                <a:latin typeface="Trebuchet MS"/>
                <a:cs typeface="Trebuchet MS"/>
              </a:rPr>
              <a:t>de </a:t>
            </a:r>
            <a:r>
              <a:rPr sz="1800" spc="-55" dirty="0">
                <a:latin typeface="Trebuchet MS"/>
                <a:cs typeface="Trebuchet MS"/>
              </a:rPr>
              <a:t>quilombos </a:t>
            </a:r>
            <a:r>
              <a:rPr sz="1800" spc="-75" dirty="0">
                <a:latin typeface="Trebuchet MS"/>
                <a:cs typeface="Trebuchet MS"/>
              </a:rPr>
              <a:t>comprovem </a:t>
            </a:r>
            <a:r>
              <a:rPr sz="1800" spc="-80" dirty="0">
                <a:latin typeface="Trebuchet MS"/>
                <a:cs typeface="Trebuchet MS"/>
              </a:rPr>
              <a:t>que </a:t>
            </a:r>
            <a:r>
              <a:rPr sz="1800" spc="-25" dirty="0">
                <a:latin typeface="Trebuchet MS"/>
                <a:cs typeface="Trebuchet MS"/>
              </a:rPr>
              <a:t>seu </a:t>
            </a:r>
            <a:r>
              <a:rPr sz="1800" spc="-125" dirty="0">
                <a:latin typeface="Trebuchet MS"/>
                <a:cs typeface="Trebuchet MS"/>
              </a:rPr>
              <a:t>território </a:t>
            </a:r>
            <a:r>
              <a:rPr sz="1800" spc="-75" dirty="0">
                <a:latin typeface="Trebuchet MS"/>
                <a:cs typeface="Trebuchet MS"/>
              </a:rPr>
              <a:t>estava </a:t>
            </a:r>
            <a:r>
              <a:rPr sz="1800" spc="-55" dirty="0">
                <a:latin typeface="Trebuchet MS"/>
                <a:cs typeface="Trebuchet MS"/>
              </a:rPr>
              <a:t>ocupado </a:t>
            </a:r>
            <a:r>
              <a:rPr sz="1800" spc="-85" dirty="0">
                <a:latin typeface="Trebuchet MS"/>
                <a:cs typeface="Trebuchet MS"/>
              </a:rPr>
              <a:t>por </a:t>
            </a:r>
            <a:r>
              <a:rPr sz="1800" spc="10" dirty="0">
                <a:latin typeface="Trebuchet MS"/>
                <a:cs typeface="Trebuchet MS"/>
              </a:rPr>
              <a:t>seus 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ancestrais </a:t>
            </a:r>
            <a:r>
              <a:rPr sz="1800" spc="-70" dirty="0">
                <a:latin typeface="Trebuchet MS"/>
                <a:cs typeface="Trebuchet MS"/>
              </a:rPr>
              <a:t>na </a:t>
            </a:r>
            <a:r>
              <a:rPr sz="1800" spc="-65" dirty="0">
                <a:latin typeface="Trebuchet MS"/>
                <a:cs typeface="Trebuchet MS"/>
              </a:rPr>
              <a:t>época </a:t>
            </a:r>
            <a:r>
              <a:rPr sz="1800" spc="-70" dirty="0">
                <a:latin typeface="Trebuchet MS"/>
                <a:cs typeface="Trebuchet MS"/>
              </a:rPr>
              <a:t>da </a:t>
            </a:r>
            <a:r>
              <a:rPr sz="1800" spc="-100" dirty="0">
                <a:latin typeface="Trebuchet MS"/>
                <a:cs typeface="Trebuchet MS"/>
              </a:rPr>
              <a:t>escravatura. </a:t>
            </a:r>
            <a:r>
              <a:rPr sz="1800" spc="-20" dirty="0">
                <a:latin typeface="Trebuchet MS"/>
                <a:cs typeface="Trebuchet MS"/>
              </a:rPr>
              <a:t>A </a:t>
            </a:r>
            <a:r>
              <a:rPr sz="1800" spc="-100" dirty="0">
                <a:latin typeface="Trebuchet MS"/>
                <a:cs typeface="Trebuchet MS"/>
              </a:rPr>
              <a:t>própria </a:t>
            </a:r>
            <a:r>
              <a:rPr sz="1800" spc="-140" dirty="0">
                <a:latin typeface="Trebuchet MS"/>
                <a:cs typeface="Trebuchet MS"/>
              </a:rPr>
              <a:t>trajetória </a:t>
            </a:r>
            <a:r>
              <a:rPr sz="1800" spc="-70" dirty="0">
                <a:latin typeface="Trebuchet MS"/>
                <a:cs typeface="Trebuchet MS"/>
              </a:rPr>
              <a:t>da </a:t>
            </a:r>
            <a:r>
              <a:rPr sz="1800" spc="-65" dirty="0">
                <a:latin typeface="Trebuchet MS"/>
                <a:cs typeface="Trebuchet MS"/>
              </a:rPr>
              <a:t>questão </a:t>
            </a:r>
            <a:r>
              <a:rPr sz="1800" spc="-75" dirty="0">
                <a:latin typeface="Trebuchet MS"/>
                <a:cs typeface="Trebuchet MS"/>
              </a:rPr>
              <a:t>quilombola </a:t>
            </a:r>
            <a:r>
              <a:rPr sz="1800" spc="-60" dirty="0">
                <a:latin typeface="Trebuchet MS"/>
                <a:cs typeface="Trebuchet MS"/>
              </a:rPr>
              <a:t>no </a:t>
            </a:r>
            <a:r>
              <a:rPr sz="1800" spc="-95" dirty="0">
                <a:latin typeface="Trebuchet MS"/>
                <a:cs typeface="Trebuchet MS"/>
              </a:rPr>
              <a:t>âmbito </a:t>
            </a:r>
            <a:r>
              <a:rPr sz="1800" spc="-10" dirty="0">
                <a:latin typeface="Trebuchet MS"/>
                <a:cs typeface="Trebuchet MS"/>
              </a:rPr>
              <a:t>das </a:t>
            </a:r>
            <a:r>
              <a:rPr sz="1800" spc="-5" dirty="0">
                <a:latin typeface="Trebuchet MS"/>
                <a:cs typeface="Trebuchet MS"/>
              </a:rPr>
              <a:t>discussões 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prévias </a:t>
            </a:r>
            <a:r>
              <a:rPr sz="1800" spc="-65" dirty="0">
                <a:latin typeface="Trebuchet MS"/>
                <a:cs typeface="Trebuchet MS"/>
              </a:rPr>
              <a:t>à </a:t>
            </a:r>
            <a:r>
              <a:rPr sz="1800" spc="-75" dirty="0">
                <a:latin typeface="Trebuchet MS"/>
                <a:cs typeface="Trebuchet MS"/>
              </a:rPr>
              <a:t>aprovação </a:t>
            </a:r>
            <a:r>
              <a:rPr sz="1800" spc="-60" dirty="0">
                <a:latin typeface="Trebuchet MS"/>
                <a:cs typeface="Trebuchet MS"/>
              </a:rPr>
              <a:t>do </a:t>
            </a:r>
            <a:r>
              <a:rPr sz="1800" spc="-80" dirty="0">
                <a:latin typeface="Trebuchet MS"/>
                <a:cs typeface="Trebuchet MS"/>
              </a:rPr>
              <a:t>Estatuto </a:t>
            </a:r>
            <a:r>
              <a:rPr sz="1800" spc="-70" dirty="0">
                <a:latin typeface="Trebuchet MS"/>
                <a:cs typeface="Trebuchet MS"/>
              </a:rPr>
              <a:t>da </a:t>
            </a:r>
            <a:r>
              <a:rPr sz="1800" spc="-85" dirty="0">
                <a:latin typeface="Trebuchet MS"/>
                <a:cs typeface="Trebuchet MS"/>
              </a:rPr>
              <a:t>Igualdade </a:t>
            </a:r>
            <a:r>
              <a:rPr sz="1800" spc="-60" dirty="0">
                <a:latin typeface="Trebuchet MS"/>
                <a:cs typeface="Trebuchet MS"/>
              </a:rPr>
              <a:t>Racial </a:t>
            </a:r>
            <a:r>
              <a:rPr sz="1800" spc="165" dirty="0">
                <a:latin typeface="Trebuchet MS"/>
                <a:cs typeface="Trebuchet MS"/>
              </a:rPr>
              <a:t>– </a:t>
            </a:r>
            <a:r>
              <a:rPr sz="1800" spc="-60" dirty="0">
                <a:latin typeface="Trebuchet MS"/>
                <a:cs typeface="Trebuchet MS"/>
              </a:rPr>
              <a:t>do </a:t>
            </a:r>
            <a:r>
              <a:rPr sz="1800" spc="-80" dirty="0">
                <a:latin typeface="Trebuchet MS"/>
                <a:cs typeface="Trebuchet MS"/>
              </a:rPr>
              <a:t>qual </a:t>
            </a:r>
            <a:r>
              <a:rPr sz="1800" spc="-90" dirty="0">
                <a:latin typeface="Trebuchet MS"/>
                <a:cs typeface="Trebuchet MS"/>
              </a:rPr>
              <a:t>ela </a:t>
            </a:r>
            <a:r>
              <a:rPr sz="1800" spc="-145" dirty="0">
                <a:latin typeface="Trebuchet MS"/>
                <a:cs typeface="Trebuchet MS"/>
              </a:rPr>
              <a:t>foi, </a:t>
            </a:r>
            <a:r>
              <a:rPr sz="1800" spc="-85" dirty="0">
                <a:latin typeface="Trebuchet MS"/>
                <a:cs typeface="Trebuchet MS"/>
              </a:rPr>
              <a:t>por </a:t>
            </a:r>
            <a:r>
              <a:rPr sz="1800" spc="-145" dirty="0">
                <a:latin typeface="Trebuchet MS"/>
                <a:cs typeface="Trebuchet MS"/>
              </a:rPr>
              <a:t>fim, </a:t>
            </a:r>
            <a:r>
              <a:rPr sz="1800" spc="-105" dirty="0">
                <a:latin typeface="Trebuchet MS"/>
                <a:cs typeface="Trebuchet MS"/>
              </a:rPr>
              <a:t>praticamente </a:t>
            </a:r>
            <a:r>
              <a:rPr sz="1800" spc="-90" dirty="0">
                <a:latin typeface="Trebuchet MS"/>
                <a:cs typeface="Trebuchet MS"/>
              </a:rPr>
              <a:t>excluída </a:t>
            </a:r>
            <a:r>
              <a:rPr sz="1800" spc="165" dirty="0">
                <a:latin typeface="Trebuchet MS"/>
                <a:cs typeface="Trebuchet MS"/>
              </a:rPr>
              <a:t>– </a:t>
            </a:r>
            <a:r>
              <a:rPr sz="1800" spc="17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atestam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caráter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conflituoso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que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ela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porta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ainda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155" dirty="0">
                <a:latin typeface="Trebuchet MS"/>
                <a:cs typeface="Trebuchet MS"/>
              </a:rPr>
              <a:t>hoje.</a:t>
            </a:r>
            <a:endParaRPr sz="1800">
              <a:latin typeface="Trebuchet MS"/>
              <a:cs typeface="Trebuchet MS"/>
            </a:endParaRPr>
          </a:p>
          <a:p>
            <a:pPr marL="329565" indent="-28765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30200" algn="l"/>
              </a:tabLst>
            </a:pPr>
            <a:r>
              <a:rPr sz="1800" spc="-100" dirty="0">
                <a:latin typeface="Trebuchet MS"/>
                <a:cs typeface="Trebuchet MS"/>
              </a:rPr>
              <a:t>https://</a:t>
            </a:r>
            <a:r>
              <a:rPr sz="1800" spc="-100" dirty="0">
                <a:latin typeface="Trebuchet MS"/>
                <a:cs typeface="Trebuchet MS"/>
                <a:hlinkClick r:id="rId2"/>
              </a:rPr>
              <a:t>www.ipea.gov.br/desafios/index.php?option=com_content&amp;view=article&amp;id=2686:catid=28&amp;Itemid=</a:t>
            </a:r>
            <a:endParaRPr sz="1800">
              <a:latin typeface="Trebuchet MS"/>
              <a:cs typeface="Trebuchet MS"/>
            </a:endParaRPr>
          </a:p>
          <a:p>
            <a:pPr marL="10069195">
              <a:lnSpc>
                <a:spcPct val="100000"/>
              </a:lnSpc>
            </a:pPr>
            <a:r>
              <a:rPr sz="1800" spc="-1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115315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4293" y="567309"/>
            <a:ext cx="2856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c</a:t>
            </a:r>
            <a:r>
              <a:rPr sz="1600" spc="-55" dirty="0">
                <a:latin typeface="Trebuchet MS"/>
                <a:cs typeface="Trebuchet MS"/>
              </a:rPr>
              <a:t>o</a:t>
            </a:r>
            <a:r>
              <a:rPr sz="1600" spc="-65" dirty="0">
                <a:latin typeface="Trebuchet MS"/>
                <a:cs typeface="Trebuchet MS"/>
              </a:rPr>
              <a:t>n</a:t>
            </a:r>
            <a:r>
              <a:rPr sz="1600" spc="-45" dirty="0">
                <a:latin typeface="Trebuchet MS"/>
                <a:cs typeface="Trebuchet MS"/>
              </a:rPr>
              <a:t>qui</a:t>
            </a:r>
            <a:r>
              <a:rPr sz="1600" spc="-50" dirty="0">
                <a:latin typeface="Trebuchet MS"/>
                <a:cs typeface="Trebuchet MS"/>
              </a:rPr>
              <a:t>s</a:t>
            </a:r>
            <a:r>
              <a:rPr sz="1600" spc="-170" dirty="0">
                <a:latin typeface="Trebuchet MS"/>
                <a:cs typeface="Trebuchet MS"/>
              </a:rPr>
              <a:t>t</a:t>
            </a:r>
            <a:r>
              <a:rPr sz="1600" spc="10" dirty="0">
                <a:latin typeface="Trebuchet MS"/>
                <a:cs typeface="Trebuchet MS"/>
              </a:rPr>
              <a:t>as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l</a:t>
            </a:r>
            <a:r>
              <a:rPr sz="1600" spc="-105" dirty="0">
                <a:latin typeface="Trebuchet MS"/>
                <a:cs typeface="Trebuchet MS"/>
              </a:rPr>
              <a:t>eg</a:t>
            </a:r>
            <a:r>
              <a:rPr sz="1600" spc="-35" dirty="0">
                <a:latin typeface="Trebuchet MS"/>
                <a:cs typeface="Trebuchet MS"/>
              </a:rPr>
              <a:t>ai</a:t>
            </a:r>
            <a:r>
              <a:rPr sz="1600" spc="-30" dirty="0">
                <a:latin typeface="Trebuchet MS"/>
                <a:cs typeface="Trebuchet MS"/>
              </a:rPr>
              <a:t>s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</a:t>
            </a:r>
            <a:r>
              <a:rPr sz="1600" spc="-70" dirty="0">
                <a:latin typeface="Trebuchet MS"/>
                <a:cs typeface="Trebuchet MS"/>
              </a:rPr>
              <a:t>e</a:t>
            </a:r>
            <a:r>
              <a:rPr sz="1600" spc="90" dirty="0">
                <a:latin typeface="Trebuchet MS"/>
                <a:cs typeface="Trebuchet MS"/>
              </a:rPr>
              <a:t>s</a:t>
            </a:r>
            <a:r>
              <a:rPr sz="1600" spc="-60" dirty="0">
                <a:latin typeface="Trebuchet MS"/>
                <a:cs typeface="Trebuchet MS"/>
              </a:rPr>
              <a:t>afio</a:t>
            </a:r>
            <a:r>
              <a:rPr sz="1600" spc="-55" dirty="0">
                <a:latin typeface="Trebuchet MS"/>
                <a:cs typeface="Trebuchet MS"/>
              </a:rPr>
              <a:t>s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a</a:t>
            </a:r>
            <a:r>
              <a:rPr sz="1600" spc="-155" dirty="0">
                <a:latin typeface="Trebuchet MS"/>
                <a:cs typeface="Trebuchet MS"/>
              </a:rPr>
              <a:t>t</a:t>
            </a:r>
            <a:r>
              <a:rPr sz="1600" spc="-40" dirty="0">
                <a:latin typeface="Trebuchet MS"/>
                <a:cs typeface="Trebuchet MS"/>
              </a:rPr>
              <a:t>uais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293" y="1051940"/>
            <a:ext cx="5379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/>
              <a:t>A</a:t>
            </a:r>
            <a:r>
              <a:rPr sz="1800" spc="95" dirty="0"/>
              <a:t>s</a:t>
            </a:r>
            <a:r>
              <a:rPr sz="1800" spc="-204" dirty="0"/>
              <a:t> </a:t>
            </a:r>
            <a:r>
              <a:rPr sz="1800" spc="-100" dirty="0"/>
              <a:t>mulhe</a:t>
            </a:r>
            <a:r>
              <a:rPr sz="1800" spc="-95" dirty="0"/>
              <a:t>r</a:t>
            </a:r>
            <a:r>
              <a:rPr sz="1800" spc="-10" dirty="0"/>
              <a:t>es</a:t>
            </a:r>
            <a:r>
              <a:rPr sz="1800" spc="-185" dirty="0"/>
              <a:t> </a:t>
            </a:r>
            <a:r>
              <a:rPr sz="1800" spc="-120" dirty="0"/>
              <a:t>neg</a:t>
            </a:r>
            <a:r>
              <a:rPr sz="1800" spc="-130" dirty="0"/>
              <a:t>r</a:t>
            </a:r>
            <a:r>
              <a:rPr sz="1800" spc="20" dirty="0"/>
              <a:t>as</a:t>
            </a:r>
            <a:r>
              <a:rPr sz="1800" spc="-200" dirty="0"/>
              <a:t> </a:t>
            </a:r>
            <a:r>
              <a:rPr sz="1800" spc="-105" dirty="0"/>
              <a:t>n</a:t>
            </a:r>
            <a:r>
              <a:rPr sz="1800" spc="-65" dirty="0"/>
              <a:t>o</a:t>
            </a:r>
            <a:r>
              <a:rPr sz="1800" spc="-200" dirty="0"/>
              <a:t> </a:t>
            </a:r>
            <a:r>
              <a:rPr sz="1800" spc="-135" dirty="0"/>
              <a:t>t</a:t>
            </a:r>
            <a:r>
              <a:rPr sz="1800" spc="-185" dirty="0"/>
              <a:t>r</a:t>
            </a:r>
            <a:r>
              <a:rPr sz="1800" spc="-65" dirty="0"/>
              <a:t>abalh</a:t>
            </a:r>
            <a:r>
              <a:rPr sz="1800" spc="-70" dirty="0"/>
              <a:t>o</a:t>
            </a:r>
            <a:r>
              <a:rPr sz="1800" spc="-195" dirty="0"/>
              <a:t> </a:t>
            </a:r>
            <a:r>
              <a:rPr sz="1800" spc="-70" dirty="0"/>
              <a:t>d</a:t>
            </a:r>
            <a:r>
              <a:rPr sz="1800" spc="-80" dirty="0"/>
              <a:t>o</a:t>
            </a:r>
            <a:r>
              <a:rPr sz="1800" spc="-25" dirty="0"/>
              <a:t>mé</a:t>
            </a:r>
            <a:r>
              <a:rPr sz="1800" spc="-30" dirty="0"/>
              <a:t>s</a:t>
            </a:r>
            <a:r>
              <a:rPr sz="1800" spc="-75" dirty="0"/>
              <a:t>tic</a:t>
            </a:r>
            <a:r>
              <a:rPr sz="1800" spc="-95" dirty="0"/>
              <a:t>o</a:t>
            </a:r>
            <a:r>
              <a:rPr sz="1800" spc="-195" dirty="0"/>
              <a:t> </a:t>
            </a:r>
            <a:r>
              <a:rPr sz="1800" spc="-175" dirty="0"/>
              <a:t>r</a:t>
            </a:r>
            <a:r>
              <a:rPr sz="1800" spc="-95" dirty="0"/>
              <a:t>emune</a:t>
            </a:r>
            <a:r>
              <a:rPr sz="1800" spc="-200" dirty="0"/>
              <a:t>r</a:t>
            </a:r>
            <a:r>
              <a:rPr sz="1800" spc="-55" dirty="0"/>
              <a:t>ado  </a:t>
            </a:r>
            <a:r>
              <a:rPr sz="1800" spc="-85" dirty="0"/>
              <a:t>Luana</a:t>
            </a:r>
            <a:r>
              <a:rPr sz="1800" spc="-185" dirty="0"/>
              <a:t> </a:t>
            </a:r>
            <a:r>
              <a:rPr sz="1800" spc="-105" dirty="0"/>
              <a:t>Pinhei</a:t>
            </a:r>
            <a:r>
              <a:rPr sz="1800" spc="-110" dirty="0"/>
              <a:t>r</a:t>
            </a:r>
            <a:r>
              <a:rPr sz="1800" spc="-65" dirty="0"/>
              <a:t>o</a:t>
            </a:r>
            <a:r>
              <a:rPr sz="1800" spc="-190" dirty="0"/>
              <a:t> </a:t>
            </a:r>
            <a:r>
              <a:rPr sz="1800" spc="-110" dirty="0"/>
              <a:t>e</a:t>
            </a:r>
            <a:r>
              <a:rPr sz="1800" spc="-190" dirty="0"/>
              <a:t> </a:t>
            </a:r>
            <a:r>
              <a:rPr sz="1800" spc="-55" dirty="0"/>
              <a:t>Nina</a:t>
            </a:r>
            <a:r>
              <a:rPr sz="1800" spc="-195" dirty="0"/>
              <a:t> </a:t>
            </a:r>
            <a:r>
              <a:rPr sz="1800" spc="-10" dirty="0"/>
              <a:t>Ma</a:t>
            </a:r>
            <a:r>
              <a:rPr sz="1800" spc="-20" dirty="0"/>
              <a:t>d</a:t>
            </a:r>
            <a:r>
              <a:rPr sz="1800" spc="-40" dirty="0"/>
              <a:t>sen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774293" y="1847164"/>
            <a:ext cx="10310495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9017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spc="30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ano</a:t>
            </a:r>
            <a:r>
              <a:rPr sz="1600" spc="-14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600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64646"/>
                </a:solidFill>
                <a:latin typeface="Trebuchet MS"/>
                <a:cs typeface="Trebuchet MS"/>
              </a:rPr>
              <a:t>2011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10" dirty="0">
                <a:solidFill>
                  <a:srgbClr val="464646"/>
                </a:solidFill>
                <a:latin typeface="Trebuchet MS"/>
                <a:cs typeface="Trebuchet MS"/>
              </a:rPr>
              <a:t>foi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marcado</a:t>
            </a:r>
            <a:r>
              <a:rPr sz="1600" spc="-13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pela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aprovação</a:t>
            </a:r>
            <a:r>
              <a:rPr sz="1600" spc="-13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464646"/>
                </a:solidFill>
                <a:latin typeface="Trebuchet MS"/>
                <a:cs typeface="Trebuchet MS"/>
              </a:rPr>
              <a:t>Convenção</a:t>
            </a:r>
            <a:r>
              <a:rPr sz="1600" spc="-13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464646"/>
                </a:solidFill>
                <a:latin typeface="Trebuchet MS"/>
                <a:cs typeface="Trebuchet MS"/>
              </a:rPr>
              <a:t>n.189</a:t>
            </a:r>
            <a:r>
              <a:rPr sz="1600" spc="-15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Organização</a:t>
            </a:r>
            <a:r>
              <a:rPr sz="1600" spc="-1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Internacional</a:t>
            </a:r>
            <a:r>
              <a:rPr sz="1600" spc="-10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464646"/>
                </a:solidFill>
                <a:latin typeface="Trebuchet MS"/>
                <a:cs typeface="Trebuchet MS"/>
              </a:rPr>
              <a:t>Trabalho</a:t>
            </a:r>
            <a:r>
              <a:rPr sz="1600" spc="-13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464646"/>
                </a:solidFill>
                <a:latin typeface="Trebuchet MS"/>
                <a:cs typeface="Trebuchet MS"/>
              </a:rPr>
              <a:t>(OIT),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que</a:t>
            </a:r>
            <a:r>
              <a:rPr sz="1600" spc="-1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30" dirty="0">
                <a:solidFill>
                  <a:srgbClr val="464646"/>
                </a:solidFill>
                <a:latin typeface="Trebuchet MS"/>
                <a:cs typeface="Trebuchet MS"/>
              </a:rPr>
              <a:t>trata </a:t>
            </a:r>
            <a:r>
              <a:rPr sz="1600" spc="-4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da </a:t>
            </a:r>
            <a:r>
              <a:rPr sz="1600" spc="-105" dirty="0">
                <a:solidFill>
                  <a:srgbClr val="464646"/>
                </a:solidFill>
                <a:latin typeface="Trebuchet MS"/>
                <a:cs typeface="Trebuchet MS"/>
              </a:rPr>
              <a:t>garantia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600" spc="-95" dirty="0">
                <a:solidFill>
                  <a:srgbClr val="464646"/>
                </a:solidFill>
                <a:latin typeface="Trebuchet MS"/>
                <a:cs typeface="Trebuchet MS"/>
              </a:rPr>
              <a:t>trabalho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decente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para </a:t>
            </a:r>
            <a:r>
              <a:rPr sz="1600" spc="-95" dirty="0">
                <a:solidFill>
                  <a:srgbClr val="464646"/>
                </a:solidFill>
                <a:latin typeface="Trebuchet MS"/>
                <a:cs typeface="Trebuchet MS"/>
              </a:rPr>
              <a:t>trabalhadoras/ </a:t>
            </a:r>
            <a:r>
              <a:rPr sz="1600" dirty="0">
                <a:solidFill>
                  <a:srgbClr val="464646"/>
                </a:solidFill>
                <a:latin typeface="Trebuchet MS"/>
                <a:cs typeface="Trebuchet MS"/>
              </a:rPr>
              <a:t>es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domésticas/os. </a:t>
            </a:r>
            <a:r>
              <a:rPr sz="1600" spc="10" dirty="0">
                <a:solidFill>
                  <a:srgbClr val="464646"/>
                </a:solidFill>
                <a:latin typeface="Trebuchet MS"/>
                <a:cs typeface="Trebuchet MS"/>
              </a:rPr>
              <a:t>No </a:t>
            </a:r>
            <a:r>
              <a:rPr sz="1600" spc="-10" dirty="0">
                <a:solidFill>
                  <a:srgbClr val="464646"/>
                </a:solidFill>
                <a:latin typeface="Trebuchet MS"/>
                <a:cs typeface="Trebuchet MS"/>
              </a:rPr>
              <a:t>caso </a:t>
            </a:r>
            <a:r>
              <a:rPr sz="1600" spc="-100" dirty="0">
                <a:solidFill>
                  <a:srgbClr val="464646"/>
                </a:solidFill>
                <a:latin typeface="Trebuchet MS"/>
                <a:cs typeface="Trebuchet MS"/>
              </a:rPr>
              <a:t>brasileiro, </a:t>
            </a:r>
            <a:r>
              <a:rPr sz="1600" dirty="0">
                <a:solidFill>
                  <a:srgbClr val="464646"/>
                </a:solidFill>
                <a:latin typeface="Trebuchet MS"/>
                <a:cs typeface="Trebuchet MS"/>
              </a:rPr>
              <a:t>isso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significa, </a:t>
            </a:r>
            <a:r>
              <a:rPr sz="1600" spc="-20" dirty="0">
                <a:solidFill>
                  <a:srgbClr val="464646"/>
                </a:solidFill>
                <a:latin typeface="Trebuchet MS"/>
                <a:cs typeface="Trebuchet MS"/>
              </a:rPr>
              <a:t>sem </a:t>
            </a:r>
            <a:r>
              <a:rPr sz="1600" spc="-95" dirty="0">
                <a:solidFill>
                  <a:srgbClr val="464646"/>
                </a:solidFill>
                <a:latin typeface="Trebuchet MS"/>
                <a:cs typeface="Trebuchet MS"/>
              </a:rPr>
              <a:t>dúvida,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assegurar</a:t>
            </a:r>
            <a:r>
              <a:rPr sz="1600" spc="-14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464646"/>
                </a:solidFill>
                <a:latin typeface="Trebuchet MS"/>
                <a:cs typeface="Trebuchet MS"/>
              </a:rPr>
              <a:t>às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trabalhadoras</a:t>
            </a:r>
            <a:r>
              <a:rPr sz="1600" spc="-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464646"/>
                </a:solidFill>
                <a:latin typeface="Trebuchet MS"/>
                <a:cs typeface="Trebuchet MS"/>
              </a:rPr>
              <a:t>domésticas</a:t>
            </a:r>
            <a:r>
              <a:rPr sz="1600" spc="-15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64646"/>
                </a:solidFill>
                <a:latin typeface="Trebuchet MS"/>
                <a:cs typeface="Trebuchet MS"/>
              </a:rPr>
              <a:t>acesso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um</a:t>
            </a:r>
            <a:r>
              <a:rPr sz="1600" spc="-1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464646"/>
                </a:solidFill>
                <a:latin typeface="Trebuchet MS"/>
                <a:cs typeface="Trebuchet MS"/>
              </a:rPr>
              <a:t>conjunto</a:t>
            </a:r>
            <a:r>
              <a:rPr sz="1600" spc="-11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direitos</a:t>
            </a:r>
            <a:r>
              <a:rPr sz="1600" spc="-15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não</a:t>
            </a:r>
            <a:r>
              <a:rPr sz="1600" spc="-14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garantidos</a:t>
            </a:r>
            <a:r>
              <a:rPr sz="1600" spc="-1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pela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Constituição</a:t>
            </a:r>
            <a:r>
              <a:rPr sz="1600" spc="-105" dirty="0">
                <a:solidFill>
                  <a:srgbClr val="464646"/>
                </a:solidFill>
                <a:latin typeface="Trebuchet MS"/>
                <a:cs typeface="Trebuchet MS"/>
              </a:rPr>
              <a:t> Federal.</a:t>
            </a:r>
            <a:r>
              <a:rPr sz="1600" spc="-15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464646"/>
                </a:solidFill>
                <a:latin typeface="Trebuchet MS"/>
                <a:cs typeface="Trebuchet MS"/>
              </a:rPr>
              <a:t>Mas </a:t>
            </a:r>
            <a:r>
              <a:rPr sz="1600" spc="-4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significa,</a:t>
            </a:r>
            <a:r>
              <a:rPr sz="1600" spc="-1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464646"/>
                </a:solidFill>
                <a:latin typeface="Trebuchet MS"/>
                <a:cs typeface="Trebuchet MS"/>
              </a:rPr>
              <a:t>mais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que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464646"/>
                </a:solidFill>
                <a:latin typeface="Trebuchet MS"/>
                <a:cs typeface="Trebuchet MS"/>
              </a:rPr>
              <a:t>isso,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assegurar</a:t>
            </a:r>
            <a:r>
              <a:rPr sz="1600" spc="-15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que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464646"/>
                </a:solidFill>
                <a:latin typeface="Trebuchet MS"/>
                <a:cs typeface="Trebuchet MS"/>
              </a:rPr>
              <a:t>os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direitos</a:t>
            </a:r>
            <a:r>
              <a:rPr sz="1600" spc="-1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existentes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464646"/>
                </a:solidFill>
                <a:latin typeface="Trebuchet MS"/>
                <a:cs typeface="Trebuchet MS"/>
              </a:rPr>
              <a:t>sejam,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40" dirty="0">
                <a:solidFill>
                  <a:srgbClr val="464646"/>
                </a:solidFill>
                <a:latin typeface="Trebuchet MS"/>
                <a:cs typeface="Trebuchet MS"/>
              </a:rPr>
              <a:t>fato,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464646"/>
                </a:solidFill>
                <a:latin typeface="Trebuchet MS"/>
                <a:cs typeface="Trebuchet MS"/>
              </a:rPr>
              <a:t>efetivados,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reduzindo-se</a:t>
            </a:r>
            <a:r>
              <a:rPr sz="1600" spc="-1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464646"/>
                </a:solidFill>
                <a:latin typeface="Trebuchet MS"/>
                <a:cs typeface="Trebuchet MS"/>
              </a:rPr>
              <a:t>as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464646"/>
                </a:solidFill>
                <a:latin typeface="Trebuchet MS"/>
                <a:cs typeface="Trebuchet MS"/>
              </a:rPr>
              <a:t>condições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464646"/>
                </a:solidFill>
                <a:latin typeface="Trebuchet MS"/>
                <a:cs typeface="Trebuchet MS"/>
              </a:rPr>
              <a:t>precariedade,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exploração</a:t>
            </a:r>
            <a:r>
              <a:rPr sz="1600" spc="-14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vulnerabilidade</a:t>
            </a:r>
            <a:r>
              <a:rPr sz="1600" spc="-1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464646"/>
                </a:solidFill>
                <a:latin typeface="Trebuchet MS"/>
                <a:cs typeface="Trebuchet MS"/>
              </a:rPr>
              <a:t>social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que</a:t>
            </a:r>
            <a:r>
              <a:rPr sz="1600" spc="-14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64646"/>
                </a:solidFill>
                <a:latin typeface="Trebuchet MS"/>
                <a:cs typeface="Trebuchet MS"/>
              </a:rPr>
              <a:t>se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encontram</a:t>
            </a:r>
            <a:r>
              <a:rPr sz="1600" spc="-1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sujeitas.</a:t>
            </a:r>
            <a:r>
              <a:rPr sz="1600" spc="-13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significa,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464646"/>
                </a:solidFill>
                <a:latin typeface="Trebuchet MS"/>
                <a:cs typeface="Trebuchet MS"/>
              </a:rPr>
              <a:t>ainda,</a:t>
            </a:r>
            <a:r>
              <a:rPr sz="1600" spc="-1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reconhecer</a:t>
            </a:r>
            <a:r>
              <a:rPr sz="1600" spc="-1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464646"/>
                </a:solidFill>
                <a:latin typeface="Trebuchet MS"/>
                <a:cs typeface="Trebuchet MS"/>
              </a:rPr>
              <a:t>valorizar</a:t>
            </a:r>
            <a:r>
              <a:rPr sz="1600" spc="-1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600" spc="-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importância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deste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trabalho para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reprodução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social,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para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geração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 riquezas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na economia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e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para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organização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da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464646"/>
                </a:solidFill>
                <a:latin typeface="Trebuchet MS"/>
                <a:cs typeface="Trebuchet MS"/>
              </a:rPr>
              <a:t>sociedade</a:t>
            </a:r>
            <a:r>
              <a:rPr sz="16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64646"/>
                </a:solidFill>
                <a:latin typeface="Trebuchet MS"/>
                <a:cs typeface="Trebuchet MS"/>
              </a:rPr>
              <a:t>nos</a:t>
            </a:r>
            <a:r>
              <a:rPr sz="1600" spc="-1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464646"/>
                </a:solidFill>
                <a:latin typeface="Trebuchet MS"/>
                <a:cs typeface="Trebuchet MS"/>
              </a:rPr>
              <a:t>moldes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que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464646"/>
                </a:solidFill>
                <a:latin typeface="Trebuchet MS"/>
                <a:cs typeface="Trebuchet MS"/>
              </a:rPr>
              <a:t>hoje</a:t>
            </a:r>
            <a:r>
              <a:rPr sz="1600" spc="-1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64646"/>
                </a:solidFill>
                <a:latin typeface="Trebuchet MS"/>
                <a:cs typeface="Trebuchet MS"/>
              </a:rPr>
              <a:t>se</a:t>
            </a:r>
            <a:r>
              <a:rPr sz="16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conhece.</a:t>
            </a:r>
            <a:endParaRPr sz="1600">
              <a:latin typeface="Trebuchet MS"/>
              <a:cs typeface="Trebuchet MS"/>
            </a:endParaRPr>
          </a:p>
          <a:p>
            <a:pPr marL="299085" marR="1333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30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600" spc="-1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trabalho</a:t>
            </a:r>
            <a:r>
              <a:rPr sz="1600" spc="-1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doméstico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é,</a:t>
            </a:r>
            <a:r>
              <a:rPr sz="1600" spc="-1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464646"/>
                </a:solidFill>
                <a:latin typeface="Trebuchet MS"/>
                <a:cs typeface="Trebuchet MS"/>
              </a:rPr>
              <a:t>como</a:t>
            </a:r>
            <a:r>
              <a:rPr sz="1600" spc="-1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464646"/>
                </a:solidFill>
                <a:latin typeface="Trebuchet MS"/>
                <a:cs typeface="Trebuchet MS"/>
              </a:rPr>
              <a:t>muito</a:t>
            </a:r>
            <a:r>
              <a:rPr sz="1600" spc="-1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60" dirty="0">
                <a:solidFill>
                  <a:srgbClr val="464646"/>
                </a:solidFill>
                <a:latin typeface="Trebuchet MS"/>
                <a:cs typeface="Trebuchet MS"/>
              </a:rPr>
              <a:t>já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64646"/>
                </a:solidFill>
                <a:latin typeface="Trebuchet MS"/>
                <a:cs typeface="Trebuchet MS"/>
              </a:rPr>
              <a:t>se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10" dirty="0">
                <a:solidFill>
                  <a:srgbClr val="464646"/>
                </a:solidFill>
                <a:latin typeface="Trebuchet MS"/>
                <a:cs typeface="Trebuchet MS"/>
              </a:rPr>
              <a:t>tem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30" dirty="0">
                <a:solidFill>
                  <a:srgbClr val="464646"/>
                </a:solidFill>
                <a:latin typeface="Trebuchet MS"/>
                <a:cs typeface="Trebuchet MS"/>
              </a:rPr>
              <a:t>dito,</a:t>
            </a:r>
            <a:r>
              <a:rPr sz="1600" spc="-13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uma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464646"/>
                </a:solidFill>
                <a:latin typeface="Trebuchet MS"/>
                <a:cs typeface="Trebuchet MS"/>
              </a:rPr>
              <a:t>ocupação</a:t>
            </a:r>
            <a:r>
              <a:rPr sz="1600" spc="-1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mulheres</a:t>
            </a:r>
            <a:r>
              <a:rPr sz="1600" spc="-14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e,</a:t>
            </a:r>
            <a:r>
              <a:rPr sz="1600" spc="-1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especialmente,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mulheres</a:t>
            </a:r>
            <a:r>
              <a:rPr sz="1600" spc="-13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negras.</a:t>
            </a:r>
            <a:r>
              <a:rPr sz="1600" spc="-13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464646"/>
                </a:solidFill>
                <a:latin typeface="Trebuchet MS"/>
                <a:cs typeface="Trebuchet MS"/>
              </a:rPr>
              <a:t>Em </a:t>
            </a:r>
            <a:r>
              <a:rPr sz="1600" spc="-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464646"/>
                </a:solidFill>
                <a:latin typeface="Trebuchet MS"/>
                <a:cs typeface="Trebuchet MS"/>
              </a:rPr>
              <a:t>2009,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enquanto </a:t>
            </a:r>
            <a:r>
              <a:rPr sz="1600" spc="-45" dirty="0">
                <a:solidFill>
                  <a:srgbClr val="464646"/>
                </a:solidFill>
                <a:latin typeface="Trebuchet MS"/>
                <a:cs typeface="Trebuchet MS"/>
              </a:rPr>
              <a:t>apenas </a:t>
            </a:r>
            <a:r>
              <a:rPr sz="1600" spc="175" dirty="0">
                <a:solidFill>
                  <a:srgbClr val="464646"/>
                </a:solidFill>
                <a:latin typeface="Trebuchet MS"/>
                <a:cs typeface="Trebuchet MS"/>
              </a:rPr>
              <a:t>1% </a:t>
            </a:r>
            <a:r>
              <a:rPr sz="1600" spc="-5" dirty="0">
                <a:solidFill>
                  <a:srgbClr val="464646"/>
                </a:solidFill>
                <a:latin typeface="Trebuchet MS"/>
                <a:cs typeface="Trebuchet MS"/>
              </a:rPr>
              <a:t>dos </a:t>
            </a:r>
            <a:r>
              <a:rPr sz="1600" spc="-45" dirty="0">
                <a:solidFill>
                  <a:srgbClr val="464646"/>
                </a:solidFill>
                <a:latin typeface="Trebuchet MS"/>
                <a:cs typeface="Trebuchet MS"/>
              </a:rPr>
              <a:t>homens </a:t>
            </a:r>
            <a:r>
              <a:rPr sz="1600" spc="-35" dirty="0">
                <a:solidFill>
                  <a:srgbClr val="464646"/>
                </a:solidFill>
                <a:latin typeface="Trebuchet MS"/>
                <a:cs typeface="Trebuchet MS"/>
              </a:rPr>
              <a:t>ocupados </a:t>
            </a:r>
            <a:r>
              <a:rPr sz="1600" spc="-95" dirty="0">
                <a:solidFill>
                  <a:srgbClr val="464646"/>
                </a:solidFill>
                <a:latin typeface="Trebuchet MS"/>
                <a:cs typeface="Trebuchet MS"/>
              </a:rPr>
              <a:t>eram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trabalhadores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domésticos, </a:t>
            </a:r>
            <a:r>
              <a:rPr sz="1600" spc="5" dirty="0">
                <a:solidFill>
                  <a:srgbClr val="464646"/>
                </a:solidFill>
                <a:latin typeface="Trebuchet MS"/>
                <a:cs typeface="Trebuchet MS"/>
              </a:rPr>
              <a:t>essa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proporção </a:t>
            </a:r>
            <a:r>
              <a:rPr sz="1600" spc="-55" dirty="0">
                <a:solidFill>
                  <a:srgbClr val="464646"/>
                </a:solidFill>
                <a:latin typeface="Trebuchet MS"/>
                <a:cs typeface="Trebuchet MS"/>
              </a:rPr>
              <a:t>alcançou </a:t>
            </a:r>
            <a:r>
              <a:rPr sz="1600" spc="114" dirty="0">
                <a:solidFill>
                  <a:srgbClr val="464646"/>
                </a:solidFill>
                <a:latin typeface="Trebuchet MS"/>
                <a:cs typeface="Trebuchet MS"/>
              </a:rPr>
              <a:t>17% </a:t>
            </a:r>
            <a:r>
              <a:rPr sz="1600" spc="-15" dirty="0">
                <a:solidFill>
                  <a:srgbClr val="464646"/>
                </a:solidFill>
                <a:latin typeface="Trebuchet MS"/>
                <a:cs typeface="Trebuchet MS"/>
              </a:rPr>
              <a:t>das </a:t>
            </a:r>
            <a:r>
              <a:rPr sz="1600" spc="-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mulheres, </a:t>
            </a:r>
            <a:r>
              <a:rPr sz="1600" spc="-4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que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representa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cerca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6,7 </a:t>
            </a:r>
            <a:r>
              <a:rPr sz="1600" spc="-55" dirty="0">
                <a:solidFill>
                  <a:srgbClr val="464646"/>
                </a:solidFill>
                <a:latin typeface="Trebuchet MS"/>
                <a:cs typeface="Trebuchet MS"/>
              </a:rPr>
              <a:t>milhões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trabalhadoras. </a:t>
            </a:r>
            <a:r>
              <a:rPr sz="1600" spc="-40" dirty="0">
                <a:solidFill>
                  <a:srgbClr val="464646"/>
                </a:solidFill>
                <a:latin typeface="Trebuchet MS"/>
                <a:cs typeface="Trebuchet MS"/>
              </a:rPr>
              <a:t>Esta </a:t>
            </a:r>
            <a:r>
              <a:rPr sz="1600" spc="-45" dirty="0">
                <a:solidFill>
                  <a:srgbClr val="464646"/>
                </a:solidFill>
                <a:latin typeface="Trebuchet MS"/>
                <a:cs typeface="Trebuchet MS"/>
              </a:rPr>
              <a:t>ocupação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é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ainda </a:t>
            </a:r>
            <a:r>
              <a:rPr sz="1600" spc="-40" dirty="0">
                <a:solidFill>
                  <a:srgbClr val="464646"/>
                </a:solidFill>
                <a:latin typeface="Trebuchet MS"/>
                <a:cs typeface="Trebuchet MS"/>
              </a:rPr>
              <a:t>mais </a:t>
            </a:r>
            <a:r>
              <a:rPr sz="1600" spc="-100" dirty="0">
                <a:solidFill>
                  <a:srgbClr val="464646"/>
                </a:solidFill>
                <a:latin typeface="Trebuchet MS"/>
                <a:cs typeface="Trebuchet MS"/>
              </a:rPr>
              <a:t>importante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para </a:t>
            </a:r>
            <a:r>
              <a:rPr sz="1600" spc="10" dirty="0">
                <a:solidFill>
                  <a:srgbClr val="464646"/>
                </a:solidFill>
                <a:latin typeface="Trebuchet MS"/>
                <a:cs typeface="Trebuchet MS"/>
              </a:rPr>
              <a:t>as </a:t>
            </a:r>
            <a:r>
              <a:rPr sz="1600" spc="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mulheres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negras, </a:t>
            </a:r>
            <a:r>
              <a:rPr sz="1600" spc="-40" dirty="0">
                <a:solidFill>
                  <a:srgbClr val="464646"/>
                </a:solidFill>
                <a:latin typeface="Trebuchet MS"/>
                <a:cs typeface="Trebuchet MS"/>
              </a:rPr>
              <a:t>sendo </a:t>
            </a:r>
            <a:r>
              <a:rPr sz="1600" spc="-55" dirty="0">
                <a:solidFill>
                  <a:srgbClr val="464646"/>
                </a:solidFill>
                <a:latin typeface="Trebuchet MS"/>
                <a:cs typeface="Trebuchet MS"/>
              </a:rPr>
              <a:t>responsável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pelo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emprego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600" spc="25" dirty="0">
                <a:solidFill>
                  <a:srgbClr val="464646"/>
                </a:solidFill>
                <a:latin typeface="Trebuchet MS"/>
                <a:cs typeface="Trebuchet MS"/>
              </a:rPr>
              <a:t>21,8% </a:t>
            </a:r>
            <a:r>
              <a:rPr sz="1600" spc="10" dirty="0">
                <a:solidFill>
                  <a:srgbClr val="464646"/>
                </a:solidFill>
                <a:latin typeface="Trebuchet MS"/>
                <a:cs typeface="Trebuchet MS"/>
              </a:rPr>
              <a:t>dessas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trabalhadoras, </a:t>
            </a:r>
            <a:r>
              <a:rPr sz="1600" spc="-120" dirty="0">
                <a:solidFill>
                  <a:srgbClr val="464646"/>
                </a:solidFill>
                <a:latin typeface="Trebuchet MS"/>
                <a:cs typeface="Trebuchet MS"/>
              </a:rPr>
              <a:t>frente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600" spc="25" dirty="0">
                <a:solidFill>
                  <a:srgbClr val="464646"/>
                </a:solidFill>
                <a:latin typeface="Trebuchet MS"/>
                <a:cs typeface="Trebuchet MS"/>
              </a:rPr>
              <a:t>12,6% </a:t>
            </a:r>
            <a:r>
              <a:rPr sz="1600" spc="-15" dirty="0">
                <a:solidFill>
                  <a:srgbClr val="464646"/>
                </a:solidFill>
                <a:latin typeface="Trebuchet MS"/>
                <a:cs typeface="Trebuchet MS"/>
              </a:rPr>
              <a:t>das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brancas. </a:t>
            </a:r>
            <a:r>
              <a:rPr sz="1600" spc="-2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600" spc="-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sobrerrepresentação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da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população </a:t>
            </a:r>
            <a:r>
              <a:rPr sz="1600" spc="-100" dirty="0">
                <a:solidFill>
                  <a:srgbClr val="464646"/>
                </a:solidFill>
                <a:latin typeface="Trebuchet MS"/>
                <a:cs typeface="Trebuchet MS"/>
              </a:rPr>
              <a:t>feminina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e </a:t>
            </a:r>
            <a:r>
              <a:rPr sz="1600" spc="-100" dirty="0">
                <a:solidFill>
                  <a:srgbClr val="464646"/>
                </a:solidFill>
                <a:latin typeface="Trebuchet MS"/>
                <a:cs typeface="Trebuchet MS"/>
              </a:rPr>
              <a:t>negra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nesta </a:t>
            </a:r>
            <a:r>
              <a:rPr sz="1600" spc="-95" dirty="0">
                <a:solidFill>
                  <a:srgbClr val="464646"/>
                </a:solidFill>
                <a:latin typeface="Trebuchet MS"/>
                <a:cs typeface="Trebuchet MS"/>
              </a:rPr>
              <a:t>categoria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está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relacionada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não </a:t>
            </a:r>
            <a:r>
              <a:rPr sz="1600" spc="-45" dirty="0">
                <a:solidFill>
                  <a:srgbClr val="464646"/>
                </a:solidFill>
                <a:latin typeface="Trebuchet MS"/>
                <a:cs typeface="Trebuchet MS"/>
              </a:rPr>
              <a:t>apenas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tradicionais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464646"/>
                </a:solidFill>
                <a:latin typeface="Trebuchet MS"/>
                <a:cs typeface="Trebuchet MS"/>
              </a:rPr>
              <a:t>concepções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20" dirty="0">
                <a:solidFill>
                  <a:srgbClr val="464646"/>
                </a:solidFill>
                <a:latin typeface="Trebuchet MS"/>
                <a:cs typeface="Trebuchet MS"/>
              </a:rPr>
              <a:t>gênero,</a:t>
            </a:r>
            <a:r>
              <a:rPr sz="1600" spc="-13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que</a:t>
            </a:r>
            <a:r>
              <a:rPr sz="1600" spc="-15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representam</a:t>
            </a:r>
            <a:r>
              <a:rPr sz="1600" spc="-15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464646"/>
                </a:solidFill>
                <a:latin typeface="Trebuchet MS"/>
                <a:cs typeface="Trebuchet MS"/>
              </a:rPr>
              <a:t>trabalho</a:t>
            </a:r>
            <a:r>
              <a:rPr sz="1600" spc="-1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doméstico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464646"/>
                </a:solidFill>
                <a:latin typeface="Trebuchet MS"/>
                <a:cs typeface="Trebuchet MS"/>
              </a:rPr>
              <a:t>como</a:t>
            </a:r>
            <a:r>
              <a:rPr sz="1600" spc="-14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uma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habilidade</a:t>
            </a:r>
            <a:r>
              <a:rPr sz="1600" spc="-14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464646"/>
                </a:solidFill>
                <a:latin typeface="Trebuchet MS"/>
                <a:cs typeface="Trebuchet MS"/>
              </a:rPr>
              <a:t>natural</a:t>
            </a:r>
            <a:r>
              <a:rPr sz="1600" spc="-13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64646"/>
                </a:solidFill>
                <a:latin typeface="Trebuchet MS"/>
                <a:cs typeface="Trebuchet MS"/>
              </a:rPr>
              <a:t>das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mulheres,</a:t>
            </a:r>
            <a:r>
              <a:rPr sz="1600" spc="-1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464646"/>
                </a:solidFill>
                <a:latin typeface="Trebuchet MS"/>
                <a:cs typeface="Trebuchet MS"/>
              </a:rPr>
              <a:t>mas</a:t>
            </a:r>
            <a:r>
              <a:rPr sz="1600" spc="-1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também</a:t>
            </a:r>
            <a:r>
              <a:rPr sz="1600" spc="-14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600" spc="-4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uma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herança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escravista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da </a:t>
            </a:r>
            <a:r>
              <a:rPr sz="1600" spc="-50" dirty="0">
                <a:solidFill>
                  <a:srgbClr val="464646"/>
                </a:solidFill>
                <a:latin typeface="Trebuchet MS"/>
                <a:cs typeface="Trebuchet MS"/>
              </a:rPr>
              <a:t>sociedade </a:t>
            </a:r>
            <a:r>
              <a:rPr sz="1600" spc="-100" dirty="0">
                <a:solidFill>
                  <a:srgbClr val="464646"/>
                </a:solidFill>
                <a:latin typeface="Trebuchet MS"/>
                <a:cs typeface="Trebuchet MS"/>
              </a:rPr>
              <a:t>brasileira,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que </a:t>
            </a:r>
            <a:r>
              <a:rPr sz="1600" dirty="0">
                <a:solidFill>
                  <a:srgbClr val="464646"/>
                </a:solidFill>
                <a:latin typeface="Trebuchet MS"/>
                <a:cs typeface="Trebuchet MS"/>
              </a:rPr>
              <a:t>se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combinou </a:t>
            </a:r>
            <a:r>
              <a:rPr sz="1600" spc="-35" dirty="0">
                <a:solidFill>
                  <a:srgbClr val="464646"/>
                </a:solidFill>
                <a:latin typeface="Trebuchet MS"/>
                <a:cs typeface="Trebuchet MS"/>
              </a:rPr>
              <a:t>com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600" spc="-55" dirty="0">
                <a:solidFill>
                  <a:srgbClr val="464646"/>
                </a:solidFill>
                <a:latin typeface="Trebuchet MS"/>
                <a:cs typeface="Trebuchet MS"/>
              </a:rPr>
              <a:t>construção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um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cenário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desigualdade </a:t>
            </a:r>
            <a:r>
              <a:rPr sz="1600" spc="-55" dirty="0">
                <a:solidFill>
                  <a:srgbClr val="464646"/>
                </a:solidFill>
                <a:latin typeface="Trebuchet MS"/>
                <a:cs typeface="Trebuchet MS"/>
              </a:rPr>
              <a:t>no </a:t>
            </a:r>
            <a:r>
              <a:rPr sz="1600" spc="-5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qual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464646"/>
                </a:solidFill>
                <a:latin typeface="Trebuchet MS"/>
                <a:cs typeface="Trebuchet MS"/>
              </a:rPr>
              <a:t>as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mulheres</a:t>
            </a:r>
            <a:r>
              <a:rPr sz="1600" spc="-14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negras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464646"/>
                </a:solidFill>
                <a:latin typeface="Trebuchet MS"/>
                <a:cs typeface="Trebuchet MS"/>
              </a:rPr>
              <a:t>têm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menor</a:t>
            </a:r>
            <a:r>
              <a:rPr sz="1600" spc="-15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escolaridade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maior</a:t>
            </a:r>
            <a:r>
              <a:rPr sz="1600" spc="-14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464646"/>
                </a:solidFill>
                <a:latin typeface="Trebuchet MS"/>
                <a:cs typeface="Trebuchet MS"/>
              </a:rPr>
              <a:t>nível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pobreza</a:t>
            </a:r>
            <a:r>
              <a:rPr sz="1600" spc="-1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464646"/>
                </a:solidFill>
                <a:latin typeface="Trebuchet MS"/>
                <a:cs typeface="Trebuchet MS"/>
              </a:rPr>
              <a:t>no</a:t>
            </a:r>
            <a:r>
              <a:rPr sz="1600" spc="-1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qual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600" spc="-1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464646"/>
                </a:solidFill>
                <a:latin typeface="Trebuchet MS"/>
                <a:cs typeface="Trebuchet MS"/>
              </a:rPr>
              <a:t>trabalho</a:t>
            </a:r>
            <a:r>
              <a:rPr sz="1600" spc="-1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doméstico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464646"/>
                </a:solidFill>
                <a:latin typeface="Trebuchet MS"/>
                <a:cs typeface="Trebuchet MS"/>
              </a:rPr>
              <a:t>desqualificado,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464646"/>
                </a:solidFill>
                <a:latin typeface="Trebuchet MS"/>
                <a:cs typeface="Trebuchet MS"/>
              </a:rPr>
              <a:t>desregulado</a:t>
            </a:r>
            <a:r>
              <a:rPr sz="1600" spc="-1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600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464646"/>
                </a:solidFill>
                <a:latin typeface="Trebuchet MS"/>
                <a:cs typeface="Trebuchet MS"/>
              </a:rPr>
              <a:t>baixos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464646"/>
                </a:solidFill>
                <a:latin typeface="Trebuchet MS"/>
                <a:cs typeface="Trebuchet MS"/>
              </a:rPr>
              <a:t>salários</a:t>
            </a:r>
            <a:r>
              <a:rPr sz="1600" spc="-14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64646"/>
                </a:solidFill>
                <a:latin typeface="Trebuchet MS"/>
                <a:cs typeface="Trebuchet MS"/>
              </a:rPr>
              <a:t>constitui-se</a:t>
            </a:r>
            <a:r>
              <a:rPr sz="1600" spc="-13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464646"/>
                </a:solidFill>
                <a:latin typeface="Trebuchet MS"/>
                <a:cs typeface="Trebuchet MS"/>
              </a:rPr>
              <a:t>numa</a:t>
            </a:r>
            <a:r>
              <a:rPr sz="1600" spc="-15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464646"/>
                </a:solidFill>
                <a:latin typeface="Trebuchet MS"/>
                <a:cs typeface="Trebuchet MS"/>
              </a:rPr>
              <a:t>das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464646"/>
                </a:solidFill>
                <a:latin typeface="Trebuchet MS"/>
                <a:cs typeface="Trebuchet MS"/>
              </a:rPr>
              <a:t>poucas</a:t>
            </a:r>
            <a:r>
              <a:rPr sz="1600" spc="-16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464646"/>
                </a:solidFill>
                <a:latin typeface="Trebuchet MS"/>
                <a:cs typeface="Trebuchet MS"/>
              </a:rPr>
              <a:t>opções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600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600" spc="-110" dirty="0">
                <a:solidFill>
                  <a:srgbClr val="464646"/>
                </a:solidFill>
                <a:latin typeface="Trebuchet MS"/>
                <a:cs typeface="Trebuchet MS"/>
              </a:rPr>
              <a:t>emprego.</a:t>
            </a:r>
            <a:endParaRPr sz="1600">
              <a:latin typeface="Trebuchet MS"/>
              <a:cs typeface="Trebuchet MS"/>
            </a:endParaRPr>
          </a:p>
          <a:p>
            <a:pPr marL="1226820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226820" algn="l"/>
                <a:tab pos="1227455" algn="l"/>
              </a:tabLst>
            </a:pPr>
            <a:r>
              <a:rPr sz="1600" spc="-90" dirty="0">
                <a:latin typeface="Trebuchet MS"/>
                <a:cs typeface="Trebuchet MS"/>
              </a:rPr>
              <a:t>https://</a:t>
            </a:r>
            <a:r>
              <a:rPr sz="1600" spc="-90" dirty="0">
                <a:latin typeface="Trebuchet MS"/>
                <a:cs typeface="Trebuchet MS"/>
                <a:hlinkClick r:id="rId3"/>
              </a:rPr>
              <a:t>www.ipea.gov.br/desafios/index.php?option=com_content&amp;view=article&amp;id=2684:catid=28&amp;Itemid=23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25398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Conqui</a:t>
            </a:r>
            <a:r>
              <a:rPr sz="1800" spc="8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15" dirty="0">
                <a:latin typeface="Trebuchet MS"/>
                <a:cs typeface="Trebuchet MS"/>
              </a:rPr>
              <a:t>as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le</a:t>
            </a:r>
            <a:r>
              <a:rPr sz="1800" spc="-125" dirty="0">
                <a:latin typeface="Trebuchet MS"/>
                <a:cs typeface="Trebuchet MS"/>
              </a:rPr>
              <a:t>g</a:t>
            </a:r>
            <a:r>
              <a:rPr sz="1800" spc="-40" dirty="0">
                <a:latin typeface="Trebuchet MS"/>
                <a:cs typeface="Trebuchet MS"/>
              </a:rPr>
              <a:t>ai</a:t>
            </a:r>
            <a:r>
              <a:rPr sz="1800" spc="-35" dirty="0">
                <a:latin typeface="Trebuchet MS"/>
                <a:cs typeface="Trebuchet MS"/>
              </a:rPr>
              <a:t>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30" dirty="0">
                <a:latin typeface="Trebuchet MS"/>
                <a:cs typeface="Trebuchet MS"/>
              </a:rPr>
              <a:t>s</a:t>
            </a:r>
            <a:r>
              <a:rPr sz="1800" spc="-135" dirty="0">
                <a:latin typeface="Trebuchet MS"/>
                <a:cs typeface="Trebuchet MS"/>
              </a:rPr>
              <a:t>a</a:t>
            </a:r>
            <a:r>
              <a:rPr sz="1800" spc="-105" dirty="0">
                <a:latin typeface="Trebuchet MS"/>
                <a:cs typeface="Trebuchet MS"/>
              </a:rPr>
              <a:t>f</a:t>
            </a:r>
            <a:r>
              <a:rPr sz="1800" spc="-135" dirty="0">
                <a:latin typeface="Trebuchet MS"/>
                <a:cs typeface="Trebuchet MS"/>
              </a:rPr>
              <a:t>i</a:t>
            </a:r>
            <a:r>
              <a:rPr sz="1800" spc="30" dirty="0">
                <a:latin typeface="Trebuchet MS"/>
                <a:cs typeface="Trebuchet MS"/>
              </a:rPr>
              <a:t>os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tu</a:t>
            </a:r>
            <a:r>
              <a:rPr sz="1800" spc="-40" dirty="0">
                <a:latin typeface="Trebuchet MS"/>
                <a:cs typeface="Trebuchet MS"/>
              </a:rPr>
              <a:t>ais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-130" dirty="0">
                <a:latin typeface="Trebuchet MS"/>
                <a:cs typeface="Trebuchet MS"/>
              </a:rPr>
              <a:t>Injú</a:t>
            </a:r>
            <a:r>
              <a:rPr sz="1800" b="1" spc="-125" dirty="0">
                <a:latin typeface="Trebuchet MS"/>
                <a:cs typeface="Trebuchet MS"/>
              </a:rPr>
              <a:t>r</a:t>
            </a:r>
            <a:r>
              <a:rPr sz="1800" b="1" spc="-60" dirty="0">
                <a:latin typeface="Trebuchet MS"/>
                <a:cs typeface="Trebuchet MS"/>
              </a:rPr>
              <a:t>i</a:t>
            </a:r>
            <a:r>
              <a:rPr sz="1800" b="1" spc="-100" dirty="0">
                <a:latin typeface="Trebuchet MS"/>
                <a:cs typeface="Trebuchet MS"/>
              </a:rPr>
              <a:t>a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R</a:t>
            </a:r>
            <a:r>
              <a:rPr sz="1800" b="1" spc="-55" dirty="0">
                <a:latin typeface="Trebuchet MS"/>
                <a:cs typeface="Trebuchet MS"/>
              </a:rPr>
              <a:t>acia</a:t>
            </a:r>
            <a:r>
              <a:rPr sz="1800" b="1" spc="-35" dirty="0">
                <a:latin typeface="Trebuchet MS"/>
                <a:cs typeface="Trebuchet MS"/>
              </a:rPr>
              <a:t>l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=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R</a:t>
            </a:r>
            <a:r>
              <a:rPr sz="1800" b="1" spc="-35" dirty="0">
                <a:latin typeface="Trebuchet MS"/>
                <a:cs typeface="Trebuchet MS"/>
              </a:rPr>
              <a:t>acismo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Lei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14.532/2023,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publicada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em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janeiro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deste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ano,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equipara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injúria</a:t>
            </a:r>
            <a:r>
              <a:rPr sz="1800" spc="-23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racial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ao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crime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de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racismo.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isso,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pena </a:t>
            </a:r>
            <a:r>
              <a:rPr sz="1800" spc="-70" dirty="0">
                <a:latin typeface="Trebuchet MS"/>
                <a:cs typeface="Trebuchet MS"/>
              </a:rPr>
              <a:t>tornou-se </a:t>
            </a:r>
            <a:r>
              <a:rPr sz="1800" spc="-40" dirty="0">
                <a:latin typeface="Trebuchet MS"/>
                <a:cs typeface="Trebuchet MS"/>
              </a:rPr>
              <a:t>mais </a:t>
            </a:r>
            <a:r>
              <a:rPr sz="1800" spc="-80" dirty="0">
                <a:latin typeface="Trebuchet MS"/>
                <a:cs typeface="Trebuchet MS"/>
              </a:rPr>
              <a:t>severa </a:t>
            </a:r>
            <a:r>
              <a:rPr sz="1800" spc="-35" dirty="0">
                <a:latin typeface="Trebuchet MS"/>
                <a:cs typeface="Trebuchet MS"/>
              </a:rPr>
              <a:t>com </a:t>
            </a:r>
            <a:r>
              <a:rPr sz="1800" spc="-60" dirty="0">
                <a:latin typeface="Trebuchet MS"/>
                <a:cs typeface="Trebuchet MS"/>
              </a:rPr>
              <a:t>reclusão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35" dirty="0">
                <a:latin typeface="Trebuchet MS"/>
                <a:cs typeface="Trebuchet MS"/>
              </a:rPr>
              <a:t>dois </a:t>
            </a:r>
            <a:r>
              <a:rPr sz="1800" spc="-65" dirty="0">
                <a:latin typeface="Trebuchet MS"/>
                <a:cs typeface="Trebuchet MS"/>
              </a:rPr>
              <a:t>a </a:t>
            </a:r>
            <a:r>
              <a:rPr sz="1800" spc="-55" dirty="0">
                <a:latin typeface="Trebuchet MS"/>
                <a:cs typeface="Trebuchet MS"/>
              </a:rPr>
              <a:t>cinco </a:t>
            </a:r>
            <a:r>
              <a:rPr sz="1800" spc="-70" dirty="0">
                <a:latin typeface="Trebuchet MS"/>
                <a:cs typeface="Trebuchet MS"/>
              </a:rPr>
              <a:t>anos, </a:t>
            </a:r>
            <a:r>
              <a:rPr sz="1800" spc="-80" dirty="0">
                <a:latin typeface="Trebuchet MS"/>
                <a:cs typeface="Trebuchet MS"/>
              </a:rPr>
              <a:t>além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114" dirty="0">
                <a:latin typeface="Trebuchet MS"/>
                <a:cs typeface="Trebuchet MS"/>
              </a:rPr>
              <a:t>multa, </a:t>
            </a:r>
            <a:r>
              <a:rPr sz="1800" spc="-65" dirty="0">
                <a:latin typeface="Trebuchet MS"/>
                <a:cs typeface="Trebuchet MS"/>
              </a:rPr>
              <a:t>não cabe </a:t>
            </a:r>
            <a:r>
              <a:rPr sz="1800" spc="-40" dirty="0">
                <a:latin typeface="Trebuchet MS"/>
                <a:cs typeface="Trebuchet MS"/>
              </a:rPr>
              <a:t>mais </a:t>
            </a:r>
            <a:r>
              <a:rPr sz="1800" spc="-90" dirty="0">
                <a:latin typeface="Trebuchet MS"/>
                <a:cs typeface="Trebuchet MS"/>
              </a:rPr>
              <a:t>fiança </a:t>
            </a:r>
            <a:r>
              <a:rPr sz="1800" spc="-95" dirty="0">
                <a:latin typeface="Trebuchet MS"/>
                <a:cs typeface="Trebuchet MS"/>
              </a:rPr>
              <a:t>e </a:t>
            </a:r>
            <a:r>
              <a:rPr sz="1800" spc="-45" dirty="0">
                <a:latin typeface="Trebuchet MS"/>
                <a:cs typeface="Trebuchet MS"/>
              </a:rPr>
              <a:t>o 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crime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é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imprescritível.</a:t>
            </a:r>
            <a:endParaRPr sz="1800">
              <a:latin typeface="Trebuchet MS"/>
              <a:cs typeface="Trebuchet MS"/>
            </a:endParaRPr>
          </a:p>
          <a:p>
            <a:pPr marL="299085" marR="39814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0" dirty="0">
                <a:latin typeface="Trebuchet MS"/>
                <a:cs typeface="Trebuchet MS"/>
              </a:rPr>
              <a:t>Segundo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legislação,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deve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ser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considerada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como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discriminatória</a:t>
            </a:r>
            <a:r>
              <a:rPr sz="1800" spc="-23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qualquer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atitude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ou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tratamento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dado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à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pessoa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ou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grupos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minoritários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que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cause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constrangimento,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humilhação,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vergonha,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medo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ou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exposição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indevida, </a:t>
            </a:r>
            <a:r>
              <a:rPr sz="1800" spc="-95" dirty="0">
                <a:latin typeface="Trebuchet MS"/>
                <a:cs typeface="Trebuchet MS"/>
              </a:rPr>
              <a:t>e </a:t>
            </a:r>
            <a:r>
              <a:rPr sz="1800" spc="-80" dirty="0">
                <a:latin typeface="Trebuchet MS"/>
                <a:cs typeface="Trebuchet MS"/>
              </a:rPr>
              <a:t>que </a:t>
            </a:r>
            <a:r>
              <a:rPr sz="1800" spc="-70" dirty="0">
                <a:latin typeface="Trebuchet MS"/>
                <a:cs typeface="Trebuchet MS"/>
              </a:rPr>
              <a:t>usualmente </a:t>
            </a:r>
            <a:r>
              <a:rPr sz="1800" spc="-65" dirty="0">
                <a:latin typeface="Trebuchet MS"/>
                <a:cs typeface="Trebuchet MS"/>
              </a:rPr>
              <a:t>não </a:t>
            </a:r>
            <a:r>
              <a:rPr sz="1800" dirty="0">
                <a:latin typeface="Trebuchet MS"/>
                <a:cs typeface="Trebuchet MS"/>
              </a:rPr>
              <a:t>se </a:t>
            </a:r>
            <a:r>
              <a:rPr sz="1800" spc="-60" dirty="0">
                <a:latin typeface="Trebuchet MS"/>
                <a:cs typeface="Trebuchet MS"/>
              </a:rPr>
              <a:t>dispensaria </a:t>
            </a:r>
            <a:r>
              <a:rPr sz="1800" spc="-65" dirty="0">
                <a:latin typeface="Trebuchet MS"/>
                <a:cs typeface="Trebuchet MS"/>
              </a:rPr>
              <a:t>a outros </a:t>
            </a:r>
            <a:r>
              <a:rPr sz="1800" spc="-60" dirty="0">
                <a:latin typeface="Trebuchet MS"/>
                <a:cs typeface="Trebuchet MS"/>
              </a:rPr>
              <a:t>grupos </a:t>
            </a:r>
            <a:r>
              <a:rPr sz="1800" spc="-80" dirty="0">
                <a:latin typeface="Trebuchet MS"/>
                <a:cs typeface="Trebuchet MS"/>
              </a:rPr>
              <a:t>em </a:t>
            </a:r>
            <a:r>
              <a:rPr sz="1800" spc="-95" dirty="0">
                <a:latin typeface="Trebuchet MS"/>
                <a:cs typeface="Trebuchet MS"/>
              </a:rPr>
              <a:t>razão </a:t>
            </a:r>
            <a:r>
              <a:rPr sz="1800" spc="-70" dirty="0">
                <a:latin typeface="Trebuchet MS"/>
                <a:cs typeface="Trebuchet MS"/>
              </a:rPr>
              <a:t>da </a:t>
            </a:r>
            <a:r>
              <a:rPr sz="1800" spc="-140" dirty="0">
                <a:latin typeface="Trebuchet MS"/>
                <a:cs typeface="Trebuchet MS"/>
              </a:rPr>
              <a:t>cor, </a:t>
            </a:r>
            <a:r>
              <a:rPr sz="1800" spc="-130" dirty="0">
                <a:latin typeface="Trebuchet MS"/>
                <a:cs typeface="Trebuchet MS"/>
              </a:rPr>
              <a:t>etnia, </a:t>
            </a:r>
            <a:r>
              <a:rPr sz="1800" spc="-110" dirty="0">
                <a:latin typeface="Trebuchet MS"/>
                <a:cs typeface="Trebuchet MS"/>
              </a:rPr>
              <a:t>religião </a:t>
            </a:r>
            <a:r>
              <a:rPr sz="1800" spc="-60" dirty="0">
                <a:latin typeface="Trebuchet MS"/>
                <a:cs typeface="Trebuchet MS"/>
              </a:rPr>
              <a:t>ou 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procedência.</a:t>
            </a:r>
            <a:endParaRPr sz="1800">
              <a:latin typeface="Trebuchet MS"/>
              <a:cs typeface="Trebuchet MS"/>
            </a:endParaRPr>
          </a:p>
          <a:p>
            <a:pPr marL="299085" marR="19177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pena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será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aumentada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quando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crime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for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cometido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por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duas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ou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mais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pessoas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ou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por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funcionário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público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no </a:t>
            </a:r>
            <a:r>
              <a:rPr sz="1800" spc="-95" dirty="0">
                <a:latin typeface="Trebuchet MS"/>
                <a:cs typeface="Trebuchet MS"/>
              </a:rPr>
              <a:t>exercício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15" dirty="0">
                <a:latin typeface="Trebuchet MS"/>
                <a:cs typeface="Trebuchet MS"/>
              </a:rPr>
              <a:t>suas </a:t>
            </a:r>
            <a:r>
              <a:rPr sz="1800" spc="-80" dirty="0">
                <a:latin typeface="Trebuchet MS"/>
                <a:cs typeface="Trebuchet MS"/>
              </a:rPr>
              <a:t>funções, </a:t>
            </a:r>
            <a:r>
              <a:rPr sz="1800" spc="-75" dirty="0">
                <a:latin typeface="Trebuchet MS"/>
                <a:cs typeface="Trebuchet MS"/>
              </a:rPr>
              <a:t>bem </a:t>
            </a:r>
            <a:r>
              <a:rPr sz="1800" spc="-40" dirty="0">
                <a:latin typeface="Trebuchet MS"/>
                <a:cs typeface="Trebuchet MS"/>
              </a:rPr>
              <a:t>como </a:t>
            </a:r>
            <a:r>
              <a:rPr sz="1800" spc="-70" dirty="0">
                <a:latin typeface="Trebuchet MS"/>
                <a:cs typeface="Trebuchet MS"/>
              </a:rPr>
              <a:t>quando </a:t>
            </a:r>
            <a:r>
              <a:rPr sz="1800" spc="-90" dirty="0">
                <a:latin typeface="Trebuchet MS"/>
                <a:cs typeface="Trebuchet MS"/>
              </a:rPr>
              <a:t>ocorrer </a:t>
            </a:r>
            <a:r>
              <a:rPr sz="1800" spc="-80" dirty="0">
                <a:latin typeface="Trebuchet MS"/>
                <a:cs typeface="Trebuchet MS"/>
              </a:rPr>
              <a:t>em </a:t>
            </a:r>
            <a:r>
              <a:rPr sz="1800" spc="-95" dirty="0">
                <a:latin typeface="Trebuchet MS"/>
                <a:cs typeface="Trebuchet MS"/>
              </a:rPr>
              <a:t>contexto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80" dirty="0">
                <a:latin typeface="Trebuchet MS"/>
                <a:cs typeface="Trebuchet MS"/>
              </a:rPr>
              <a:t>descontração, </a:t>
            </a:r>
            <a:r>
              <a:rPr sz="1800" spc="-75" dirty="0">
                <a:latin typeface="Trebuchet MS"/>
                <a:cs typeface="Trebuchet MS"/>
              </a:rPr>
              <a:t>diversão </a:t>
            </a:r>
            <a:r>
              <a:rPr sz="1800" spc="-60" dirty="0">
                <a:latin typeface="Trebuchet MS"/>
                <a:cs typeface="Trebuchet MS"/>
              </a:rPr>
              <a:t>ou 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recreação.</a:t>
            </a:r>
            <a:endParaRPr sz="1800">
              <a:latin typeface="Trebuchet MS"/>
              <a:cs typeface="Trebuchet MS"/>
            </a:endParaRPr>
          </a:p>
          <a:p>
            <a:pPr marL="299085" marR="18796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10" dirty="0">
                <a:latin typeface="Trebuchet MS"/>
                <a:cs typeface="Trebuchet MS"/>
              </a:rPr>
              <a:t>Se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crime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for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cometido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no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contexto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atividades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esportivas,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religiosas,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artísticas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ou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culturais,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Lei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40" dirty="0">
                <a:latin typeface="Trebuchet MS"/>
                <a:cs typeface="Trebuchet MS"/>
              </a:rPr>
              <a:t>prevê,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além </a:t>
            </a:r>
            <a:r>
              <a:rPr sz="1800" spc="-70" dirty="0">
                <a:latin typeface="Trebuchet MS"/>
                <a:cs typeface="Trebuchet MS"/>
              </a:rPr>
              <a:t>da </a:t>
            </a:r>
            <a:r>
              <a:rPr sz="1800" spc="-80" dirty="0">
                <a:latin typeface="Trebuchet MS"/>
                <a:cs typeface="Trebuchet MS"/>
              </a:rPr>
              <a:t>pena de </a:t>
            </a:r>
            <a:r>
              <a:rPr sz="1800" spc="-85" dirty="0">
                <a:latin typeface="Trebuchet MS"/>
                <a:cs typeface="Trebuchet MS"/>
              </a:rPr>
              <a:t>reclusão, </a:t>
            </a:r>
            <a:r>
              <a:rPr sz="1800" spc="-65" dirty="0">
                <a:latin typeface="Trebuchet MS"/>
                <a:cs typeface="Trebuchet MS"/>
              </a:rPr>
              <a:t>a </a:t>
            </a:r>
            <a:r>
              <a:rPr sz="1800" spc="-85" dirty="0">
                <a:latin typeface="Trebuchet MS"/>
                <a:cs typeface="Trebuchet MS"/>
              </a:rPr>
              <a:t>proibição </a:t>
            </a:r>
            <a:r>
              <a:rPr sz="1800" spc="-70" dirty="0">
                <a:latin typeface="Trebuchet MS"/>
                <a:cs typeface="Trebuchet MS"/>
              </a:rPr>
              <a:t>da </a:t>
            </a:r>
            <a:r>
              <a:rPr sz="1800" spc="-15" dirty="0">
                <a:latin typeface="Trebuchet MS"/>
                <a:cs typeface="Trebuchet MS"/>
              </a:rPr>
              <a:t>pessoa </a:t>
            </a:r>
            <a:r>
              <a:rPr sz="1800" spc="-140" dirty="0">
                <a:latin typeface="Trebuchet MS"/>
                <a:cs typeface="Trebuchet MS"/>
              </a:rPr>
              <a:t>frequentar, </a:t>
            </a:r>
            <a:r>
              <a:rPr sz="1800" spc="-85" dirty="0">
                <a:latin typeface="Trebuchet MS"/>
                <a:cs typeface="Trebuchet MS"/>
              </a:rPr>
              <a:t>por </a:t>
            </a:r>
            <a:r>
              <a:rPr sz="1800" spc="-80" dirty="0">
                <a:latin typeface="Trebuchet MS"/>
                <a:cs typeface="Trebuchet MS"/>
              </a:rPr>
              <a:t>três </a:t>
            </a:r>
            <a:r>
              <a:rPr sz="1800" spc="-70" dirty="0">
                <a:latin typeface="Trebuchet MS"/>
                <a:cs typeface="Trebuchet MS"/>
              </a:rPr>
              <a:t>anos, </a:t>
            </a:r>
            <a:r>
              <a:rPr sz="1800" spc="-45" dirty="0">
                <a:latin typeface="Trebuchet MS"/>
                <a:cs typeface="Trebuchet MS"/>
              </a:rPr>
              <a:t>locais </a:t>
            </a:r>
            <a:r>
              <a:rPr sz="1800" spc="-55" dirty="0">
                <a:latin typeface="Trebuchet MS"/>
                <a:cs typeface="Trebuchet MS"/>
              </a:rPr>
              <a:t>destinados </a:t>
            </a:r>
            <a:r>
              <a:rPr sz="1800" spc="-65" dirty="0">
                <a:latin typeface="Trebuchet MS"/>
                <a:cs typeface="Trebuchet MS"/>
              </a:rPr>
              <a:t>a </a:t>
            </a:r>
            <a:r>
              <a:rPr sz="1800" spc="-80" dirty="0">
                <a:latin typeface="Trebuchet MS"/>
                <a:cs typeface="Trebuchet MS"/>
              </a:rPr>
              <a:t>práticas 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esportivas,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artísticas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ou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culturais.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831" y="984503"/>
            <a:ext cx="9454896" cy="49362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325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Conqui</a:t>
            </a:r>
            <a:r>
              <a:rPr sz="1800" spc="8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15" dirty="0">
                <a:latin typeface="Trebuchet MS"/>
                <a:cs typeface="Trebuchet MS"/>
              </a:rPr>
              <a:t>as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le</a:t>
            </a:r>
            <a:r>
              <a:rPr sz="1800" spc="-125" dirty="0">
                <a:latin typeface="Trebuchet MS"/>
                <a:cs typeface="Trebuchet MS"/>
              </a:rPr>
              <a:t>g</a:t>
            </a:r>
            <a:r>
              <a:rPr sz="1800" spc="-40" dirty="0">
                <a:latin typeface="Trebuchet MS"/>
                <a:cs typeface="Trebuchet MS"/>
              </a:rPr>
              <a:t>ai</a:t>
            </a:r>
            <a:r>
              <a:rPr sz="1800" spc="-35" dirty="0">
                <a:latin typeface="Trebuchet MS"/>
                <a:cs typeface="Trebuchet MS"/>
              </a:rPr>
              <a:t>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30" dirty="0">
                <a:latin typeface="Trebuchet MS"/>
                <a:cs typeface="Trebuchet MS"/>
              </a:rPr>
              <a:t>s</a:t>
            </a:r>
            <a:r>
              <a:rPr sz="1800" spc="-135" dirty="0">
                <a:latin typeface="Trebuchet MS"/>
                <a:cs typeface="Trebuchet MS"/>
              </a:rPr>
              <a:t>a</a:t>
            </a:r>
            <a:r>
              <a:rPr sz="1800" spc="-105" dirty="0">
                <a:latin typeface="Trebuchet MS"/>
                <a:cs typeface="Trebuchet MS"/>
              </a:rPr>
              <a:t>f</a:t>
            </a:r>
            <a:r>
              <a:rPr sz="1800" spc="-135" dirty="0">
                <a:latin typeface="Trebuchet MS"/>
                <a:cs typeface="Trebuchet MS"/>
              </a:rPr>
              <a:t>i</a:t>
            </a:r>
            <a:r>
              <a:rPr sz="1800" spc="30" dirty="0">
                <a:latin typeface="Trebuchet MS"/>
                <a:cs typeface="Trebuchet MS"/>
              </a:rPr>
              <a:t>os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tu</a:t>
            </a:r>
            <a:r>
              <a:rPr sz="1800" spc="-40" dirty="0">
                <a:latin typeface="Trebuchet MS"/>
                <a:cs typeface="Trebuchet MS"/>
              </a:rPr>
              <a:t>ais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1583" y="548640"/>
            <a:ext cx="10690860" cy="5855335"/>
            <a:chOff x="481583" y="548640"/>
            <a:chExt cx="10690860" cy="5855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3" y="976883"/>
              <a:ext cx="4661916" cy="3122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2763" y="548640"/>
              <a:ext cx="5059679" cy="34046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7419" y="4078223"/>
              <a:ext cx="5145024" cy="23256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74293" y="4248404"/>
            <a:ext cx="4884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https://exame.com/brasil/racismo-e-mercado-de-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u="sng" spc="-7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trabalho-os-desafios-da-populacao-negra-no-brasil/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556" y="0"/>
            <a:ext cx="11884025" cy="6858000"/>
            <a:chOff x="257556" y="0"/>
            <a:chExt cx="118840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574548"/>
              <a:ext cx="2596896" cy="18044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2267" y="2442972"/>
              <a:ext cx="2729484" cy="17586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0811" y="574548"/>
              <a:ext cx="4207764" cy="27538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8535" y="3429000"/>
              <a:ext cx="2918460" cy="30784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6487" y="1063752"/>
              <a:ext cx="3403092" cy="24795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16667" y="3665220"/>
              <a:ext cx="1911096" cy="28422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99960" y="4317491"/>
              <a:ext cx="2482596" cy="16550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68295" y="4698491"/>
              <a:ext cx="1874520" cy="10119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7556" y="4465320"/>
              <a:ext cx="1999488" cy="14980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115315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293" y="564260"/>
            <a:ext cx="325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0" dirty="0">
                <a:latin typeface="Trebuchet MS"/>
                <a:cs typeface="Trebuchet MS"/>
              </a:rPr>
              <a:t>Conqui</a:t>
            </a:r>
            <a:r>
              <a:rPr sz="1800" b="0" spc="80" dirty="0">
                <a:latin typeface="Trebuchet MS"/>
                <a:cs typeface="Trebuchet MS"/>
              </a:rPr>
              <a:t>s</a:t>
            </a:r>
            <a:r>
              <a:rPr sz="1800" b="0" spc="-180" dirty="0">
                <a:latin typeface="Trebuchet MS"/>
                <a:cs typeface="Trebuchet MS"/>
              </a:rPr>
              <a:t>t</a:t>
            </a:r>
            <a:r>
              <a:rPr sz="1800" b="0" spc="15" dirty="0">
                <a:latin typeface="Trebuchet MS"/>
                <a:cs typeface="Trebuchet MS"/>
              </a:rPr>
              <a:t>as</a:t>
            </a:r>
            <a:r>
              <a:rPr sz="1800" b="0" spc="-195" dirty="0">
                <a:latin typeface="Trebuchet MS"/>
                <a:cs typeface="Trebuchet MS"/>
              </a:rPr>
              <a:t> </a:t>
            </a:r>
            <a:r>
              <a:rPr sz="1800" b="0" spc="-95" dirty="0">
                <a:latin typeface="Trebuchet MS"/>
                <a:cs typeface="Trebuchet MS"/>
              </a:rPr>
              <a:t>le</a:t>
            </a:r>
            <a:r>
              <a:rPr sz="1800" b="0" spc="-125" dirty="0">
                <a:latin typeface="Trebuchet MS"/>
                <a:cs typeface="Trebuchet MS"/>
              </a:rPr>
              <a:t>g</a:t>
            </a:r>
            <a:r>
              <a:rPr sz="1800" b="0" spc="-40" dirty="0">
                <a:latin typeface="Trebuchet MS"/>
                <a:cs typeface="Trebuchet MS"/>
              </a:rPr>
              <a:t>ai</a:t>
            </a:r>
            <a:r>
              <a:rPr sz="1800" b="0" spc="-35" dirty="0">
                <a:latin typeface="Trebuchet MS"/>
                <a:cs typeface="Trebuchet MS"/>
              </a:rPr>
              <a:t>s</a:t>
            </a:r>
            <a:r>
              <a:rPr sz="1800" b="0" spc="-200" dirty="0">
                <a:latin typeface="Trebuchet MS"/>
                <a:cs typeface="Trebuchet MS"/>
              </a:rPr>
              <a:t> </a:t>
            </a:r>
            <a:r>
              <a:rPr sz="1800" b="0" spc="-95" dirty="0">
                <a:latin typeface="Trebuchet MS"/>
                <a:cs typeface="Trebuchet MS"/>
              </a:rPr>
              <a:t>e</a:t>
            </a:r>
            <a:r>
              <a:rPr sz="1800" b="0" spc="-200" dirty="0">
                <a:latin typeface="Trebuchet MS"/>
                <a:cs typeface="Trebuchet MS"/>
              </a:rPr>
              <a:t> </a:t>
            </a:r>
            <a:r>
              <a:rPr sz="1800" b="0" spc="-25" dirty="0">
                <a:latin typeface="Trebuchet MS"/>
                <a:cs typeface="Trebuchet MS"/>
              </a:rPr>
              <a:t>de</a:t>
            </a:r>
            <a:r>
              <a:rPr sz="1800" b="0" spc="-30" dirty="0">
                <a:latin typeface="Trebuchet MS"/>
                <a:cs typeface="Trebuchet MS"/>
              </a:rPr>
              <a:t>s</a:t>
            </a:r>
            <a:r>
              <a:rPr sz="1800" b="0" spc="-135" dirty="0">
                <a:latin typeface="Trebuchet MS"/>
                <a:cs typeface="Trebuchet MS"/>
              </a:rPr>
              <a:t>a</a:t>
            </a:r>
            <a:r>
              <a:rPr sz="1800" b="0" spc="-105" dirty="0">
                <a:latin typeface="Trebuchet MS"/>
                <a:cs typeface="Trebuchet MS"/>
              </a:rPr>
              <a:t>f</a:t>
            </a:r>
            <a:r>
              <a:rPr sz="1800" b="0" spc="-135" dirty="0">
                <a:latin typeface="Trebuchet MS"/>
                <a:cs typeface="Trebuchet MS"/>
              </a:rPr>
              <a:t>i</a:t>
            </a:r>
            <a:r>
              <a:rPr sz="1800" b="0" spc="30" dirty="0">
                <a:latin typeface="Trebuchet MS"/>
                <a:cs typeface="Trebuchet MS"/>
              </a:rPr>
              <a:t>os</a:t>
            </a:r>
            <a:r>
              <a:rPr sz="1800" b="0" spc="-180" dirty="0">
                <a:latin typeface="Trebuchet MS"/>
                <a:cs typeface="Trebuchet MS"/>
              </a:rPr>
              <a:t> </a:t>
            </a:r>
            <a:r>
              <a:rPr sz="1800" b="0" spc="-85" dirty="0">
                <a:latin typeface="Trebuchet MS"/>
                <a:cs typeface="Trebuchet MS"/>
              </a:rPr>
              <a:t>a</a:t>
            </a:r>
            <a:r>
              <a:rPr sz="1800" b="0" spc="-120" dirty="0">
                <a:latin typeface="Trebuchet MS"/>
                <a:cs typeface="Trebuchet MS"/>
              </a:rPr>
              <a:t>tu</a:t>
            </a:r>
            <a:r>
              <a:rPr sz="1800" b="0" spc="-40" dirty="0">
                <a:latin typeface="Trebuchet MS"/>
                <a:cs typeface="Trebuchet MS"/>
              </a:rPr>
              <a:t>ais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5216" y="548640"/>
            <a:ext cx="10587355" cy="4901565"/>
            <a:chOff x="585216" y="548640"/>
            <a:chExt cx="10587355" cy="49015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216" y="1089659"/>
              <a:ext cx="5730240" cy="2188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4" y="3332988"/>
              <a:ext cx="5571744" cy="8915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9963" y="548640"/>
              <a:ext cx="4602480" cy="21183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7583" y="2703575"/>
              <a:ext cx="4594860" cy="274624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74293" y="4238625"/>
            <a:ext cx="10316210" cy="23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55565">
              <a:lnSpc>
                <a:spcPct val="100000"/>
              </a:lnSpc>
              <a:spcBef>
                <a:spcPts val="100"/>
              </a:spcBef>
            </a:pPr>
            <a:r>
              <a:rPr sz="1800" u="sng" spc="-1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7"/>
              </a:rPr>
              <a:t>https://exame.com/pop/por-que-o-dia-internacional- </a:t>
            </a:r>
            <a:r>
              <a:rPr sz="1800" spc="-105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800" u="sng" spc="-7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7"/>
              </a:rPr>
              <a:t>contra-discriminacao-racial-e-comemorado-no-dia-21- </a:t>
            </a:r>
            <a:r>
              <a:rPr sz="1800" spc="-530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800" u="sng" spc="-10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7"/>
              </a:rPr>
              <a:t>de-marco/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Trebuchet MS"/>
              <a:cs typeface="Trebuchet MS"/>
            </a:endParaRPr>
          </a:p>
          <a:p>
            <a:pPr marL="5135245" marR="5080">
              <a:lnSpc>
                <a:spcPct val="100000"/>
              </a:lnSpc>
            </a:pPr>
            <a:r>
              <a:rPr sz="1800" u="sng" spc="-1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8"/>
              </a:rPr>
              <a:t>https://g1.globo.com/fantastico/noticia/2024/01/21/bra </a:t>
            </a:r>
            <a:r>
              <a:rPr sz="1800" spc="-530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800" u="sng" spc="-7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8"/>
              </a:rPr>
              <a:t>sil-tem-aumento-de-denuncias-de-intolerancia- </a:t>
            </a:r>
            <a:r>
              <a:rPr sz="1800" spc="-70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800" u="sng" spc="-7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8"/>
              </a:rPr>
              <a:t>religiosa-veja-avancos-e-desafios-no-combate-ao- </a:t>
            </a:r>
            <a:r>
              <a:rPr sz="1800" spc="-65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800" u="sng" spc="-114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8"/>
              </a:rPr>
              <a:t>crime.ghtml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325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Conqui</a:t>
            </a:r>
            <a:r>
              <a:rPr sz="1800" spc="8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15" dirty="0">
                <a:latin typeface="Trebuchet MS"/>
                <a:cs typeface="Trebuchet MS"/>
              </a:rPr>
              <a:t>as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le</a:t>
            </a:r>
            <a:r>
              <a:rPr sz="1800" spc="-125" dirty="0">
                <a:latin typeface="Trebuchet MS"/>
                <a:cs typeface="Trebuchet MS"/>
              </a:rPr>
              <a:t>g</a:t>
            </a:r>
            <a:r>
              <a:rPr sz="1800" spc="-40" dirty="0">
                <a:latin typeface="Trebuchet MS"/>
                <a:cs typeface="Trebuchet MS"/>
              </a:rPr>
              <a:t>ai</a:t>
            </a:r>
            <a:r>
              <a:rPr sz="1800" spc="-35" dirty="0">
                <a:latin typeface="Trebuchet MS"/>
                <a:cs typeface="Trebuchet MS"/>
              </a:rPr>
              <a:t>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30" dirty="0">
                <a:latin typeface="Trebuchet MS"/>
                <a:cs typeface="Trebuchet MS"/>
              </a:rPr>
              <a:t>s</a:t>
            </a:r>
            <a:r>
              <a:rPr sz="1800" spc="-135" dirty="0">
                <a:latin typeface="Trebuchet MS"/>
                <a:cs typeface="Trebuchet MS"/>
              </a:rPr>
              <a:t>a</a:t>
            </a:r>
            <a:r>
              <a:rPr sz="1800" spc="-105" dirty="0">
                <a:latin typeface="Trebuchet MS"/>
                <a:cs typeface="Trebuchet MS"/>
              </a:rPr>
              <a:t>f</a:t>
            </a:r>
            <a:r>
              <a:rPr sz="1800" spc="-135" dirty="0">
                <a:latin typeface="Trebuchet MS"/>
                <a:cs typeface="Trebuchet MS"/>
              </a:rPr>
              <a:t>i</a:t>
            </a:r>
            <a:r>
              <a:rPr sz="1800" spc="30" dirty="0">
                <a:latin typeface="Trebuchet MS"/>
                <a:cs typeface="Trebuchet MS"/>
              </a:rPr>
              <a:t>os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tu</a:t>
            </a:r>
            <a:r>
              <a:rPr sz="1800" spc="-40" dirty="0">
                <a:latin typeface="Trebuchet MS"/>
                <a:cs typeface="Trebuchet MS"/>
              </a:rPr>
              <a:t>ais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293" y="4238625"/>
            <a:ext cx="482981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2"/>
              </a:rPr>
              <a:t>https://mudes.org.br/estudante/cotas-o-que-sao-e-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u="sng" spc="-8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2"/>
              </a:rPr>
              <a:t>qual-e-a-sua-importancia/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FF0000"/>
                </a:solidFill>
                <a:latin typeface="Verdana"/>
                <a:cs typeface="Verdana"/>
              </a:rPr>
              <a:t>Fundação</a:t>
            </a:r>
            <a:r>
              <a:rPr sz="1800" b="1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Verdana"/>
                <a:cs typeface="Verdana"/>
              </a:rPr>
              <a:t>Movimento</a:t>
            </a:r>
            <a:r>
              <a:rPr sz="1800" b="1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80" dirty="0">
                <a:solidFill>
                  <a:srgbClr val="FF0000"/>
                </a:solidFill>
                <a:latin typeface="Verdana"/>
                <a:cs typeface="Verdana"/>
              </a:rPr>
              <a:t>Universitário</a:t>
            </a:r>
            <a:r>
              <a:rPr sz="1800" b="1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Verdana"/>
                <a:cs typeface="Verdana"/>
              </a:rPr>
              <a:t>de </a:t>
            </a:r>
            <a:r>
              <a:rPr sz="1800" b="1" spc="-6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800" b="1" spc="-8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1800" b="1" spc="-9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-70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1800" b="1" spc="-60" dirty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sz="1800" b="1" spc="-55" dirty="0">
                <a:solidFill>
                  <a:srgbClr val="FF0000"/>
                </a:solidFill>
                <a:latin typeface="Verdana"/>
                <a:cs typeface="Verdana"/>
              </a:rPr>
              <a:t>olvi</a:t>
            </a:r>
            <a:r>
              <a:rPr sz="1800" b="1" spc="-120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1800" b="1" spc="-50" dirty="0">
                <a:solidFill>
                  <a:srgbClr val="FF0000"/>
                </a:solidFill>
                <a:latin typeface="Verdana"/>
                <a:cs typeface="Verdana"/>
              </a:rPr>
              <a:t>ento</a:t>
            </a:r>
            <a:r>
              <a:rPr sz="1800" b="1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800" b="1" spc="-40" dirty="0">
                <a:solidFill>
                  <a:srgbClr val="FF0000"/>
                </a:solidFill>
                <a:latin typeface="Verdana"/>
                <a:cs typeface="Verdana"/>
              </a:rPr>
              <a:t>onô</a:t>
            </a:r>
            <a:r>
              <a:rPr sz="1800" b="1" spc="-70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1800" b="1" spc="-45" dirty="0">
                <a:solidFill>
                  <a:srgbClr val="FF0000"/>
                </a:solidFill>
                <a:latin typeface="Verdana"/>
                <a:cs typeface="Verdana"/>
              </a:rPr>
              <a:t>ico</a:t>
            </a:r>
            <a:r>
              <a:rPr sz="1800" b="1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6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10"/>
              </a:lnSpc>
            </a:pPr>
            <a:r>
              <a:rPr sz="1800" b="1" spc="-70" dirty="0">
                <a:solidFill>
                  <a:srgbClr val="FF0000"/>
                </a:solidFill>
                <a:latin typeface="Verdana"/>
                <a:cs typeface="Verdana"/>
              </a:rPr>
              <a:t>Soci</a:t>
            </a:r>
            <a:r>
              <a:rPr sz="1800" b="1" spc="-75" dirty="0">
                <a:solidFill>
                  <a:srgbClr val="FF0000"/>
                </a:solidFill>
                <a:latin typeface="Verdana"/>
                <a:cs typeface="Verdana"/>
              </a:rPr>
              <a:t>al</a:t>
            </a:r>
            <a:r>
              <a:rPr sz="1800" b="1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340" dirty="0">
                <a:solidFill>
                  <a:srgbClr val="FF0000"/>
                </a:solidFill>
                <a:latin typeface="Verdana"/>
                <a:cs typeface="Verdana"/>
              </a:rPr>
              <a:t>(</a:t>
            </a:r>
            <a:r>
              <a:rPr sz="1800" b="1" spc="-35" dirty="0">
                <a:solidFill>
                  <a:srgbClr val="FF0000"/>
                </a:solidFill>
                <a:latin typeface="Verdana"/>
                <a:cs typeface="Verdana"/>
              </a:rPr>
              <a:t>Fun</a:t>
            </a:r>
            <a:r>
              <a:rPr sz="1800" b="1" spc="-55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1800" b="1" spc="-5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800" b="1" spc="-45" dirty="0">
                <a:solidFill>
                  <a:srgbClr val="FF0000"/>
                </a:solidFill>
                <a:latin typeface="Verdana"/>
                <a:cs typeface="Verdana"/>
              </a:rPr>
              <a:t>çã</a:t>
            </a:r>
            <a:r>
              <a:rPr sz="1800" b="1" spc="-6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1800" b="1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Verdana"/>
                <a:cs typeface="Verdana"/>
              </a:rPr>
              <a:t>Mude</a:t>
            </a:r>
            <a:r>
              <a:rPr sz="1800" b="1" spc="-3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1800" b="1" spc="-335" dirty="0">
                <a:solidFill>
                  <a:srgbClr val="FF0000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6551" y="548640"/>
            <a:ext cx="10566400" cy="5760720"/>
            <a:chOff x="606551" y="548640"/>
            <a:chExt cx="10566400" cy="57607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551" y="867156"/>
              <a:ext cx="5599176" cy="2634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3451" y="3122675"/>
              <a:ext cx="4888992" cy="3186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1072" y="548640"/>
              <a:ext cx="4881372" cy="23606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9624" y="3020555"/>
              <a:ext cx="4515612" cy="742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5410" y="3026917"/>
              <a:ext cx="4387406" cy="6507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EXERCÍCIOS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49021"/>
            <a:ext cx="5244465" cy="5078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1.</a:t>
            </a:r>
            <a:r>
              <a:rPr sz="1800" spc="-5" dirty="0">
                <a:latin typeface="Arial MT"/>
                <a:cs typeface="Arial MT"/>
              </a:rPr>
              <a:t> Considerando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essa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campanha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publicitária,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pode-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 afirmar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endParaRPr sz="180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spcBef>
                <a:spcPts val="1330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texto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verbal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expressa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importância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 marL="156845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Arial MT"/>
                <a:cs typeface="Arial MT"/>
              </a:rPr>
              <a:t>proferir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palavras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racismo.</a:t>
            </a:r>
            <a:endParaRPr sz="1800">
              <a:latin typeface="Arial MT"/>
              <a:cs typeface="Arial MT"/>
            </a:endParaRPr>
          </a:p>
          <a:p>
            <a:pPr marL="156845" marR="229235" indent="-144780">
              <a:lnSpc>
                <a:spcPct val="114999"/>
              </a:lnSpc>
              <a:spcBef>
                <a:spcPts val="1000"/>
              </a:spcBef>
              <a:buAutoNum type="alphaLcParenR" startAt="2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texto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não verbal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expressa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uma</a:t>
            </a:r>
            <a:r>
              <a:rPr sz="1800" dirty="0">
                <a:latin typeface="Arial MT"/>
                <a:cs typeface="Arial MT"/>
              </a:rPr>
              <a:t> voz </a:t>
            </a:r>
            <a:r>
              <a:rPr sz="1800" spc="-5" dirty="0">
                <a:latin typeface="Arial MT"/>
                <a:cs typeface="Arial MT"/>
              </a:rPr>
              <a:t>contra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racismo,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consonância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trecho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texto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verbal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“Todas</a:t>
            </a:r>
            <a:r>
              <a:rPr sz="1800" spc="-5" dirty="0">
                <a:latin typeface="Arial MT"/>
                <a:cs typeface="Arial MT"/>
              </a:rPr>
              <a:t> 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vozes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contra</a:t>
            </a:r>
            <a:r>
              <a:rPr sz="1800" dirty="0">
                <a:latin typeface="Arial MT"/>
                <a:cs typeface="Arial MT"/>
              </a:rPr>
              <a:t> 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racismo”.</a:t>
            </a:r>
            <a:endParaRPr sz="1800">
              <a:latin typeface="Arial MT"/>
              <a:cs typeface="Arial MT"/>
            </a:endParaRPr>
          </a:p>
          <a:p>
            <a:pPr marL="156845" marR="177165" indent="-144780">
              <a:lnSpc>
                <a:spcPct val="114999"/>
              </a:lnSpc>
              <a:spcBef>
                <a:spcPts val="994"/>
              </a:spcBef>
              <a:buAutoNum type="alphaLcParenR" startAt="2"/>
              <a:tabLst>
                <a:tab pos="267335" algn="l"/>
              </a:tabLst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 texto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verbal,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“racismo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mata,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racismo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crime”, está interligado de modo coerente </a:t>
            </a:r>
            <a:r>
              <a:rPr sz="1800" dirty="0">
                <a:latin typeface="Arial MT"/>
                <a:cs typeface="Arial MT"/>
              </a:rPr>
              <a:t>com o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sentido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texto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verbal.</a:t>
            </a:r>
            <a:endParaRPr sz="1800">
              <a:latin typeface="Arial MT"/>
              <a:cs typeface="Arial MT"/>
            </a:endParaRPr>
          </a:p>
          <a:p>
            <a:pPr marL="156845" marR="120014" indent="-144780">
              <a:lnSpc>
                <a:spcPct val="114999"/>
              </a:lnSpc>
              <a:spcBef>
                <a:spcPts val="1010"/>
              </a:spcBef>
              <a:buAutoNum type="alphaLcParenR" startAt="2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texto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verbal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apresenta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uma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figura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diz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respeito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luta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tolerância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sociedade.</a:t>
            </a:r>
            <a:endParaRPr sz="1800">
              <a:latin typeface="Arial MT"/>
              <a:cs typeface="Arial MT"/>
            </a:endParaRPr>
          </a:p>
          <a:p>
            <a:pPr marL="156845" marR="728345" indent="-144780">
              <a:lnSpc>
                <a:spcPct val="114999"/>
              </a:lnSpc>
              <a:spcBef>
                <a:spcPts val="994"/>
              </a:spcBef>
              <a:buAutoNum type="alphaLcParenR" startAt="2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texto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visa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informar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leitores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sobre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benefícios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porte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armas.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38900" y="2052890"/>
            <a:ext cx="4663440" cy="2896235"/>
            <a:chOff x="6438900" y="2052890"/>
            <a:chExt cx="4663440" cy="2896235"/>
          </a:xfrm>
        </p:grpSpPr>
        <p:sp>
          <p:nvSpPr>
            <p:cNvPr id="4" name="object 4"/>
            <p:cNvSpPr/>
            <p:nvPr/>
          </p:nvSpPr>
          <p:spPr>
            <a:xfrm>
              <a:off x="6438900" y="2052890"/>
              <a:ext cx="4663440" cy="2896235"/>
            </a:xfrm>
            <a:custGeom>
              <a:avLst/>
              <a:gdLst/>
              <a:ahLst/>
              <a:cxnLst/>
              <a:rect l="l" t="t" r="r" b="b"/>
              <a:pathLst>
                <a:path w="4663440" h="2896235">
                  <a:moveTo>
                    <a:pt x="4663440" y="0"/>
                  </a:moveTo>
                  <a:lnTo>
                    <a:pt x="0" y="0"/>
                  </a:lnTo>
                  <a:lnTo>
                    <a:pt x="0" y="2896223"/>
                  </a:lnTo>
                  <a:lnTo>
                    <a:pt x="3798" y="2896223"/>
                  </a:lnTo>
                  <a:lnTo>
                    <a:pt x="466344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1470" y="2087003"/>
              <a:ext cx="4574427" cy="25733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49021"/>
            <a:ext cx="10680065" cy="500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7995">
              <a:lnSpc>
                <a:spcPct val="114999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800" spc="-5" dirty="0">
                <a:latin typeface="Arial MT"/>
                <a:cs typeface="Arial MT"/>
              </a:rPr>
              <a:t>2</a:t>
            </a:r>
            <a:r>
              <a:rPr sz="1800" b="1" spc="-5" dirty="0">
                <a:latin typeface="Arial"/>
                <a:cs typeface="Arial"/>
              </a:rPr>
              <a:t>.	</a:t>
            </a:r>
            <a:r>
              <a:rPr sz="1800" spc="-5" dirty="0">
                <a:latin typeface="Arial MT"/>
                <a:cs typeface="Arial MT"/>
              </a:rPr>
              <a:t>Entre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muitas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batalhas,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destaca-se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aquela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voltada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dessegregação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ônibus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Montgomery,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Alabama.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estopim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foi</a:t>
            </a:r>
            <a:r>
              <a:rPr sz="1800" spc="-5" dirty="0">
                <a:latin typeface="Arial MT"/>
                <a:cs typeface="Arial MT"/>
              </a:rPr>
              <a:t> 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prisão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costureira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Rosa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Parks,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recusou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ceder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seu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assento a </a:t>
            </a:r>
            <a:r>
              <a:rPr sz="1800" spc="-10" dirty="0">
                <a:latin typeface="Arial MT"/>
                <a:cs typeface="Arial MT"/>
              </a:rPr>
              <a:t>um </a:t>
            </a:r>
            <a:r>
              <a:rPr sz="1800" spc="-5" dirty="0">
                <a:latin typeface="Arial MT"/>
                <a:cs typeface="Arial MT"/>
              </a:rPr>
              <a:t>homem branco. </a:t>
            </a:r>
            <a:r>
              <a:rPr sz="1800" dirty="0">
                <a:latin typeface="Arial MT"/>
                <a:cs typeface="Arial MT"/>
              </a:rPr>
              <a:t>O </a:t>
            </a:r>
            <a:r>
              <a:rPr sz="1800" spc="-5" dirty="0">
                <a:latin typeface="Arial MT"/>
                <a:cs typeface="Arial MT"/>
              </a:rPr>
              <a:t>boicote aos ônibus </a:t>
            </a:r>
            <a:r>
              <a:rPr sz="1800" dirty="0">
                <a:latin typeface="Arial MT"/>
                <a:cs typeface="Arial MT"/>
              </a:rPr>
              <a:t>teve </a:t>
            </a:r>
            <a:r>
              <a:rPr sz="1800" spc="-5" dirty="0">
                <a:latin typeface="Arial MT"/>
                <a:cs typeface="Arial MT"/>
              </a:rPr>
              <a:t>início em dezembro de 1955.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população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negra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preferia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andar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quilômetros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pé,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todos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dias,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sofrer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humilhações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um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transporte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segregado.</a:t>
            </a:r>
            <a:endParaRPr sz="1800">
              <a:latin typeface="Arial MT"/>
              <a:cs typeface="Arial MT"/>
            </a:endParaRPr>
          </a:p>
          <a:p>
            <a:pPr marL="2440305">
              <a:lnSpc>
                <a:spcPct val="100000"/>
              </a:lnSpc>
              <a:spcBef>
                <a:spcPts val="1330"/>
              </a:spcBef>
            </a:pPr>
            <a:r>
              <a:rPr sz="1800" spc="-5" dirty="0">
                <a:latin typeface="Arial MT"/>
                <a:cs typeface="Arial MT"/>
              </a:rPr>
              <a:t>Disponível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em: </a:t>
            </a:r>
            <a:r>
              <a:rPr sz="1800" spc="-10" dirty="0">
                <a:latin typeface="Arial MT"/>
                <a:cs typeface="Arial MT"/>
                <a:hlinkClick r:id="rId2"/>
              </a:rPr>
              <a:t>http://ciencihoje.uoLcom.br.</a:t>
            </a:r>
            <a:r>
              <a:rPr sz="1800" spc="-50" dirty="0">
                <a:latin typeface="Arial MT"/>
                <a:cs typeface="Arial MT"/>
                <a:hlinkClick r:id="rId2"/>
              </a:rPr>
              <a:t> </a:t>
            </a:r>
            <a:r>
              <a:rPr sz="1800" spc="-5" dirty="0">
                <a:latin typeface="Arial MT"/>
                <a:cs typeface="Arial MT"/>
              </a:rPr>
              <a:t>Acesso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em: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30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mar.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2015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(adaptado).</a:t>
            </a:r>
            <a:endParaRPr sz="1800">
              <a:latin typeface="Arial MT"/>
              <a:cs typeface="Arial MT"/>
            </a:endParaRPr>
          </a:p>
          <a:p>
            <a:pPr marL="12700" marR="412750">
              <a:lnSpc>
                <a:spcPct val="114999"/>
              </a:lnSpc>
              <a:spcBef>
                <a:spcPts val="994"/>
              </a:spcBef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tema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texto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refere-se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um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movimento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social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longa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duração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história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norte-americana,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exigia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spcBef>
                <a:spcPts val="1325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concretização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princípios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socialistas.</a:t>
            </a:r>
            <a:endParaRPr sz="180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spcBef>
                <a:spcPts val="1330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abolição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trabalho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compulsório.</a:t>
            </a:r>
            <a:endParaRPr sz="1800">
              <a:latin typeface="Arial MT"/>
              <a:cs typeface="Arial MT"/>
            </a:endParaRPr>
          </a:p>
          <a:p>
            <a:pPr marL="266065" indent="-254000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266700" algn="l"/>
              </a:tabLst>
            </a:pPr>
            <a:r>
              <a:rPr sz="1800" spc="-5" dirty="0">
                <a:latin typeface="Arial MT"/>
                <a:cs typeface="Arial MT"/>
              </a:rPr>
              <a:t>proteção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militância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política.</a:t>
            </a:r>
            <a:endParaRPr sz="180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legitimação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voto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feminino.</a:t>
            </a:r>
            <a:endParaRPr sz="180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spcBef>
                <a:spcPts val="1215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extensão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direitos civis.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49021"/>
            <a:ext cx="6678295" cy="550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280">
              <a:lnSpc>
                <a:spcPct val="114999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800" spc="-5" dirty="0">
                <a:latin typeface="Arial MT"/>
                <a:cs typeface="Arial MT"/>
              </a:rPr>
              <a:t>3</a:t>
            </a:r>
            <a:r>
              <a:rPr sz="1800" b="1" spc="-5" dirty="0">
                <a:latin typeface="Arial"/>
                <a:cs typeface="Arial"/>
              </a:rPr>
              <a:t>.	</a:t>
            </a:r>
            <a:r>
              <a:rPr sz="1800" spc="-5" dirty="0">
                <a:latin typeface="Arial MT"/>
                <a:cs typeface="Arial MT"/>
              </a:rPr>
              <a:t>No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calendário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oficial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 Brasil,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20 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novembro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 dia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Consciência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Negra.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data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faz</a:t>
            </a:r>
            <a:r>
              <a:rPr sz="1800" spc="-5" dirty="0">
                <a:latin typeface="Arial MT"/>
                <a:cs typeface="Arial MT"/>
              </a:rPr>
              <a:t> referência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luta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 Movimento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Negro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 país,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procura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comemorar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resistência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histórica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atual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população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negra.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Considerando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essa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data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comemorativa,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algumas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cidades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brasileiras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um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feriado,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observe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charge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abaixo</a:t>
            </a:r>
            <a:endParaRPr sz="1800">
              <a:latin typeface="Arial MT"/>
              <a:cs typeface="Arial MT"/>
            </a:endParaRPr>
          </a:p>
          <a:p>
            <a:pPr marL="12700" marR="120014">
              <a:lnSpc>
                <a:spcPct val="100000"/>
              </a:lnSpc>
              <a:spcBef>
                <a:spcPts val="1210"/>
              </a:spcBef>
            </a:pPr>
            <a:r>
              <a:rPr sz="1800" spc="-5" dirty="0">
                <a:latin typeface="Arial MT"/>
                <a:cs typeface="Arial MT"/>
              </a:rPr>
              <a:t>Assinale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opção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corresponde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posição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crítica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 chargista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sobre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Consciência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Negra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Brasil.</a:t>
            </a:r>
            <a:endParaRPr sz="18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20"/>
              </a:spcBef>
              <a:buAutoNum type="alphaLcParenR"/>
              <a:tabLst>
                <a:tab pos="267335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charge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faz crítica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Movimento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Negro,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que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incita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discórdia</a:t>
            </a:r>
            <a:endParaRPr sz="1800">
              <a:latin typeface="Arial MT"/>
              <a:cs typeface="Arial MT"/>
            </a:endParaRPr>
          </a:p>
          <a:p>
            <a:pPr marL="156845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Arial MT"/>
                <a:cs typeface="Arial MT"/>
              </a:rPr>
              <a:t>racial na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sociedade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brasileira.</a:t>
            </a:r>
            <a:endParaRPr sz="1800">
              <a:latin typeface="Arial MT"/>
              <a:cs typeface="Arial MT"/>
            </a:endParaRPr>
          </a:p>
          <a:p>
            <a:pPr marL="156845" marR="576580" indent="-144780">
              <a:lnSpc>
                <a:spcPct val="114999"/>
              </a:lnSpc>
              <a:spcBef>
                <a:spcPts val="994"/>
              </a:spcBef>
              <a:buAutoNum type="alphaLcParenR" startAt="2"/>
              <a:tabLst>
                <a:tab pos="279400" algn="l"/>
              </a:tabLst>
            </a:pPr>
            <a:r>
              <a:rPr sz="1800" dirty="0">
                <a:latin typeface="Arial MT"/>
                <a:cs typeface="Arial MT"/>
              </a:rPr>
              <a:t>O </a:t>
            </a:r>
            <a:r>
              <a:rPr sz="1800" spc="-5" dirty="0">
                <a:latin typeface="Arial MT"/>
                <a:cs typeface="Arial MT"/>
              </a:rPr>
              <a:t>chargista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demonstra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população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negra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contribui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minimamente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economia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brasileira.</a:t>
            </a:r>
            <a:endParaRPr sz="18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320"/>
              </a:spcBef>
              <a:buAutoNum type="alphaLcParenR" startAt="2"/>
              <a:tabLst>
                <a:tab pos="267335" algn="l"/>
              </a:tabLst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chargista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demonstra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 </a:t>
            </a:r>
            <a:r>
              <a:rPr sz="1800" spc="-10" dirty="0">
                <a:latin typeface="Arial MT"/>
                <a:cs typeface="Arial MT"/>
              </a:rPr>
              <a:t>negros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trabalhadores</a:t>
            </a:r>
            <a:endParaRPr sz="1800">
              <a:latin typeface="Arial MT"/>
              <a:cs typeface="Arial MT"/>
            </a:endParaRPr>
          </a:p>
          <a:p>
            <a:pPr marL="156845">
              <a:lnSpc>
                <a:spcPct val="100000"/>
              </a:lnSpc>
              <a:spcBef>
                <a:spcPts val="330"/>
              </a:spcBef>
            </a:pPr>
            <a:r>
              <a:rPr sz="1800" spc="-5" dirty="0">
                <a:latin typeface="Arial MT"/>
                <a:cs typeface="Arial MT"/>
              </a:rPr>
              <a:t>encontram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alternativas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erradicar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miséria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país.</a:t>
            </a:r>
            <a:endParaRPr sz="1800">
              <a:latin typeface="Arial MT"/>
              <a:cs typeface="Arial MT"/>
            </a:endParaRPr>
          </a:p>
          <a:p>
            <a:pPr marL="156845" marR="147955" indent="-144780">
              <a:lnSpc>
                <a:spcPct val="114999"/>
              </a:lnSpc>
              <a:spcBef>
                <a:spcPts val="1005"/>
              </a:spcBef>
              <a:buAutoNum type="alphaLcParenR" startAt="4"/>
              <a:tabLst>
                <a:tab pos="267335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charge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Angeli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demonstra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persistência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 desigualdade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racial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sociedade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brasileira.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76954" y="1691661"/>
            <a:ext cx="3395979" cy="3524885"/>
            <a:chOff x="7776954" y="1691661"/>
            <a:chExt cx="3395979" cy="3524885"/>
          </a:xfrm>
        </p:grpSpPr>
        <p:sp>
          <p:nvSpPr>
            <p:cNvPr id="4" name="object 4"/>
            <p:cNvSpPr/>
            <p:nvPr/>
          </p:nvSpPr>
          <p:spPr>
            <a:xfrm>
              <a:off x="7783130" y="1697838"/>
              <a:ext cx="3383915" cy="3512820"/>
            </a:xfrm>
            <a:custGeom>
              <a:avLst/>
              <a:gdLst/>
              <a:ahLst/>
              <a:cxnLst/>
              <a:rect l="l" t="t" r="r" b="b"/>
              <a:pathLst>
                <a:path w="3383915" h="3512820">
                  <a:moveTo>
                    <a:pt x="3383345" y="0"/>
                  </a:moveTo>
                  <a:lnTo>
                    <a:pt x="0" y="0"/>
                  </a:lnTo>
                  <a:lnTo>
                    <a:pt x="0" y="3512419"/>
                  </a:lnTo>
                  <a:lnTo>
                    <a:pt x="338334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83130" y="1697838"/>
              <a:ext cx="3383915" cy="3512820"/>
            </a:xfrm>
            <a:custGeom>
              <a:avLst/>
              <a:gdLst/>
              <a:ahLst/>
              <a:cxnLst/>
              <a:rect l="l" t="t" r="r" b="b"/>
              <a:pathLst>
                <a:path w="3383915" h="3512820">
                  <a:moveTo>
                    <a:pt x="3383345" y="0"/>
                  </a:moveTo>
                  <a:lnTo>
                    <a:pt x="0" y="0"/>
                  </a:lnTo>
                  <a:lnTo>
                    <a:pt x="0" y="3512419"/>
                  </a:lnTo>
                </a:path>
              </a:pathLst>
            </a:custGeom>
            <a:ln w="1235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2188" y="1746985"/>
              <a:ext cx="3290272" cy="32594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1213"/>
            <a:ext cx="10318115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9554">
              <a:lnSpc>
                <a:spcPct val="114999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200" dirty="0">
                <a:latin typeface="Arial MT"/>
                <a:cs typeface="Arial MT"/>
              </a:rPr>
              <a:t>4</a:t>
            </a:r>
            <a:r>
              <a:rPr sz="1200" b="1" dirty="0">
                <a:latin typeface="Arial"/>
                <a:cs typeface="Arial"/>
              </a:rPr>
              <a:t>.	</a:t>
            </a:r>
            <a:r>
              <a:rPr sz="1200" dirty="0">
                <a:latin typeface="Arial MT"/>
                <a:cs typeface="Arial MT"/>
              </a:rPr>
              <a:t>O </a:t>
            </a:r>
            <a:r>
              <a:rPr sz="1200" spc="-5" dirty="0">
                <a:latin typeface="Arial MT"/>
                <a:cs typeface="Arial MT"/>
              </a:rPr>
              <a:t>texto a seguir é parte de um dos sermões do Padre </a:t>
            </a:r>
            <a:r>
              <a:rPr sz="1200" dirty="0">
                <a:latin typeface="Arial MT"/>
                <a:cs typeface="Arial MT"/>
              </a:rPr>
              <a:t>Antônio </a:t>
            </a:r>
            <a:r>
              <a:rPr sz="1200" spc="-10" dirty="0">
                <a:latin typeface="Arial MT"/>
                <a:cs typeface="Arial MT"/>
              </a:rPr>
              <a:t>Vieira </a:t>
            </a:r>
            <a:r>
              <a:rPr sz="1200" spc="-5" dirty="0">
                <a:latin typeface="Arial MT"/>
                <a:cs typeface="Arial MT"/>
              </a:rPr>
              <a:t>pregado na Irmandade dos </a:t>
            </a:r>
            <a:r>
              <a:rPr sz="1200" dirty="0">
                <a:latin typeface="Arial MT"/>
                <a:cs typeface="Arial MT"/>
              </a:rPr>
              <a:t>Pretos </a:t>
            </a:r>
            <a:r>
              <a:rPr sz="1200" spc="-5" dirty="0">
                <a:latin typeface="Arial MT"/>
                <a:cs typeface="Arial MT"/>
              </a:rPr>
              <a:t>de um engenho da Bahia, em 1633. </a:t>
            </a:r>
            <a:r>
              <a:rPr sz="1200" dirty="0">
                <a:latin typeface="Arial MT"/>
                <a:cs typeface="Arial MT"/>
              </a:rPr>
              <a:t>Esse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discurso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traça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uma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semelhança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entre 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Cristo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crucificado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 a condição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 trabalho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daqueles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lá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encontravam.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Escre</a:t>
            </a:r>
            <a:r>
              <a:rPr sz="1200" spc="-15" dirty="0">
                <a:latin typeface="Arial MT"/>
                <a:cs typeface="Arial MT"/>
              </a:rPr>
              <a:t>v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adre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ô</a:t>
            </a:r>
            <a:r>
              <a:rPr sz="1200" spc="-5" dirty="0">
                <a:latin typeface="Arial MT"/>
                <a:cs typeface="Arial MT"/>
              </a:rPr>
              <a:t>nio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V</a:t>
            </a:r>
            <a:r>
              <a:rPr sz="1200" spc="-5" dirty="0">
                <a:latin typeface="Arial MT"/>
                <a:cs typeface="Arial MT"/>
              </a:rPr>
              <a:t>iei</a:t>
            </a:r>
            <a:r>
              <a:rPr sz="1200" spc="-10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  <a:p>
            <a:pPr marL="12700" marR="123189">
              <a:lnSpc>
                <a:spcPct val="114999"/>
              </a:lnSpc>
              <a:spcBef>
                <a:spcPts val="994"/>
              </a:spcBef>
            </a:pPr>
            <a:r>
              <a:rPr sz="1200" dirty="0">
                <a:latin typeface="Arial MT"/>
                <a:cs typeface="Arial MT"/>
              </a:rPr>
              <a:t>Em </a:t>
            </a:r>
            <a:r>
              <a:rPr sz="1200" spc="-5" dirty="0">
                <a:latin typeface="Arial MT"/>
                <a:cs typeface="Arial MT"/>
              </a:rPr>
              <a:t>um engenho, sois imitadores de Cristo </a:t>
            </a:r>
            <a:r>
              <a:rPr sz="1200" dirty="0">
                <a:latin typeface="Arial MT"/>
                <a:cs typeface="Arial MT"/>
              </a:rPr>
              <a:t>crucificado (...) </a:t>
            </a:r>
            <a:r>
              <a:rPr sz="1200" spc="-5" dirty="0">
                <a:latin typeface="Arial MT"/>
                <a:cs typeface="Arial MT"/>
              </a:rPr>
              <a:t>porque padeceis em um </a:t>
            </a:r>
            <a:r>
              <a:rPr sz="1200" dirty="0">
                <a:latin typeface="Arial MT"/>
                <a:cs typeface="Arial MT"/>
              </a:rPr>
              <a:t>modo </a:t>
            </a:r>
            <a:r>
              <a:rPr sz="1200" spc="-5" dirty="0">
                <a:latin typeface="Arial MT"/>
                <a:cs typeface="Arial MT"/>
              </a:rPr>
              <a:t>muito semelhante o que o </a:t>
            </a:r>
            <a:r>
              <a:rPr sz="1200" dirty="0">
                <a:latin typeface="Arial MT"/>
                <a:cs typeface="Arial MT"/>
              </a:rPr>
              <a:t>mesmo </a:t>
            </a:r>
            <a:r>
              <a:rPr sz="1200" spc="-5" dirty="0">
                <a:latin typeface="Arial MT"/>
                <a:cs typeface="Arial MT"/>
              </a:rPr>
              <a:t>Senhor </a:t>
            </a:r>
            <a:r>
              <a:rPr sz="1200" spc="5" dirty="0">
                <a:latin typeface="Arial MT"/>
                <a:cs typeface="Arial MT"/>
              </a:rPr>
              <a:t>padeceu </a:t>
            </a:r>
            <a:r>
              <a:rPr sz="1200" spc="-5" dirty="0">
                <a:latin typeface="Arial MT"/>
                <a:cs typeface="Arial MT"/>
              </a:rPr>
              <a:t>na sua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cruz, e em </a:t>
            </a:r>
            <a:r>
              <a:rPr sz="1200" dirty="0">
                <a:latin typeface="Arial MT"/>
                <a:cs typeface="Arial MT"/>
              </a:rPr>
              <a:t>toda </a:t>
            </a:r>
            <a:r>
              <a:rPr sz="1200" spc="-5" dirty="0">
                <a:latin typeface="Arial MT"/>
                <a:cs typeface="Arial MT"/>
              </a:rPr>
              <a:t>sua Paixão.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5" dirty="0">
                <a:latin typeface="Arial MT"/>
                <a:cs typeface="Arial MT"/>
              </a:rPr>
              <a:t>sua </a:t>
            </a:r>
            <a:r>
              <a:rPr sz="1200" dirty="0">
                <a:latin typeface="Arial MT"/>
                <a:cs typeface="Arial MT"/>
              </a:rPr>
              <a:t>cruz foi composta </a:t>
            </a:r>
            <a:r>
              <a:rPr sz="1200" spc="-5" dirty="0">
                <a:latin typeface="Arial MT"/>
                <a:cs typeface="Arial MT"/>
              </a:rPr>
              <a:t>de dois madeireiros, e a vossa </a:t>
            </a:r>
            <a:r>
              <a:rPr sz="1200" dirty="0">
                <a:latin typeface="Arial MT"/>
                <a:cs typeface="Arial MT"/>
              </a:rPr>
              <a:t>em </a:t>
            </a:r>
            <a:r>
              <a:rPr sz="1200" spc="-5" dirty="0">
                <a:latin typeface="Arial MT"/>
                <a:cs typeface="Arial MT"/>
              </a:rPr>
              <a:t>um engenho é de </a:t>
            </a:r>
            <a:r>
              <a:rPr sz="1200" dirty="0">
                <a:latin typeface="Arial MT"/>
                <a:cs typeface="Arial MT"/>
              </a:rPr>
              <a:t>três. </a:t>
            </a:r>
            <a:r>
              <a:rPr sz="1200" spc="-25" dirty="0">
                <a:latin typeface="Arial MT"/>
                <a:cs typeface="Arial MT"/>
              </a:rPr>
              <a:t>Também </a:t>
            </a:r>
            <a:r>
              <a:rPr sz="1200" spc="-5" dirty="0">
                <a:latin typeface="Arial MT"/>
                <a:cs typeface="Arial MT"/>
              </a:rPr>
              <a:t>ali não </a:t>
            </a:r>
            <a:r>
              <a:rPr sz="1200" spc="10" dirty="0">
                <a:latin typeface="Arial MT"/>
                <a:cs typeface="Arial MT"/>
              </a:rPr>
              <a:t>faltaram </a:t>
            </a:r>
            <a:r>
              <a:rPr sz="1200" spc="-5" dirty="0">
                <a:latin typeface="Arial MT"/>
                <a:cs typeface="Arial MT"/>
              </a:rPr>
              <a:t>as canas,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porque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duas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vezes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entraram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Paixão: </a:t>
            </a:r>
            <a:r>
              <a:rPr sz="1200" dirty="0">
                <a:latin typeface="Arial MT"/>
                <a:cs typeface="Arial MT"/>
              </a:rPr>
              <a:t>uma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vez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servindo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escárnio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outra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vez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esponja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em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lhe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deram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fel.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Paixão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Cristo </a:t>
            </a:r>
            <a:r>
              <a:rPr sz="1200" dirty="0">
                <a:latin typeface="Arial MT"/>
                <a:cs typeface="Arial MT"/>
              </a:rPr>
              <a:t>parte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foi </a:t>
            </a:r>
            <a:r>
              <a:rPr sz="1200" spc="-5" dirty="0">
                <a:latin typeface="Arial MT"/>
                <a:cs typeface="Arial MT"/>
              </a:rPr>
              <a:t>de noite, parte de dia, sem </a:t>
            </a:r>
            <a:r>
              <a:rPr sz="1200" spc="-10" dirty="0">
                <a:latin typeface="Arial MT"/>
                <a:cs typeface="Arial MT"/>
              </a:rPr>
              <a:t>descansar, </a:t>
            </a:r>
            <a:r>
              <a:rPr sz="1200" spc="-5" dirty="0">
                <a:latin typeface="Arial MT"/>
                <a:cs typeface="Arial MT"/>
              </a:rPr>
              <a:t>e </a:t>
            </a:r>
            <a:r>
              <a:rPr sz="1200" dirty="0">
                <a:latin typeface="Arial MT"/>
                <a:cs typeface="Arial MT"/>
              </a:rPr>
              <a:t>tais </a:t>
            </a:r>
            <a:r>
              <a:rPr sz="1200" spc="-5" dirty="0">
                <a:latin typeface="Arial MT"/>
                <a:cs typeface="Arial MT"/>
              </a:rPr>
              <a:t>são as vossas </a:t>
            </a:r>
            <a:r>
              <a:rPr sz="1200" dirty="0">
                <a:latin typeface="Arial MT"/>
                <a:cs typeface="Arial MT"/>
              </a:rPr>
              <a:t>noites </a:t>
            </a:r>
            <a:r>
              <a:rPr sz="1200" spc="-5" dirty="0">
                <a:latin typeface="Arial MT"/>
                <a:cs typeface="Arial MT"/>
              </a:rPr>
              <a:t>e os vossos </a:t>
            </a:r>
            <a:r>
              <a:rPr sz="1200" dirty="0">
                <a:latin typeface="Arial MT"/>
                <a:cs typeface="Arial MT"/>
              </a:rPr>
              <a:t>dias. </a:t>
            </a:r>
            <a:r>
              <a:rPr sz="1200" spc="-5" dirty="0">
                <a:latin typeface="Arial MT"/>
                <a:cs typeface="Arial MT"/>
              </a:rPr>
              <a:t>Cristo </a:t>
            </a:r>
            <a:r>
              <a:rPr sz="1200" dirty="0">
                <a:latin typeface="Arial MT"/>
                <a:cs typeface="Arial MT"/>
              </a:rPr>
              <a:t>despido </a:t>
            </a:r>
            <a:r>
              <a:rPr sz="1200" spc="-5" dirty="0">
                <a:latin typeface="Arial MT"/>
                <a:cs typeface="Arial MT"/>
              </a:rPr>
              <a:t>e </a:t>
            </a:r>
            <a:r>
              <a:rPr sz="1200" spc="-10" dirty="0">
                <a:latin typeface="Arial MT"/>
                <a:cs typeface="Arial MT"/>
              </a:rPr>
              <a:t>vós </a:t>
            </a:r>
            <a:r>
              <a:rPr sz="1200" spc="-5" dirty="0">
                <a:latin typeface="Arial MT"/>
                <a:cs typeface="Arial MT"/>
              </a:rPr>
              <a:t>despidos; </a:t>
            </a:r>
            <a:r>
              <a:rPr sz="1200" spc="5" dirty="0">
                <a:latin typeface="Arial MT"/>
                <a:cs typeface="Arial MT"/>
              </a:rPr>
              <a:t>Cristo </a:t>
            </a:r>
            <a:r>
              <a:rPr sz="1200" spc="-5" dirty="0">
                <a:latin typeface="Arial MT"/>
                <a:cs typeface="Arial MT"/>
              </a:rPr>
              <a:t>sem </a:t>
            </a:r>
            <a:r>
              <a:rPr sz="1200" spc="-10" dirty="0">
                <a:latin typeface="Arial MT"/>
                <a:cs typeface="Arial MT"/>
              </a:rPr>
              <a:t>comer, </a:t>
            </a:r>
            <a:r>
              <a:rPr sz="1200" spc="-5" dirty="0">
                <a:latin typeface="Arial MT"/>
                <a:cs typeface="Arial MT"/>
              </a:rPr>
              <a:t>e </a:t>
            </a:r>
            <a:r>
              <a:rPr sz="1200" spc="-10" dirty="0">
                <a:latin typeface="Arial MT"/>
                <a:cs typeface="Arial MT"/>
              </a:rPr>
              <a:t>vós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famintos; </a:t>
            </a:r>
            <a:r>
              <a:rPr sz="1200" spc="-5" dirty="0">
                <a:latin typeface="Arial MT"/>
                <a:cs typeface="Arial MT"/>
              </a:rPr>
              <a:t>Cristo </a:t>
            </a:r>
            <a:r>
              <a:rPr sz="1200" dirty="0">
                <a:latin typeface="Arial MT"/>
                <a:cs typeface="Arial MT"/>
              </a:rPr>
              <a:t>em tudo </a:t>
            </a:r>
            <a:r>
              <a:rPr sz="1200" spc="-5" dirty="0">
                <a:latin typeface="Arial MT"/>
                <a:cs typeface="Arial MT"/>
              </a:rPr>
              <a:t>maltratado, e </a:t>
            </a:r>
            <a:r>
              <a:rPr sz="1200" spc="-10" dirty="0">
                <a:latin typeface="Arial MT"/>
                <a:cs typeface="Arial MT"/>
              </a:rPr>
              <a:t>vós </a:t>
            </a:r>
            <a:r>
              <a:rPr sz="1200" spc="-5" dirty="0">
                <a:latin typeface="Arial MT"/>
                <a:cs typeface="Arial MT"/>
              </a:rPr>
              <a:t>maltratados em </a:t>
            </a:r>
            <a:r>
              <a:rPr sz="1200" dirty="0">
                <a:latin typeface="Arial MT"/>
                <a:cs typeface="Arial MT"/>
              </a:rPr>
              <a:t>tudo. Os ferros, </a:t>
            </a:r>
            <a:r>
              <a:rPr sz="1200" spc="-5" dirty="0">
                <a:latin typeface="Arial MT"/>
                <a:cs typeface="Arial MT"/>
              </a:rPr>
              <a:t>as prisões, os </a:t>
            </a:r>
            <a:r>
              <a:rPr sz="1200" dirty="0">
                <a:latin typeface="Arial MT"/>
                <a:cs typeface="Arial MT"/>
              </a:rPr>
              <a:t>açoites, </a:t>
            </a:r>
            <a:r>
              <a:rPr sz="1200" spc="-5" dirty="0">
                <a:latin typeface="Arial MT"/>
                <a:cs typeface="Arial MT"/>
              </a:rPr>
              <a:t>as chagas, os </a:t>
            </a:r>
            <a:r>
              <a:rPr sz="1200" dirty="0">
                <a:latin typeface="Arial MT"/>
                <a:cs typeface="Arial MT"/>
              </a:rPr>
              <a:t>nomes </a:t>
            </a:r>
            <a:r>
              <a:rPr sz="1200" spc="5" dirty="0">
                <a:latin typeface="Arial MT"/>
                <a:cs typeface="Arial MT"/>
              </a:rPr>
              <a:t>afrontosos,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tudo isto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dirty="0">
                <a:latin typeface="Arial MT"/>
                <a:cs typeface="Arial MT"/>
              </a:rPr>
              <a:t> compõe </a:t>
            </a:r>
            <a:r>
              <a:rPr sz="1200" spc="-5" dirty="0">
                <a:latin typeface="Arial MT"/>
                <a:cs typeface="Arial MT"/>
              </a:rPr>
              <a:t>a vossa imitação, que se </a:t>
            </a:r>
            <a:r>
              <a:rPr sz="1200" dirty="0">
                <a:latin typeface="Arial MT"/>
                <a:cs typeface="Arial MT"/>
              </a:rPr>
              <a:t>for </a:t>
            </a:r>
            <a:r>
              <a:rPr sz="1200" spc="-5" dirty="0">
                <a:latin typeface="Arial MT"/>
                <a:cs typeface="Arial MT"/>
              </a:rPr>
              <a:t>acompanhada de paciência, </a:t>
            </a:r>
            <a:r>
              <a:rPr sz="1200" dirty="0">
                <a:latin typeface="Arial MT"/>
                <a:cs typeface="Arial MT"/>
              </a:rPr>
              <a:t>também </a:t>
            </a:r>
            <a:r>
              <a:rPr sz="1200" spc="-5" dirty="0">
                <a:latin typeface="Arial MT"/>
                <a:cs typeface="Arial MT"/>
              </a:rPr>
              <a:t>terá merecimento de martírio </a:t>
            </a:r>
            <a:r>
              <a:rPr sz="1200" dirty="0">
                <a:latin typeface="Arial MT"/>
                <a:cs typeface="Arial MT"/>
              </a:rPr>
              <a:t>(...) Em todas </a:t>
            </a:r>
            <a:r>
              <a:rPr sz="1200" spc="-5" dirty="0">
                <a:latin typeface="Arial MT"/>
                <a:cs typeface="Arial MT"/>
              </a:rPr>
              <a:t>invenções e instrumentos de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trabalho parece que não achou o Senhor outro </a:t>
            </a:r>
            <a:r>
              <a:rPr sz="1200" dirty="0">
                <a:latin typeface="Arial MT"/>
                <a:cs typeface="Arial MT"/>
              </a:rPr>
              <a:t>mais </a:t>
            </a:r>
            <a:r>
              <a:rPr sz="1200" spc="-5" dirty="0">
                <a:latin typeface="Arial MT"/>
                <a:cs typeface="Arial MT"/>
              </a:rPr>
              <a:t>que parecido </a:t>
            </a:r>
            <a:r>
              <a:rPr sz="1200" dirty="0">
                <a:latin typeface="Arial MT"/>
                <a:cs typeface="Arial MT"/>
              </a:rPr>
              <a:t>fosse </a:t>
            </a:r>
            <a:r>
              <a:rPr sz="1200" spc="-5" dirty="0">
                <a:latin typeface="Arial MT"/>
                <a:cs typeface="Arial MT"/>
              </a:rPr>
              <a:t>com o </a:t>
            </a:r>
            <a:r>
              <a:rPr sz="1200" dirty="0">
                <a:latin typeface="Arial MT"/>
                <a:cs typeface="Arial MT"/>
              </a:rPr>
              <a:t>seu, </a:t>
            </a:r>
            <a:r>
              <a:rPr sz="1200" spc="-5" dirty="0">
                <a:latin typeface="Arial MT"/>
                <a:cs typeface="Arial MT"/>
              </a:rPr>
              <a:t>que o vosso.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5" dirty="0">
                <a:latin typeface="Arial MT"/>
                <a:cs typeface="Arial MT"/>
              </a:rPr>
              <a:t>propriedade e energia desta </a:t>
            </a:r>
            <a:r>
              <a:rPr sz="1200" spc="5" dirty="0">
                <a:latin typeface="Arial MT"/>
                <a:cs typeface="Arial MT"/>
              </a:rPr>
              <a:t>comparação </a:t>
            </a:r>
            <a:r>
              <a:rPr sz="1200" spc="-5" dirty="0">
                <a:latin typeface="Arial MT"/>
                <a:cs typeface="Arial MT"/>
              </a:rPr>
              <a:t>é porque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 instrumento da Cruz e na </a:t>
            </a:r>
            <a:r>
              <a:rPr sz="1200" dirty="0">
                <a:latin typeface="Arial MT"/>
                <a:cs typeface="Arial MT"/>
              </a:rPr>
              <a:t>oficina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toda </a:t>
            </a:r>
            <a:r>
              <a:rPr sz="1200" spc="-5" dirty="0">
                <a:latin typeface="Arial MT"/>
                <a:cs typeface="Arial MT"/>
              </a:rPr>
              <a:t>a Paixão, </a:t>
            </a:r>
            <a:r>
              <a:rPr sz="1200" dirty="0">
                <a:latin typeface="Arial MT"/>
                <a:cs typeface="Arial MT"/>
              </a:rPr>
              <a:t>assim, como </a:t>
            </a:r>
            <a:r>
              <a:rPr sz="1200" spc="-5" dirty="0">
                <a:latin typeface="Arial MT"/>
                <a:cs typeface="Arial MT"/>
              </a:rPr>
              <a:t>nas outras em que se </a:t>
            </a:r>
            <a:r>
              <a:rPr sz="1200" dirty="0">
                <a:latin typeface="Arial MT"/>
                <a:cs typeface="Arial MT"/>
              </a:rPr>
              <a:t>espreme </a:t>
            </a:r>
            <a:r>
              <a:rPr sz="1200" spc="-5" dirty="0">
                <a:latin typeface="Arial MT"/>
                <a:cs typeface="Arial MT"/>
              </a:rPr>
              <a:t>o </a:t>
            </a:r>
            <a:r>
              <a:rPr sz="1200" dirty="0">
                <a:latin typeface="Arial MT"/>
                <a:cs typeface="Arial MT"/>
              </a:rPr>
              <a:t>sumo </a:t>
            </a:r>
            <a:r>
              <a:rPr sz="1200" spc="-5" dirty="0">
                <a:latin typeface="Arial MT"/>
                <a:cs typeface="Arial MT"/>
              </a:rPr>
              <a:t>dos </a:t>
            </a:r>
            <a:r>
              <a:rPr sz="1200" dirty="0">
                <a:latin typeface="Arial MT"/>
                <a:cs typeface="Arial MT"/>
              </a:rPr>
              <a:t>frutos, </a:t>
            </a:r>
            <a:r>
              <a:rPr sz="1200" spc="-5" dirty="0">
                <a:latin typeface="Arial MT"/>
                <a:cs typeface="Arial MT"/>
              </a:rPr>
              <a:t>assim </a:t>
            </a:r>
            <a:r>
              <a:rPr sz="1200" dirty="0">
                <a:latin typeface="Arial MT"/>
                <a:cs typeface="Arial MT"/>
              </a:rPr>
              <a:t>foi </a:t>
            </a:r>
            <a:r>
              <a:rPr sz="1200" spc="5" dirty="0">
                <a:latin typeface="Arial MT"/>
                <a:cs typeface="Arial MT"/>
              </a:rPr>
              <a:t>espremido </a:t>
            </a:r>
            <a:r>
              <a:rPr sz="1200" spc="-5" dirty="0">
                <a:latin typeface="Arial MT"/>
                <a:cs typeface="Arial MT"/>
              </a:rPr>
              <a:t>todo 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sangue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humanidade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sagrada.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Arial MT"/>
              <a:cs typeface="Arial MT"/>
            </a:endParaRPr>
          </a:p>
          <a:p>
            <a:pPr marL="582422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CIDADE,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Hermani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(org.),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i="1" spc="-5" dirty="0">
                <a:latin typeface="Arial"/>
                <a:cs typeface="Arial"/>
              </a:rPr>
              <a:t>Padre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Vieira. Lisboa: </a:t>
            </a:r>
            <a:r>
              <a:rPr sz="1200" spc="-5" dirty="0">
                <a:latin typeface="Arial MT"/>
                <a:cs typeface="Arial MT"/>
              </a:rPr>
              <a:t>Sá da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Costa,</a:t>
            </a:r>
            <a:r>
              <a:rPr sz="1200" spc="-5" dirty="0">
                <a:latin typeface="Arial MT"/>
                <a:cs typeface="Arial MT"/>
              </a:rPr>
              <a:t> 1940.</a:t>
            </a:r>
            <a:endParaRPr sz="1200">
              <a:latin typeface="Arial MT"/>
              <a:cs typeface="Arial MT"/>
            </a:endParaRPr>
          </a:p>
          <a:p>
            <a:pPr marL="12700" marR="138430">
              <a:lnSpc>
                <a:spcPct val="114999"/>
              </a:lnSpc>
              <a:spcBef>
                <a:spcPts val="994"/>
              </a:spcBef>
            </a:pPr>
            <a:r>
              <a:rPr sz="1200" spc="-5" dirty="0">
                <a:latin typeface="Arial MT"/>
                <a:cs typeface="Arial MT"/>
              </a:rPr>
              <a:t>Além dos </a:t>
            </a:r>
            <a:r>
              <a:rPr sz="1200" dirty="0">
                <a:latin typeface="Arial MT"/>
                <a:cs typeface="Arial MT"/>
              </a:rPr>
              <a:t>aspectos </a:t>
            </a:r>
            <a:r>
              <a:rPr sz="1200" spc="-5" dirty="0">
                <a:latin typeface="Arial MT"/>
                <a:cs typeface="Arial MT"/>
              </a:rPr>
              <a:t>religiosos, o sermão de Padre </a:t>
            </a:r>
            <a:r>
              <a:rPr sz="1200" dirty="0">
                <a:latin typeface="Arial MT"/>
                <a:cs typeface="Arial MT"/>
              </a:rPr>
              <a:t>Antônio </a:t>
            </a:r>
            <a:r>
              <a:rPr sz="1200" spc="-10" dirty="0">
                <a:latin typeface="Arial MT"/>
                <a:cs typeface="Arial MT"/>
              </a:rPr>
              <a:t>Vieira </a:t>
            </a:r>
            <a:r>
              <a:rPr sz="1200" spc="-5" dirty="0">
                <a:latin typeface="Arial MT"/>
                <a:cs typeface="Arial MT"/>
              </a:rPr>
              <a:t>evoca outro aspecto ideológico referente à ocultação de um </a:t>
            </a:r>
            <a:r>
              <a:rPr sz="1200" spc="5" dirty="0">
                <a:latin typeface="Arial MT"/>
                <a:cs typeface="Arial MT"/>
              </a:rPr>
              <a:t>discurso. </a:t>
            </a:r>
            <a:r>
              <a:rPr sz="1200" dirty="0">
                <a:latin typeface="Arial MT"/>
                <a:cs typeface="Arial MT"/>
              </a:rPr>
              <a:t>Numa leitura </a:t>
            </a:r>
            <a:r>
              <a:rPr sz="1200" spc="-5" dirty="0">
                <a:latin typeface="Arial MT"/>
                <a:cs typeface="Arial MT"/>
              </a:rPr>
              <a:t>na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perspectiva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atualidade,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leitor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é levado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inferir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esse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discurso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seja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5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91135" algn="l"/>
              </a:tabLst>
            </a:pPr>
            <a:r>
              <a:rPr sz="1200" dirty="0">
                <a:latin typeface="Arial MT"/>
                <a:cs typeface="Arial MT"/>
              </a:rPr>
              <a:t>discussão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sobre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valores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éticos.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AutoNum type="alphaLcParenR"/>
            </a:pPr>
            <a:endParaRPr sz="105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buAutoNum type="alphaLcParenR"/>
              <a:tabLst>
                <a:tab pos="191135" algn="l"/>
              </a:tabLst>
            </a:pPr>
            <a:r>
              <a:rPr sz="1200" dirty="0">
                <a:latin typeface="Arial MT"/>
                <a:cs typeface="Arial MT"/>
              </a:rPr>
              <a:t>busca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bem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comum.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AutoNum type="alphaLcParenR"/>
            </a:pPr>
            <a:endParaRPr sz="105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buAutoNum type="alphaLcParenR"/>
              <a:tabLst>
                <a:tab pos="182245" algn="l"/>
              </a:tabLst>
            </a:pPr>
            <a:r>
              <a:rPr sz="1200" spc="-5" dirty="0">
                <a:latin typeface="Arial MT"/>
                <a:cs typeface="Arial MT"/>
              </a:rPr>
              <a:t>aceitação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escravidão.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AutoNum type="alphaLcParenR"/>
            </a:pPr>
            <a:endParaRPr sz="105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buAutoNum type="alphaLcParenR"/>
              <a:tabLst>
                <a:tab pos="191135" algn="l"/>
              </a:tabLst>
            </a:pPr>
            <a:r>
              <a:rPr sz="1200" spc="-5" dirty="0">
                <a:latin typeface="Arial MT"/>
                <a:cs typeface="Arial MT"/>
              </a:rPr>
              <a:t>integração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caráter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social.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AutoNum type="alphaLcParenR"/>
            </a:pPr>
            <a:endParaRPr sz="105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91135" algn="l"/>
              </a:tabLst>
            </a:pPr>
            <a:r>
              <a:rPr sz="1200" spc="-5" dirty="0">
                <a:latin typeface="Arial MT"/>
                <a:cs typeface="Arial MT"/>
              </a:rPr>
              <a:t>enaltecimento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virtudes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humanas.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0295" y="699477"/>
              <a:ext cx="5664708" cy="6035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2177" y="704595"/>
              <a:ext cx="5525008" cy="51409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7479" y="437210"/>
            <a:ext cx="55511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APOI</a:t>
            </a:r>
            <a:r>
              <a:rPr spc="150" dirty="0"/>
              <a:t>E</a:t>
            </a:r>
            <a:r>
              <a:rPr spc="-595" dirty="0"/>
              <a:t> </a:t>
            </a:r>
            <a:r>
              <a:rPr spc="165" dirty="0"/>
              <a:t>O</a:t>
            </a:r>
            <a:r>
              <a:rPr spc="-590" dirty="0"/>
              <a:t> </a:t>
            </a:r>
            <a:r>
              <a:rPr spc="540" dirty="0"/>
              <a:t>C</a:t>
            </a:r>
            <a:r>
              <a:rPr spc="40" dirty="0"/>
              <a:t>ANAL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96298" y="5954979"/>
            <a:ext cx="24314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Tahoma"/>
                <a:cs typeface="Tahoma"/>
              </a:rPr>
              <a:t>@LUIZHISTORIAOFICIAL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7723" y="1623060"/>
            <a:ext cx="4171187" cy="41711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106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Introdução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927" y="620268"/>
            <a:ext cx="7292340" cy="5617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454850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Introdução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299085" marR="109410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25" dirty="0">
                <a:latin typeface="Tahoma"/>
                <a:cs typeface="Tahoma"/>
              </a:rPr>
              <a:t>Esc</a:t>
            </a:r>
            <a:r>
              <a:rPr sz="1800" spc="-30" dirty="0">
                <a:latin typeface="Tahoma"/>
                <a:cs typeface="Tahoma"/>
              </a:rPr>
              <a:t>r</a:t>
            </a:r>
            <a:r>
              <a:rPr sz="1800" spc="-45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v</a:t>
            </a:r>
            <a:r>
              <a:rPr sz="1800" spc="10" dirty="0">
                <a:latin typeface="Tahoma"/>
                <a:cs typeface="Tahoma"/>
              </a:rPr>
              <a:t>idão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n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Á</a:t>
            </a:r>
            <a:r>
              <a:rPr sz="1800" spc="5" dirty="0">
                <a:latin typeface="Tahoma"/>
                <a:cs typeface="Tahoma"/>
              </a:rPr>
              <a:t>fri</a:t>
            </a:r>
            <a:r>
              <a:rPr sz="1800" dirty="0">
                <a:latin typeface="Tahoma"/>
                <a:cs typeface="Tahoma"/>
              </a:rPr>
              <a:t>c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14" dirty="0">
                <a:latin typeface="Tahoma"/>
                <a:cs typeface="Tahoma"/>
              </a:rPr>
              <a:t>c</a:t>
            </a:r>
            <a:r>
              <a:rPr sz="1800" spc="-5" dirty="0">
                <a:latin typeface="Tahoma"/>
                <a:cs typeface="Tahoma"/>
              </a:rPr>
              <a:t>omé</a:t>
            </a:r>
            <a:r>
              <a:rPr sz="1800" spc="-30" dirty="0">
                <a:latin typeface="Tahoma"/>
                <a:cs typeface="Tahoma"/>
              </a:rPr>
              <a:t>r</a:t>
            </a:r>
            <a:r>
              <a:rPr sz="1800" spc="40" dirty="0">
                <a:latin typeface="Tahoma"/>
                <a:cs typeface="Tahoma"/>
              </a:rPr>
              <a:t>cio 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-100" dirty="0">
                <a:latin typeface="Tahoma"/>
                <a:cs typeface="Tahoma"/>
              </a:rPr>
              <a:t>r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spc="5" dirty="0">
                <a:latin typeface="Tahoma"/>
                <a:cs typeface="Tahoma"/>
              </a:rPr>
              <a:t>n</a:t>
            </a:r>
            <a:r>
              <a:rPr sz="1800" spc="35" dirty="0">
                <a:latin typeface="Tahoma"/>
                <a:cs typeface="Tahoma"/>
              </a:rPr>
              <a:t>s</a:t>
            </a:r>
            <a:r>
              <a:rPr sz="1800" spc="3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10" dirty="0">
                <a:latin typeface="Tahoma"/>
                <a:cs typeface="Tahoma"/>
              </a:rPr>
              <a:t>lâ</a:t>
            </a:r>
            <a:r>
              <a:rPr sz="1800" spc="25" dirty="0">
                <a:latin typeface="Tahoma"/>
                <a:cs typeface="Tahoma"/>
              </a:rPr>
              <a:t>n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45" dirty="0">
                <a:latin typeface="Tahoma"/>
                <a:cs typeface="Tahoma"/>
              </a:rPr>
              <a:t>ico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esc</a:t>
            </a:r>
            <a:r>
              <a:rPr sz="1800" spc="-20" dirty="0">
                <a:latin typeface="Tahoma"/>
                <a:cs typeface="Tahoma"/>
              </a:rPr>
              <a:t>r</a:t>
            </a:r>
            <a:r>
              <a:rPr sz="1800" spc="-45" dirty="0">
                <a:latin typeface="Tahoma"/>
                <a:cs typeface="Tahoma"/>
              </a:rPr>
              <a:t>av</a:t>
            </a:r>
            <a:r>
              <a:rPr sz="1800" spc="40" dirty="0">
                <a:latin typeface="Tahoma"/>
                <a:cs typeface="Tahoma"/>
              </a:rPr>
              <a:t>os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1750">
              <a:latin typeface="Tahoma"/>
              <a:cs typeface="Tahoma"/>
            </a:endParaRPr>
          </a:p>
          <a:p>
            <a:pPr marL="756285" marR="76200" lvl="1" indent="-287020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50" dirty="0">
                <a:latin typeface="Tahoma"/>
                <a:cs typeface="Tahoma"/>
              </a:rPr>
              <a:t>Co</a:t>
            </a:r>
            <a:r>
              <a:rPr sz="1800" spc="85" dirty="0">
                <a:latin typeface="Tahoma"/>
                <a:cs typeface="Tahoma"/>
              </a:rPr>
              <a:t>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c</a:t>
            </a:r>
            <a:r>
              <a:rPr sz="1800" spc="60" dirty="0">
                <a:latin typeface="Tahoma"/>
                <a:cs typeface="Tahoma"/>
              </a:rPr>
              <a:t>h</a:t>
            </a:r>
            <a:r>
              <a:rPr sz="1800" spc="-60" dirty="0">
                <a:latin typeface="Tahoma"/>
                <a:cs typeface="Tahoma"/>
              </a:rPr>
              <a:t>e</a:t>
            </a:r>
            <a:r>
              <a:rPr sz="1800" spc="-75" dirty="0">
                <a:latin typeface="Tahoma"/>
                <a:cs typeface="Tahoma"/>
              </a:rPr>
              <a:t>g</a:t>
            </a:r>
            <a:r>
              <a:rPr sz="1800" spc="5" dirty="0">
                <a:latin typeface="Tahoma"/>
                <a:cs typeface="Tahoma"/>
              </a:rPr>
              <a:t>ad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dos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eu</a:t>
            </a:r>
            <a:r>
              <a:rPr sz="1800" spc="-40" dirty="0">
                <a:latin typeface="Tahoma"/>
                <a:cs typeface="Tahoma"/>
              </a:rPr>
              <a:t>r</a:t>
            </a:r>
            <a:r>
              <a:rPr sz="1800" spc="20" dirty="0">
                <a:latin typeface="Tahoma"/>
                <a:cs typeface="Tahoma"/>
              </a:rPr>
              <a:t>opeu</a:t>
            </a:r>
            <a:r>
              <a:rPr sz="1800" spc="-10" dirty="0">
                <a:latin typeface="Tahoma"/>
                <a:cs typeface="Tahoma"/>
              </a:rPr>
              <a:t>s</a:t>
            </a:r>
            <a:r>
              <a:rPr sz="1800" spc="-35" dirty="0">
                <a:latin typeface="Tahoma"/>
                <a:cs typeface="Tahoma"/>
              </a:rPr>
              <a:t>,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no  </a:t>
            </a:r>
            <a:r>
              <a:rPr sz="1800" spc="40" dirty="0">
                <a:latin typeface="Tahoma"/>
                <a:cs typeface="Tahoma"/>
              </a:rPr>
              <a:t>século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X</a:t>
            </a:r>
            <a:r>
              <a:rPr sz="1800" spc="-229" dirty="0">
                <a:latin typeface="Tahoma"/>
                <a:cs typeface="Tahoma"/>
              </a:rPr>
              <a:t>V</a:t>
            </a:r>
            <a:r>
              <a:rPr sz="1800" spc="-35" dirty="0">
                <a:latin typeface="Tahoma"/>
                <a:cs typeface="Tahoma"/>
              </a:rPr>
              <a:t>,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co</a:t>
            </a:r>
            <a:r>
              <a:rPr sz="1800" spc="-10" dirty="0">
                <a:latin typeface="Tahoma"/>
                <a:cs typeface="Tahoma"/>
              </a:rPr>
              <a:t>mé</a:t>
            </a:r>
            <a:r>
              <a:rPr sz="1800" spc="-35" dirty="0">
                <a:latin typeface="Tahoma"/>
                <a:cs typeface="Tahoma"/>
              </a:rPr>
              <a:t>r</a:t>
            </a:r>
            <a:r>
              <a:rPr sz="1800" spc="45" dirty="0">
                <a:latin typeface="Tahoma"/>
                <a:cs typeface="Tahoma"/>
              </a:rPr>
              <a:t>cio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esc</a:t>
            </a:r>
            <a:r>
              <a:rPr sz="1800" spc="-20" dirty="0">
                <a:latin typeface="Tahoma"/>
                <a:cs typeface="Tahoma"/>
              </a:rPr>
              <a:t>r</a:t>
            </a:r>
            <a:r>
              <a:rPr sz="1800" spc="-45" dirty="0">
                <a:latin typeface="Tahoma"/>
                <a:cs typeface="Tahoma"/>
              </a:rPr>
              <a:t>av</a:t>
            </a:r>
            <a:r>
              <a:rPr sz="1800" spc="40" dirty="0">
                <a:latin typeface="Tahoma"/>
                <a:cs typeface="Tahoma"/>
              </a:rPr>
              <a:t>os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se  </a:t>
            </a:r>
            <a:r>
              <a:rPr sz="1800" spc="-45" dirty="0">
                <a:latin typeface="Tahoma"/>
                <a:cs typeface="Tahoma"/>
              </a:rPr>
              <a:t>t</a:t>
            </a:r>
            <a:r>
              <a:rPr sz="1800" spc="-15" dirty="0">
                <a:latin typeface="Tahoma"/>
                <a:cs typeface="Tahoma"/>
              </a:rPr>
              <a:t>orn</a:t>
            </a:r>
            <a:r>
              <a:rPr sz="1800" spc="5" dirty="0">
                <a:latin typeface="Tahoma"/>
                <a:cs typeface="Tahoma"/>
              </a:rPr>
              <a:t>ou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uma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-20" dirty="0">
                <a:latin typeface="Tahoma"/>
                <a:cs typeface="Tahoma"/>
              </a:rPr>
              <a:t>ivi</a:t>
            </a:r>
            <a:r>
              <a:rPr sz="1800" spc="10" dirty="0">
                <a:latin typeface="Tahoma"/>
                <a:cs typeface="Tahoma"/>
              </a:rPr>
              <a:t>dade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fund</a:t>
            </a:r>
            <a:r>
              <a:rPr sz="1800" spc="-5" dirty="0">
                <a:latin typeface="Tahoma"/>
                <a:cs typeface="Tahoma"/>
              </a:rPr>
              <a:t>amen</a:t>
            </a:r>
            <a:r>
              <a:rPr sz="1800" spc="-20" dirty="0">
                <a:latin typeface="Tahoma"/>
                <a:cs typeface="Tahoma"/>
              </a:rPr>
              <a:t>t</a:t>
            </a:r>
            <a:r>
              <a:rPr sz="1800" spc="40" dirty="0">
                <a:latin typeface="Tahoma"/>
                <a:cs typeface="Tahoma"/>
              </a:rPr>
              <a:t>a</a:t>
            </a:r>
            <a:r>
              <a:rPr sz="1800" spc="20" dirty="0">
                <a:latin typeface="Tahoma"/>
                <a:cs typeface="Tahoma"/>
              </a:rPr>
              <a:t>l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no  </a:t>
            </a:r>
            <a:r>
              <a:rPr sz="1800" spc="10" dirty="0">
                <a:latin typeface="Tahoma"/>
                <a:cs typeface="Tahoma"/>
              </a:rPr>
              <a:t>Atlântico</a:t>
            </a:r>
            <a:endParaRPr sz="1800">
              <a:latin typeface="Tahoma"/>
              <a:cs typeface="Tahoma"/>
            </a:endParaRPr>
          </a:p>
          <a:p>
            <a:pPr marL="756285" marR="55880" lvl="1" indent="-287020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65" dirty="0">
                <a:latin typeface="Tahoma"/>
                <a:cs typeface="Tahoma"/>
              </a:rPr>
              <a:t>O</a:t>
            </a:r>
            <a:r>
              <a:rPr sz="1800" spc="40" dirty="0">
                <a:latin typeface="Tahoma"/>
                <a:cs typeface="Tahoma"/>
              </a:rPr>
              <a:t>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por</a:t>
            </a:r>
            <a:r>
              <a:rPr sz="1800" spc="-20" dirty="0">
                <a:latin typeface="Tahoma"/>
                <a:cs typeface="Tahoma"/>
              </a:rPr>
              <a:t>t</a:t>
            </a:r>
            <a:r>
              <a:rPr sz="1800" spc="-65" dirty="0">
                <a:latin typeface="Tahoma"/>
                <a:cs typeface="Tahoma"/>
              </a:rPr>
              <a:t>u</a:t>
            </a:r>
            <a:r>
              <a:rPr sz="1800" spc="-60" dirty="0">
                <a:latin typeface="Tahoma"/>
                <a:cs typeface="Tahoma"/>
              </a:rPr>
              <a:t>g</a:t>
            </a:r>
            <a:r>
              <a:rPr sz="1800" spc="30" dirty="0">
                <a:latin typeface="Tahoma"/>
                <a:cs typeface="Tahoma"/>
              </a:rPr>
              <a:t>uese</a:t>
            </a:r>
            <a:r>
              <a:rPr sz="1800" dirty="0">
                <a:latin typeface="Tahoma"/>
                <a:cs typeface="Tahoma"/>
              </a:rPr>
              <a:t>s</a:t>
            </a:r>
            <a:r>
              <a:rPr sz="1800" spc="-35" dirty="0">
                <a:latin typeface="Tahoma"/>
                <a:cs typeface="Tahoma"/>
              </a:rPr>
              <a:t>,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</a:t>
            </a:r>
            <a:r>
              <a:rPr sz="1800" spc="-15" dirty="0">
                <a:latin typeface="Tahoma"/>
                <a:cs typeface="Tahoma"/>
              </a:rPr>
              <a:t>rimei</a:t>
            </a:r>
            <a:r>
              <a:rPr sz="1800" spc="-30" dirty="0">
                <a:latin typeface="Tahoma"/>
                <a:cs typeface="Tahoma"/>
              </a:rPr>
              <a:t>r</a:t>
            </a:r>
            <a:r>
              <a:rPr sz="1800" spc="35" dirty="0">
                <a:latin typeface="Tahoma"/>
                <a:cs typeface="Tahoma"/>
              </a:rPr>
              <a:t>os  </a:t>
            </a:r>
            <a:r>
              <a:rPr sz="1800" spc="-15" dirty="0">
                <a:latin typeface="Tahoma"/>
                <a:cs typeface="Tahoma"/>
              </a:rPr>
              <a:t>exploradores,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estabeleceram</a:t>
            </a:r>
            <a:r>
              <a:rPr sz="1800" spc="-16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acordos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co</a:t>
            </a:r>
            <a:r>
              <a:rPr sz="1800" spc="20" dirty="0">
                <a:latin typeface="Tahoma"/>
                <a:cs typeface="Tahoma"/>
              </a:rPr>
              <a:t>m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as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eli</a:t>
            </a:r>
            <a:r>
              <a:rPr sz="1800" spc="-15" dirty="0">
                <a:latin typeface="Tahoma"/>
                <a:cs typeface="Tahoma"/>
              </a:rPr>
              <a:t>t</a:t>
            </a:r>
            <a:r>
              <a:rPr sz="1800" spc="35" dirty="0">
                <a:latin typeface="Tahoma"/>
                <a:cs typeface="Tahoma"/>
              </a:rPr>
              <a:t>es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afric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spc="5" dirty="0">
                <a:latin typeface="Tahoma"/>
                <a:cs typeface="Tahoma"/>
              </a:rPr>
              <a:t>n</a:t>
            </a:r>
            <a:r>
              <a:rPr sz="1800" spc="35" dirty="0">
                <a:latin typeface="Tahoma"/>
                <a:cs typeface="Tahoma"/>
              </a:rPr>
              <a:t>as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pa</a:t>
            </a:r>
            <a:r>
              <a:rPr sz="1800" spc="-60" dirty="0">
                <a:latin typeface="Tahoma"/>
                <a:cs typeface="Tahoma"/>
              </a:rPr>
              <a:t>r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-135" dirty="0">
                <a:latin typeface="Tahoma"/>
                <a:cs typeface="Tahoma"/>
              </a:rPr>
              <a:t>g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spc="5" dirty="0">
                <a:latin typeface="Tahoma"/>
                <a:cs typeface="Tahoma"/>
              </a:rPr>
              <a:t>n</a:t>
            </a:r>
            <a:r>
              <a:rPr sz="1800" dirty="0">
                <a:latin typeface="Tahoma"/>
                <a:cs typeface="Tahoma"/>
              </a:rPr>
              <a:t>i</a:t>
            </a:r>
            <a:r>
              <a:rPr sz="1800" spc="-10" dirty="0">
                <a:latin typeface="Tahoma"/>
                <a:cs typeface="Tahoma"/>
              </a:rPr>
              <a:t>z</a:t>
            </a:r>
            <a:r>
              <a:rPr sz="1800" spc="-20" dirty="0">
                <a:latin typeface="Tahoma"/>
                <a:cs typeface="Tahoma"/>
              </a:rPr>
              <a:t>ar 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-100" dirty="0">
                <a:latin typeface="Tahoma"/>
                <a:cs typeface="Tahoma"/>
              </a:rPr>
              <a:t>r</a:t>
            </a:r>
            <a:r>
              <a:rPr sz="1800" spc="20" dirty="0">
                <a:latin typeface="Tahoma"/>
                <a:cs typeface="Tahoma"/>
              </a:rPr>
              <a:t>áfi</a:t>
            </a:r>
            <a:r>
              <a:rPr sz="1800" spc="30" dirty="0">
                <a:latin typeface="Tahoma"/>
                <a:cs typeface="Tahoma"/>
              </a:rPr>
              <a:t>c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neg</a:t>
            </a:r>
            <a:r>
              <a:rPr sz="1800" spc="-80" dirty="0">
                <a:latin typeface="Tahoma"/>
                <a:cs typeface="Tahoma"/>
              </a:rPr>
              <a:t>r</a:t>
            </a:r>
            <a:r>
              <a:rPr sz="1800" spc="-10" dirty="0">
                <a:latin typeface="Tahoma"/>
                <a:cs typeface="Tahoma"/>
              </a:rPr>
              <a:t>ei</a:t>
            </a:r>
            <a:r>
              <a:rPr sz="1800" spc="-35" dirty="0">
                <a:latin typeface="Tahoma"/>
                <a:cs typeface="Tahoma"/>
              </a:rPr>
              <a:t>r</a:t>
            </a:r>
            <a:r>
              <a:rPr sz="1800" spc="-45" dirty="0">
                <a:latin typeface="Tahoma"/>
                <a:cs typeface="Tahoma"/>
              </a:rPr>
              <a:t>o</a:t>
            </a:r>
            <a:r>
              <a:rPr sz="1800" spc="-35" dirty="0">
                <a:latin typeface="Tahoma"/>
                <a:cs typeface="Tahoma"/>
              </a:rPr>
              <a:t>,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-20" dirty="0">
                <a:latin typeface="Tahoma"/>
                <a:cs typeface="Tahoma"/>
              </a:rPr>
              <a:t>ivi</a:t>
            </a:r>
            <a:r>
              <a:rPr sz="1800" spc="10" dirty="0">
                <a:latin typeface="Tahoma"/>
                <a:cs typeface="Tahoma"/>
              </a:rPr>
              <a:t>dade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ma</a:t>
            </a:r>
            <a:r>
              <a:rPr sz="1800" spc="-25" dirty="0">
                <a:latin typeface="Tahoma"/>
                <a:cs typeface="Tahoma"/>
              </a:rPr>
              <a:t>r</a:t>
            </a:r>
            <a:r>
              <a:rPr sz="1800" spc="100" dirty="0">
                <a:latin typeface="Tahoma"/>
                <a:cs typeface="Tahoma"/>
              </a:rPr>
              <a:t>c</a:t>
            </a:r>
            <a:r>
              <a:rPr sz="1800" spc="5" dirty="0">
                <a:latin typeface="Tahoma"/>
                <a:cs typeface="Tahoma"/>
              </a:rPr>
              <a:t>ada  </a:t>
            </a:r>
            <a:r>
              <a:rPr sz="1800" spc="15" dirty="0">
                <a:latin typeface="Tahoma"/>
                <a:cs typeface="Tahoma"/>
              </a:rPr>
              <a:t>pela </a:t>
            </a:r>
            <a:r>
              <a:rPr sz="1800" spc="5" dirty="0">
                <a:latin typeface="Tahoma"/>
                <a:cs typeface="Tahoma"/>
              </a:rPr>
              <a:t>violência, que </a:t>
            </a:r>
            <a:r>
              <a:rPr sz="1800" dirty="0">
                <a:latin typeface="Tahoma"/>
                <a:cs typeface="Tahoma"/>
              </a:rPr>
              <a:t>também </a:t>
            </a:r>
            <a:r>
              <a:rPr sz="1800" spc="-15" dirty="0">
                <a:latin typeface="Tahoma"/>
                <a:cs typeface="Tahoma"/>
              </a:rPr>
              <a:t>renderia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al</a:t>
            </a:r>
            <a:r>
              <a:rPr sz="1800" spc="-5" dirty="0">
                <a:latin typeface="Tahoma"/>
                <a:cs typeface="Tahoma"/>
              </a:rPr>
              <a:t>t</a:t>
            </a:r>
            <a:r>
              <a:rPr sz="1800" spc="40" dirty="0">
                <a:latin typeface="Tahoma"/>
                <a:cs typeface="Tahoma"/>
              </a:rPr>
              <a:t>os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luc</a:t>
            </a:r>
            <a:r>
              <a:rPr sz="1800" dirty="0">
                <a:latin typeface="Tahoma"/>
                <a:cs typeface="Tahoma"/>
              </a:rPr>
              <a:t>r</a:t>
            </a:r>
            <a:r>
              <a:rPr sz="1800" spc="40" dirty="0">
                <a:latin typeface="Tahoma"/>
                <a:cs typeface="Tahoma"/>
              </a:rPr>
              <a:t>os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pa</a:t>
            </a:r>
            <a:r>
              <a:rPr sz="1800" spc="-60" dirty="0">
                <a:latin typeface="Tahoma"/>
                <a:cs typeface="Tahoma"/>
              </a:rPr>
              <a:t>r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Hola</a:t>
            </a:r>
            <a:r>
              <a:rPr sz="1800" spc="30" dirty="0">
                <a:latin typeface="Tahoma"/>
                <a:cs typeface="Tahoma"/>
              </a:rPr>
              <a:t>n</a:t>
            </a:r>
            <a:r>
              <a:rPr sz="1800" spc="-5" dirty="0">
                <a:latin typeface="Tahoma"/>
                <a:cs typeface="Tahoma"/>
              </a:rPr>
              <a:t>da,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G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10" dirty="0">
                <a:latin typeface="Tahoma"/>
                <a:cs typeface="Tahoma"/>
              </a:rPr>
              <a:t>ã</a:t>
            </a:r>
            <a:r>
              <a:rPr sz="1800" spc="-40" dirty="0">
                <a:latin typeface="Tahoma"/>
                <a:cs typeface="Tahoma"/>
              </a:rPr>
              <a:t>-  </a:t>
            </a:r>
            <a:r>
              <a:rPr sz="1800" spc="-15" dirty="0">
                <a:latin typeface="Tahoma"/>
                <a:cs typeface="Tahoma"/>
              </a:rPr>
              <a:t>B</a:t>
            </a:r>
            <a:r>
              <a:rPr sz="1800" spc="-35" dirty="0">
                <a:latin typeface="Tahoma"/>
                <a:cs typeface="Tahoma"/>
              </a:rPr>
              <a:t>r</a:t>
            </a:r>
            <a:r>
              <a:rPr sz="1800" spc="-15" dirty="0">
                <a:latin typeface="Tahoma"/>
                <a:cs typeface="Tahoma"/>
              </a:rPr>
              <a:t>e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n</a:t>
            </a:r>
            <a:r>
              <a:rPr sz="1800" spc="-5" dirty="0">
                <a:latin typeface="Tahoma"/>
                <a:cs typeface="Tahoma"/>
              </a:rPr>
              <a:t>h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F</a:t>
            </a:r>
            <a:r>
              <a:rPr sz="1800" spc="-75" dirty="0">
                <a:latin typeface="Tahoma"/>
                <a:cs typeface="Tahoma"/>
              </a:rPr>
              <a:t>r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n</a:t>
            </a:r>
            <a:r>
              <a:rPr sz="1800" spc="100" dirty="0">
                <a:latin typeface="Tahoma"/>
                <a:cs typeface="Tahoma"/>
              </a:rPr>
              <a:t>ç</a:t>
            </a:r>
            <a:r>
              <a:rPr sz="1800" spc="10" dirty="0"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756920" algn="l"/>
              </a:tabLst>
            </a:pPr>
            <a:r>
              <a:rPr sz="1800" spc="5" dirty="0">
                <a:latin typeface="Tahoma"/>
                <a:cs typeface="Tahoma"/>
              </a:rPr>
              <a:t>Di</a:t>
            </a:r>
            <a:r>
              <a:rPr sz="1800" spc="20" dirty="0">
                <a:latin typeface="Tahoma"/>
                <a:cs typeface="Tahoma"/>
              </a:rPr>
              <a:t>á</a:t>
            </a:r>
            <a:r>
              <a:rPr sz="1800" spc="15" dirty="0">
                <a:latin typeface="Tahoma"/>
                <a:cs typeface="Tahoma"/>
              </a:rPr>
              <a:t>spo</a:t>
            </a:r>
            <a:r>
              <a:rPr sz="1800" spc="-40" dirty="0">
                <a:latin typeface="Tahoma"/>
                <a:cs typeface="Tahoma"/>
              </a:rPr>
              <a:t>r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afric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spc="5" dirty="0">
                <a:latin typeface="Tahoma"/>
                <a:cs typeface="Tahoma"/>
              </a:rPr>
              <a:t>n</a:t>
            </a:r>
            <a:r>
              <a:rPr sz="1800" spc="-75" dirty="0">
                <a:latin typeface="Tahoma"/>
                <a:cs typeface="Tahoma"/>
              </a:rPr>
              <a:t>a</a:t>
            </a:r>
            <a:r>
              <a:rPr sz="1800" spc="-45" dirty="0">
                <a:latin typeface="Tahoma"/>
                <a:cs typeface="Tahoma"/>
              </a:rPr>
              <a:t>: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</a:t>
            </a:r>
            <a:r>
              <a:rPr sz="1800" spc="-35" dirty="0">
                <a:latin typeface="Tahoma"/>
                <a:cs typeface="Tahoma"/>
              </a:rPr>
              <a:t>nt</a:t>
            </a:r>
            <a:r>
              <a:rPr sz="1800" spc="-55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os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século</a:t>
            </a:r>
            <a:r>
              <a:rPr sz="1800" spc="70" dirty="0">
                <a:latin typeface="Tahoma"/>
                <a:cs typeface="Tahoma"/>
              </a:rPr>
              <a:t>s</a:t>
            </a:r>
            <a:r>
              <a:rPr sz="1800" spc="-229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X</a:t>
            </a:r>
            <a:r>
              <a:rPr sz="1800" spc="-15" dirty="0">
                <a:latin typeface="Tahoma"/>
                <a:cs typeface="Tahoma"/>
              </a:rPr>
              <a:t>V 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XIX,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milhõ</a:t>
            </a:r>
            <a:r>
              <a:rPr sz="1800" spc="35" dirty="0">
                <a:latin typeface="Tahoma"/>
                <a:cs typeface="Tahoma"/>
              </a:rPr>
              <a:t>es</a:t>
            </a:r>
            <a:r>
              <a:rPr sz="1800" spc="-229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a</a:t>
            </a:r>
            <a:r>
              <a:rPr sz="1800" spc="5" dirty="0">
                <a:latin typeface="Tahoma"/>
                <a:cs typeface="Tahoma"/>
              </a:rPr>
              <a:t>fri</a:t>
            </a:r>
            <a:r>
              <a:rPr sz="1800" dirty="0">
                <a:latin typeface="Tahoma"/>
                <a:cs typeface="Tahoma"/>
              </a:rPr>
              <a:t>c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spc="5" dirty="0">
                <a:latin typeface="Tahoma"/>
                <a:cs typeface="Tahoma"/>
              </a:rPr>
              <a:t>n</a:t>
            </a:r>
            <a:r>
              <a:rPr sz="1800" spc="40" dirty="0">
                <a:latin typeface="Tahoma"/>
                <a:cs typeface="Tahoma"/>
              </a:rPr>
              <a:t>os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f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65" dirty="0">
                <a:latin typeface="Tahoma"/>
                <a:cs typeface="Tahoma"/>
              </a:rPr>
              <a:t>r</a:t>
            </a:r>
            <a:r>
              <a:rPr sz="1800" spc="5" dirty="0">
                <a:latin typeface="Tahoma"/>
                <a:cs typeface="Tahoma"/>
              </a:rPr>
              <a:t>am 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-100" dirty="0">
                <a:latin typeface="Tahoma"/>
                <a:cs typeface="Tahoma"/>
              </a:rPr>
              <a:t>r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z</a:t>
            </a:r>
            <a:r>
              <a:rPr sz="1800" spc="25" dirty="0">
                <a:latin typeface="Tahoma"/>
                <a:cs typeface="Tahoma"/>
              </a:rPr>
              <a:t>idos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à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A</a:t>
            </a:r>
            <a:r>
              <a:rPr sz="1800" spc="20" dirty="0">
                <a:latin typeface="Tahoma"/>
                <a:cs typeface="Tahoma"/>
              </a:rPr>
              <a:t>méri</a:t>
            </a:r>
            <a:r>
              <a:rPr sz="1800" spc="10" dirty="0">
                <a:latin typeface="Tahoma"/>
                <a:cs typeface="Tahoma"/>
              </a:rPr>
              <a:t>ca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co</a:t>
            </a:r>
            <a:r>
              <a:rPr sz="1800" spc="15" dirty="0">
                <a:latin typeface="Tahoma"/>
                <a:cs typeface="Tahoma"/>
              </a:rPr>
              <a:t>mo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esc</a:t>
            </a:r>
            <a:r>
              <a:rPr sz="1800" spc="-20" dirty="0">
                <a:latin typeface="Tahoma"/>
                <a:cs typeface="Tahoma"/>
              </a:rPr>
              <a:t>r</a:t>
            </a:r>
            <a:r>
              <a:rPr sz="1800" spc="-45" dirty="0">
                <a:latin typeface="Tahoma"/>
                <a:cs typeface="Tahoma"/>
              </a:rPr>
              <a:t>av</a:t>
            </a:r>
            <a:r>
              <a:rPr sz="1800" spc="40" dirty="0">
                <a:latin typeface="Tahoma"/>
                <a:cs typeface="Tahoma"/>
              </a:rPr>
              <a:t>os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4291" y="1452372"/>
            <a:ext cx="65151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455041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Introdução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50" dirty="0">
                <a:latin typeface="Tahoma"/>
                <a:cs typeface="Tahoma"/>
              </a:rPr>
              <a:t>Como </a:t>
            </a:r>
            <a:r>
              <a:rPr sz="1800" spc="-15" dirty="0">
                <a:latin typeface="Tahoma"/>
                <a:cs typeface="Tahoma"/>
              </a:rPr>
              <a:t>forma </a:t>
            </a:r>
            <a:r>
              <a:rPr sz="1800" dirty="0">
                <a:latin typeface="Tahoma"/>
                <a:cs typeface="Tahoma"/>
              </a:rPr>
              <a:t>de </a:t>
            </a:r>
            <a:r>
              <a:rPr sz="1800" spc="-40" dirty="0">
                <a:latin typeface="Tahoma"/>
                <a:cs typeface="Tahoma"/>
              </a:rPr>
              <a:t>fugir </a:t>
            </a:r>
            <a:r>
              <a:rPr sz="1800" spc="30" dirty="0">
                <a:latin typeface="Tahoma"/>
                <a:cs typeface="Tahoma"/>
              </a:rPr>
              <a:t>dos </a:t>
            </a:r>
            <a:r>
              <a:rPr sz="1800" spc="10" dirty="0">
                <a:latin typeface="Tahoma"/>
                <a:cs typeface="Tahoma"/>
              </a:rPr>
              <a:t>castigos </a:t>
            </a:r>
            <a:r>
              <a:rPr sz="1800" spc="20" dirty="0">
                <a:latin typeface="Tahoma"/>
                <a:cs typeface="Tahoma"/>
              </a:rPr>
              <a:t>físicos,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das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extensas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jornadas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trabalho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sua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con</a:t>
            </a:r>
            <a:r>
              <a:rPr sz="1800" spc="45" dirty="0">
                <a:latin typeface="Tahoma"/>
                <a:cs typeface="Tahoma"/>
              </a:rPr>
              <a:t>di</a:t>
            </a:r>
            <a:r>
              <a:rPr sz="1800" spc="40" dirty="0">
                <a:latin typeface="Tahoma"/>
                <a:cs typeface="Tahoma"/>
              </a:rPr>
              <a:t>ç</a:t>
            </a:r>
            <a:r>
              <a:rPr sz="1800" spc="5" dirty="0">
                <a:latin typeface="Tahoma"/>
                <a:cs typeface="Tahoma"/>
              </a:rPr>
              <a:t>ã</a:t>
            </a:r>
            <a:r>
              <a:rPr sz="1800" spc="-45" dirty="0">
                <a:latin typeface="Tahoma"/>
                <a:cs typeface="Tahoma"/>
              </a:rPr>
              <a:t>o</a:t>
            </a:r>
            <a:r>
              <a:rPr sz="1800" spc="-35" dirty="0">
                <a:latin typeface="Tahoma"/>
                <a:cs typeface="Tahoma"/>
              </a:rPr>
              <a:t>,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os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esc</a:t>
            </a:r>
            <a:r>
              <a:rPr sz="1800" spc="-30" dirty="0">
                <a:latin typeface="Tahoma"/>
                <a:cs typeface="Tahoma"/>
              </a:rPr>
              <a:t>r</a:t>
            </a:r>
            <a:r>
              <a:rPr sz="1800" spc="-45" dirty="0">
                <a:latin typeface="Tahoma"/>
                <a:cs typeface="Tahoma"/>
              </a:rPr>
              <a:t>av</a:t>
            </a:r>
            <a:r>
              <a:rPr sz="1800" spc="40" dirty="0">
                <a:latin typeface="Tahoma"/>
                <a:cs typeface="Tahoma"/>
              </a:rPr>
              <a:t>os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80" dirty="0">
                <a:latin typeface="Tahoma"/>
                <a:cs typeface="Tahoma"/>
              </a:rPr>
              <a:t>r</a:t>
            </a:r>
            <a:r>
              <a:rPr sz="1800" spc="40" dirty="0">
                <a:latin typeface="Tahoma"/>
                <a:cs typeface="Tahoma"/>
              </a:rPr>
              <a:t>esi</a:t>
            </a:r>
            <a:r>
              <a:rPr sz="1800" spc="25" dirty="0">
                <a:latin typeface="Tahoma"/>
                <a:cs typeface="Tahoma"/>
              </a:rPr>
              <a:t>s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15" dirty="0">
                <a:latin typeface="Tahoma"/>
                <a:cs typeface="Tahoma"/>
              </a:rPr>
              <a:t>iam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p</a:t>
            </a:r>
            <a:r>
              <a:rPr sz="1800" spc="-15" dirty="0">
                <a:latin typeface="Tahoma"/>
                <a:cs typeface="Tahoma"/>
              </a:rPr>
              <a:t>or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meio  </a:t>
            </a:r>
            <a:r>
              <a:rPr sz="1800" spc="-40" dirty="0">
                <a:latin typeface="Tahoma"/>
                <a:cs typeface="Tahoma"/>
              </a:rPr>
              <a:t>de:</a:t>
            </a:r>
            <a:endParaRPr sz="1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spc="-40" dirty="0">
                <a:latin typeface="Tahoma"/>
                <a:cs typeface="Tahoma"/>
              </a:rPr>
              <a:t>fugas;</a:t>
            </a:r>
            <a:endParaRPr sz="1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spc="-15" dirty="0">
                <a:latin typeface="Tahoma"/>
                <a:cs typeface="Tahoma"/>
              </a:rPr>
              <a:t>abortos;</a:t>
            </a:r>
            <a:endParaRPr sz="1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spc="15" dirty="0">
                <a:latin typeface="Tahoma"/>
                <a:cs typeface="Tahoma"/>
              </a:rPr>
              <a:t>assassinatos;</a:t>
            </a:r>
            <a:endParaRPr sz="1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spc="-25" dirty="0">
                <a:latin typeface="Tahoma"/>
                <a:cs typeface="Tahoma"/>
              </a:rPr>
              <a:t>furtos;</a:t>
            </a:r>
            <a:endParaRPr sz="1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spc="20" dirty="0">
                <a:latin typeface="Tahoma"/>
                <a:cs typeface="Tahoma"/>
              </a:rPr>
              <a:t>sabo</a:t>
            </a:r>
            <a:r>
              <a:rPr sz="1800" spc="-10" dirty="0">
                <a:latin typeface="Tahoma"/>
                <a:cs typeface="Tahoma"/>
              </a:rPr>
              <a:t>t</a:t>
            </a:r>
            <a:r>
              <a:rPr sz="1800" spc="-60" dirty="0">
                <a:latin typeface="Tahoma"/>
                <a:cs typeface="Tahoma"/>
              </a:rPr>
              <a:t>a</a:t>
            </a:r>
            <a:r>
              <a:rPr sz="1800" spc="-70" dirty="0">
                <a:latin typeface="Tahoma"/>
                <a:cs typeface="Tahoma"/>
              </a:rPr>
              <a:t>g</a:t>
            </a:r>
            <a:r>
              <a:rPr sz="1800" spc="10" dirty="0">
                <a:latin typeface="Tahoma"/>
                <a:cs typeface="Tahoma"/>
              </a:rPr>
              <a:t>em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a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en</a:t>
            </a:r>
            <a:r>
              <a:rPr sz="1800" spc="-55" dirty="0">
                <a:latin typeface="Tahoma"/>
                <a:cs typeface="Tahoma"/>
              </a:rPr>
              <a:t>g</a:t>
            </a:r>
            <a:r>
              <a:rPr sz="1800" spc="-10" dirty="0">
                <a:latin typeface="Tahoma"/>
                <a:cs typeface="Tahoma"/>
              </a:rPr>
              <a:t>enhos;</a:t>
            </a:r>
            <a:endParaRPr sz="1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spc="-65" dirty="0">
                <a:latin typeface="Tahoma"/>
                <a:cs typeface="Tahoma"/>
              </a:rPr>
              <a:t>f</a:t>
            </a:r>
            <a:r>
              <a:rPr sz="1800" dirty="0">
                <a:latin typeface="Tahoma"/>
                <a:cs typeface="Tahoma"/>
              </a:rPr>
              <a:t>orma</a:t>
            </a:r>
            <a:r>
              <a:rPr sz="1800" spc="100" dirty="0">
                <a:latin typeface="Tahoma"/>
                <a:cs typeface="Tahoma"/>
              </a:rPr>
              <a:t>ç</a:t>
            </a:r>
            <a:r>
              <a:rPr sz="1800" spc="5" dirty="0">
                <a:latin typeface="Tahoma"/>
                <a:cs typeface="Tahoma"/>
              </a:rPr>
              <a:t>ã</a:t>
            </a:r>
            <a:r>
              <a:rPr sz="1800" spc="10" dirty="0">
                <a:latin typeface="Tahoma"/>
                <a:cs typeface="Tahoma"/>
              </a:rPr>
              <a:t>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qui</a:t>
            </a:r>
            <a:r>
              <a:rPr sz="1800" spc="5" dirty="0">
                <a:latin typeface="Tahoma"/>
                <a:cs typeface="Tahoma"/>
              </a:rPr>
              <a:t>lombos;</a:t>
            </a:r>
            <a:endParaRPr sz="1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Tahoma"/>
                <a:cs typeface="Tahoma"/>
              </a:rPr>
              <a:t>rebeliões.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3767" y="4724400"/>
            <a:ext cx="8697595" cy="15697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77190" indent="-287020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z="1600" spc="40" dirty="0">
                <a:solidFill>
                  <a:srgbClr val="006FC0"/>
                </a:solidFill>
                <a:latin typeface="Tahoma"/>
                <a:cs typeface="Tahoma"/>
              </a:rPr>
              <a:t>No</a:t>
            </a:r>
            <a:r>
              <a:rPr sz="1600" spc="35" dirty="0">
                <a:solidFill>
                  <a:srgbClr val="006FC0"/>
                </a:solidFill>
                <a:latin typeface="Tahoma"/>
                <a:cs typeface="Tahoma"/>
              </a:rPr>
              <a:t>s</a:t>
            </a:r>
            <a:r>
              <a:rPr sz="1600" spc="-18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6FC0"/>
                </a:solidFill>
                <a:latin typeface="Tahoma"/>
                <a:cs typeface="Tahoma"/>
              </a:rPr>
              <a:t>q</a:t>
            </a:r>
            <a:r>
              <a:rPr sz="1600" spc="15" dirty="0">
                <a:solidFill>
                  <a:srgbClr val="006FC0"/>
                </a:solidFill>
                <a:latin typeface="Tahoma"/>
                <a:cs typeface="Tahoma"/>
              </a:rPr>
              <a:t>uilo</a:t>
            </a:r>
            <a:r>
              <a:rPr sz="1600" spc="20" dirty="0">
                <a:solidFill>
                  <a:srgbClr val="006FC0"/>
                </a:solidFill>
                <a:latin typeface="Tahoma"/>
                <a:cs typeface="Tahoma"/>
              </a:rPr>
              <a:t>mbo</a:t>
            </a:r>
            <a:r>
              <a:rPr sz="1600" spc="-5" dirty="0">
                <a:solidFill>
                  <a:srgbClr val="006FC0"/>
                </a:solidFill>
                <a:latin typeface="Tahoma"/>
                <a:cs typeface="Tahoma"/>
              </a:rPr>
              <a:t>s</a:t>
            </a:r>
            <a:r>
              <a:rPr sz="1600" spc="-30" dirty="0">
                <a:solidFill>
                  <a:srgbClr val="006FC0"/>
                </a:solidFill>
                <a:latin typeface="Tahoma"/>
                <a:cs typeface="Tahoma"/>
              </a:rPr>
              <a:t>,</a:t>
            </a:r>
            <a:r>
              <a:rPr sz="1600" spc="-1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75" dirty="0">
                <a:solidFill>
                  <a:srgbClr val="006FC0"/>
                </a:solidFill>
                <a:latin typeface="Tahoma"/>
                <a:cs typeface="Tahoma"/>
              </a:rPr>
              <a:t>r</a:t>
            </a:r>
            <a:r>
              <a:rPr sz="1600" spc="-10" dirty="0">
                <a:solidFill>
                  <a:srgbClr val="006FC0"/>
                </a:solidFill>
                <a:latin typeface="Tahoma"/>
                <a:cs typeface="Tahoma"/>
              </a:rPr>
              <a:t>ef</a:t>
            </a:r>
            <a:r>
              <a:rPr sz="1600" spc="-25" dirty="0">
                <a:solidFill>
                  <a:srgbClr val="006FC0"/>
                </a:solidFill>
                <a:latin typeface="Tahoma"/>
                <a:cs typeface="Tahoma"/>
              </a:rPr>
              <a:t>u</a:t>
            </a:r>
            <a:r>
              <a:rPr sz="1600" spc="-35" dirty="0">
                <a:solidFill>
                  <a:srgbClr val="006FC0"/>
                </a:solidFill>
                <a:latin typeface="Tahoma"/>
                <a:cs typeface="Tahoma"/>
              </a:rPr>
              <a:t>giava</a:t>
            </a:r>
            <a:r>
              <a:rPr sz="1600" spc="15" dirty="0">
                <a:solidFill>
                  <a:srgbClr val="006FC0"/>
                </a:solidFill>
                <a:latin typeface="Tahoma"/>
                <a:cs typeface="Tahoma"/>
              </a:rPr>
              <a:t>m</a:t>
            </a:r>
            <a:r>
              <a:rPr sz="1600" spc="-45" dirty="0">
                <a:solidFill>
                  <a:srgbClr val="006FC0"/>
                </a:solidFill>
                <a:latin typeface="Tahoma"/>
                <a:cs typeface="Tahoma"/>
              </a:rPr>
              <a:t>-</a:t>
            </a:r>
            <a:r>
              <a:rPr sz="1600" spc="30" dirty="0">
                <a:solidFill>
                  <a:srgbClr val="006FC0"/>
                </a:solidFill>
                <a:latin typeface="Tahoma"/>
                <a:cs typeface="Tahoma"/>
              </a:rPr>
              <a:t>se</a:t>
            </a:r>
            <a:r>
              <a:rPr sz="1600" spc="-1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06FC0"/>
                </a:solidFill>
                <a:latin typeface="Tahoma"/>
                <a:cs typeface="Tahoma"/>
              </a:rPr>
              <a:t>esc</a:t>
            </a:r>
            <a:r>
              <a:rPr sz="1600" spc="-100" dirty="0">
                <a:solidFill>
                  <a:srgbClr val="006FC0"/>
                </a:solidFill>
                <a:latin typeface="Tahoma"/>
                <a:cs typeface="Tahoma"/>
              </a:rPr>
              <a:t>r</a:t>
            </a:r>
            <a:r>
              <a:rPr sz="1600" spc="-40" dirty="0">
                <a:solidFill>
                  <a:srgbClr val="006FC0"/>
                </a:solidFill>
                <a:latin typeface="Tahoma"/>
                <a:cs typeface="Tahoma"/>
              </a:rPr>
              <a:t>a</a:t>
            </a:r>
            <a:r>
              <a:rPr sz="1600" spc="-45" dirty="0">
                <a:solidFill>
                  <a:srgbClr val="006FC0"/>
                </a:solidFill>
                <a:latin typeface="Tahoma"/>
                <a:cs typeface="Tahoma"/>
              </a:rPr>
              <a:t>v</a:t>
            </a:r>
            <a:r>
              <a:rPr sz="1600" spc="5" dirty="0">
                <a:solidFill>
                  <a:srgbClr val="006FC0"/>
                </a:solidFill>
                <a:latin typeface="Tahoma"/>
                <a:cs typeface="Tahoma"/>
              </a:rPr>
              <a:t>o</a:t>
            </a:r>
            <a:r>
              <a:rPr sz="1600" spc="60" dirty="0">
                <a:solidFill>
                  <a:srgbClr val="006FC0"/>
                </a:solidFill>
                <a:latin typeface="Tahoma"/>
                <a:cs typeface="Tahoma"/>
              </a:rPr>
              <a:t>s</a:t>
            </a:r>
            <a:r>
              <a:rPr sz="1600" spc="-16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Tahoma"/>
                <a:cs typeface="Tahoma"/>
              </a:rPr>
              <a:t>fu</a:t>
            </a:r>
            <a:r>
              <a:rPr sz="1600" spc="-65" dirty="0">
                <a:solidFill>
                  <a:srgbClr val="006FC0"/>
                </a:solidFill>
                <a:latin typeface="Tahoma"/>
                <a:cs typeface="Tahoma"/>
              </a:rPr>
              <a:t>g</a:t>
            </a:r>
            <a:r>
              <a:rPr sz="1600" spc="5" dirty="0">
                <a:solidFill>
                  <a:srgbClr val="006FC0"/>
                </a:solidFill>
                <a:latin typeface="Tahoma"/>
                <a:cs typeface="Tahoma"/>
              </a:rPr>
              <a:t>i</a:t>
            </a:r>
            <a:r>
              <a:rPr sz="1600" spc="20" dirty="0">
                <a:solidFill>
                  <a:srgbClr val="006FC0"/>
                </a:solidFill>
                <a:latin typeface="Tahoma"/>
                <a:cs typeface="Tahoma"/>
              </a:rPr>
              <a:t>d</a:t>
            </a:r>
            <a:r>
              <a:rPr sz="1600" spc="5" dirty="0">
                <a:solidFill>
                  <a:srgbClr val="006FC0"/>
                </a:solidFill>
                <a:latin typeface="Tahoma"/>
                <a:cs typeface="Tahoma"/>
              </a:rPr>
              <a:t>o</a:t>
            </a:r>
            <a:r>
              <a:rPr sz="1600" spc="40" dirty="0">
                <a:solidFill>
                  <a:srgbClr val="006FC0"/>
                </a:solidFill>
                <a:latin typeface="Tahoma"/>
                <a:cs typeface="Tahoma"/>
              </a:rPr>
              <a:t>s</a:t>
            </a:r>
            <a:r>
              <a:rPr sz="1600" spc="-30" dirty="0">
                <a:solidFill>
                  <a:srgbClr val="006FC0"/>
                </a:solidFill>
                <a:latin typeface="Tahoma"/>
                <a:cs typeface="Tahoma"/>
              </a:rPr>
              <a:t>,</a:t>
            </a:r>
            <a:r>
              <a:rPr sz="1600" spc="-1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006FC0"/>
                </a:solidFill>
                <a:latin typeface="Tahoma"/>
                <a:cs typeface="Tahoma"/>
              </a:rPr>
              <a:t>indí</a:t>
            </a:r>
            <a:r>
              <a:rPr sz="1600" spc="-135" dirty="0">
                <a:solidFill>
                  <a:srgbClr val="006FC0"/>
                </a:solidFill>
                <a:latin typeface="Tahoma"/>
                <a:cs typeface="Tahoma"/>
              </a:rPr>
              <a:t>g</a:t>
            </a:r>
            <a:r>
              <a:rPr sz="1600" spc="10" dirty="0">
                <a:solidFill>
                  <a:srgbClr val="006FC0"/>
                </a:solidFill>
                <a:latin typeface="Tahoma"/>
                <a:cs typeface="Tahoma"/>
              </a:rPr>
              <a:t>ena</a:t>
            </a:r>
            <a:r>
              <a:rPr sz="1600" spc="-10" dirty="0">
                <a:solidFill>
                  <a:srgbClr val="006FC0"/>
                </a:solidFill>
                <a:latin typeface="Tahoma"/>
                <a:cs typeface="Tahoma"/>
              </a:rPr>
              <a:t>s</a:t>
            </a:r>
            <a:r>
              <a:rPr sz="1600" spc="-30" dirty="0">
                <a:solidFill>
                  <a:srgbClr val="006FC0"/>
                </a:solidFill>
                <a:latin typeface="Tahoma"/>
                <a:cs typeface="Tahoma"/>
              </a:rPr>
              <a:t>,</a:t>
            </a:r>
            <a:r>
              <a:rPr sz="1600" spc="-14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006FC0"/>
                </a:solidFill>
                <a:latin typeface="Tahoma"/>
                <a:cs typeface="Tahoma"/>
              </a:rPr>
              <a:t>cri</a:t>
            </a:r>
            <a:r>
              <a:rPr sz="1600" spc="25" dirty="0">
                <a:solidFill>
                  <a:srgbClr val="006FC0"/>
                </a:solidFill>
                <a:latin typeface="Tahoma"/>
                <a:cs typeface="Tahoma"/>
              </a:rPr>
              <a:t>m</a:t>
            </a:r>
            <a:r>
              <a:rPr sz="1600" dirty="0">
                <a:solidFill>
                  <a:srgbClr val="006FC0"/>
                </a:solidFill>
                <a:latin typeface="Tahoma"/>
                <a:cs typeface="Tahoma"/>
              </a:rPr>
              <a:t>in</a:t>
            </a:r>
            <a:r>
              <a:rPr sz="1600" spc="-5" dirty="0">
                <a:solidFill>
                  <a:srgbClr val="006FC0"/>
                </a:solidFill>
                <a:latin typeface="Tahoma"/>
                <a:cs typeface="Tahoma"/>
              </a:rPr>
              <a:t>o</a:t>
            </a:r>
            <a:r>
              <a:rPr sz="1600" spc="40" dirty="0">
                <a:solidFill>
                  <a:srgbClr val="006FC0"/>
                </a:solidFill>
                <a:latin typeface="Tahoma"/>
                <a:cs typeface="Tahoma"/>
              </a:rPr>
              <a:t>sos</a:t>
            </a:r>
            <a:r>
              <a:rPr sz="1600" spc="-1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sz="1600" spc="-18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Tahoma"/>
                <a:cs typeface="Tahoma"/>
              </a:rPr>
              <a:t>b</a:t>
            </a:r>
            <a:r>
              <a:rPr sz="1600" spc="-65" dirty="0">
                <a:solidFill>
                  <a:srgbClr val="006FC0"/>
                </a:solidFill>
                <a:latin typeface="Tahoma"/>
                <a:cs typeface="Tahoma"/>
              </a:rPr>
              <a:t>r</a:t>
            </a:r>
            <a:r>
              <a:rPr sz="1600" spc="25" dirty="0">
                <a:solidFill>
                  <a:srgbClr val="006FC0"/>
                </a:solidFill>
                <a:latin typeface="Tahoma"/>
                <a:cs typeface="Tahoma"/>
              </a:rPr>
              <a:t>anco</a:t>
            </a:r>
            <a:r>
              <a:rPr sz="1600" dirty="0">
                <a:solidFill>
                  <a:srgbClr val="006FC0"/>
                </a:solidFill>
                <a:latin typeface="Tahoma"/>
                <a:cs typeface="Tahoma"/>
              </a:rPr>
              <a:t>s</a:t>
            </a:r>
            <a:r>
              <a:rPr sz="1600" spc="-30" dirty="0">
                <a:solidFill>
                  <a:srgbClr val="006FC0"/>
                </a:solidFill>
                <a:latin typeface="Tahoma"/>
                <a:cs typeface="Tahoma"/>
              </a:rPr>
              <a:t>,</a:t>
            </a:r>
            <a:endParaRPr sz="1600">
              <a:latin typeface="Tahoma"/>
              <a:cs typeface="Tahoma"/>
            </a:endParaRPr>
          </a:p>
          <a:p>
            <a:pPr marL="377190">
              <a:lnSpc>
                <a:spcPct val="100000"/>
              </a:lnSpc>
            </a:pPr>
            <a:r>
              <a:rPr sz="1600" spc="10" dirty="0">
                <a:solidFill>
                  <a:srgbClr val="006FC0"/>
                </a:solidFill>
                <a:latin typeface="Tahoma"/>
                <a:cs typeface="Tahoma"/>
              </a:rPr>
              <a:t>descendentes</a:t>
            </a:r>
            <a:r>
              <a:rPr sz="1600" spc="-18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006FC0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Tahoma"/>
                <a:cs typeface="Tahoma"/>
              </a:rPr>
              <a:t>europeus</a:t>
            </a:r>
            <a:r>
              <a:rPr sz="1600" spc="-14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ahoma"/>
                <a:cs typeface="Tahoma"/>
              </a:rPr>
              <a:t>pobres.</a:t>
            </a:r>
            <a:endParaRPr sz="1600">
              <a:latin typeface="Tahoma"/>
              <a:cs typeface="Tahoma"/>
            </a:endParaRPr>
          </a:p>
          <a:p>
            <a:pPr marL="37719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z="1600" spc="45" dirty="0">
                <a:solidFill>
                  <a:srgbClr val="006FC0"/>
                </a:solidFill>
                <a:latin typeface="Tahoma"/>
                <a:cs typeface="Tahoma"/>
              </a:rPr>
              <a:t>Os</a:t>
            </a:r>
            <a:r>
              <a:rPr sz="1600" spc="-16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Tahoma"/>
                <a:cs typeface="Tahoma"/>
              </a:rPr>
              <a:t>quilombolas</a:t>
            </a:r>
            <a:r>
              <a:rPr sz="1600" spc="-14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ahoma"/>
                <a:cs typeface="Tahoma"/>
              </a:rPr>
              <a:t>viviam</a:t>
            </a:r>
            <a:r>
              <a:rPr sz="1600" spc="-16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6FC0"/>
                </a:solidFill>
                <a:latin typeface="Tahoma"/>
                <a:cs typeface="Tahoma"/>
              </a:rPr>
              <a:t>de</a:t>
            </a:r>
            <a:r>
              <a:rPr sz="1600" spc="-1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Tahoma"/>
                <a:cs typeface="Tahoma"/>
              </a:rPr>
              <a:t>agricultura,</a:t>
            </a:r>
            <a:r>
              <a:rPr sz="1600" spc="-1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Tahoma"/>
                <a:cs typeface="Tahoma"/>
              </a:rPr>
              <a:t>caça,</a:t>
            </a:r>
            <a:r>
              <a:rPr sz="1600" spc="-1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Tahoma"/>
                <a:cs typeface="Tahoma"/>
              </a:rPr>
              <a:t>pesca,</a:t>
            </a:r>
            <a:r>
              <a:rPr sz="1600" spc="-1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006FC0"/>
                </a:solidFill>
                <a:latin typeface="Tahoma"/>
                <a:cs typeface="Tahoma"/>
              </a:rPr>
              <a:t>pecuária,</a:t>
            </a:r>
            <a:r>
              <a:rPr sz="1600" spc="-1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Tahoma"/>
                <a:cs typeface="Tahoma"/>
              </a:rPr>
              <a:t>coleta</a:t>
            </a:r>
            <a:r>
              <a:rPr sz="1600" spc="-1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006FC0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ahoma"/>
                <a:cs typeface="Tahoma"/>
              </a:rPr>
              <a:t>frutos</a:t>
            </a:r>
            <a:r>
              <a:rPr sz="1600" spc="-13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sz="1600" spc="-1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006FC0"/>
                </a:solidFill>
                <a:latin typeface="Tahoma"/>
                <a:cs typeface="Tahoma"/>
              </a:rPr>
              <a:t>assaltos.</a:t>
            </a:r>
            <a:endParaRPr sz="1600">
              <a:latin typeface="Tahoma"/>
              <a:cs typeface="Tahoma"/>
            </a:endParaRPr>
          </a:p>
          <a:p>
            <a:pPr marL="377190" marR="133985" indent="-287020">
              <a:lnSpc>
                <a:spcPct val="100000"/>
              </a:lnSpc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z="1600" spc="35" dirty="0">
                <a:solidFill>
                  <a:srgbClr val="006FC0"/>
                </a:solidFill>
                <a:latin typeface="Tahoma"/>
                <a:cs typeface="Tahoma"/>
              </a:rPr>
              <a:t>O</a:t>
            </a:r>
            <a:r>
              <a:rPr sz="1600" spc="-1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006FC0"/>
                </a:solidFill>
                <a:latin typeface="Tahoma"/>
                <a:cs typeface="Tahoma"/>
              </a:rPr>
              <a:t>Ǫuilombo</a:t>
            </a:r>
            <a:r>
              <a:rPr sz="1600" spc="-1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6FC0"/>
                </a:solidFill>
                <a:latin typeface="Tahoma"/>
                <a:cs typeface="Tahoma"/>
              </a:rPr>
              <a:t>de</a:t>
            </a:r>
            <a:r>
              <a:rPr sz="1600" spc="-1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006FC0"/>
                </a:solidFill>
                <a:latin typeface="Tahoma"/>
                <a:cs typeface="Tahoma"/>
              </a:rPr>
              <a:t>Palmares</a:t>
            </a:r>
            <a:r>
              <a:rPr sz="1600" spc="-1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Tahoma"/>
                <a:cs typeface="Tahoma"/>
              </a:rPr>
              <a:t>foi</a:t>
            </a:r>
            <a:r>
              <a:rPr sz="1600" spc="-14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6FC0"/>
                </a:solidFill>
                <a:latin typeface="Tahoma"/>
                <a:cs typeface="Tahoma"/>
              </a:rPr>
              <a:t>o</a:t>
            </a:r>
            <a:r>
              <a:rPr sz="1600" spc="-16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Tahoma"/>
                <a:cs typeface="Tahoma"/>
              </a:rPr>
              <a:t>maior</a:t>
            </a:r>
            <a:r>
              <a:rPr sz="1600" spc="-1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Tahoma"/>
                <a:cs typeface="Tahoma"/>
              </a:rPr>
              <a:t>(com</a:t>
            </a:r>
            <a:r>
              <a:rPr sz="1600" spc="-16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Tahoma"/>
                <a:cs typeface="Tahoma"/>
              </a:rPr>
              <a:t>cerca</a:t>
            </a:r>
            <a:r>
              <a:rPr sz="1600" spc="-16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6FC0"/>
                </a:solidFill>
                <a:latin typeface="Tahoma"/>
                <a:cs typeface="Tahoma"/>
              </a:rPr>
              <a:t>de</a:t>
            </a:r>
            <a:r>
              <a:rPr sz="1600" spc="-1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Tahoma"/>
                <a:cs typeface="Tahoma"/>
              </a:rPr>
              <a:t>20</a:t>
            </a:r>
            <a:r>
              <a:rPr sz="1600" spc="-18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006FC0"/>
                </a:solidFill>
                <a:latin typeface="Tahoma"/>
                <a:cs typeface="Tahoma"/>
              </a:rPr>
              <a:t>mil</a:t>
            </a:r>
            <a:r>
              <a:rPr sz="1600" spc="-15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006FC0"/>
                </a:solidFill>
                <a:latin typeface="Tahoma"/>
                <a:cs typeface="Tahoma"/>
              </a:rPr>
              <a:t>pessoas)</a:t>
            </a:r>
            <a:r>
              <a:rPr sz="1600" spc="-1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sz="1600" spc="-1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Tahoma"/>
                <a:cs typeface="Tahoma"/>
              </a:rPr>
              <a:t>mais</a:t>
            </a:r>
            <a:r>
              <a:rPr sz="1600" spc="-1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Tahoma"/>
                <a:cs typeface="Tahoma"/>
              </a:rPr>
              <a:t>duradouro.</a:t>
            </a:r>
            <a:r>
              <a:rPr sz="1600" spc="-114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Tahoma"/>
                <a:cs typeface="Tahoma"/>
              </a:rPr>
              <a:t>Zumbi </a:t>
            </a:r>
            <a:r>
              <a:rPr sz="16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Tahoma"/>
                <a:cs typeface="Tahoma"/>
              </a:rPr>
              <a:t>foi</a:t>
            </a:r>
            <a:r>
              <a:rPr sz="1600" spc="-1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006FC0"/>
                </a:solidFill>
                <a:latin typeface="Tahoma"/>
                <a:cs typeface="Tahoma"/>
              </a:rPr>
              <a:t>seu</a:t>
            </a:r>
            <a:r>
              <a:rPr sz="1600" spc="-16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006FC0"/>
                </a:solidFill>
                <a:latin typeface="Tahoma"/>
                <a:cs typeface="Tahoma"/>
              </a:rPr>
              <a:t>líder</a:t>
            </a:r>
            <a:r>
              <a:rPr sz="1600" spc="-1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Tahoma"/>
                <a:cs typeface="Tahoma"/>
              </a:rPr>
              <a:t>mais</a:t>
            </a:r>
            <a:r>
              <a:rPr sz="1600" spc="-1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6FC0"/>
                </a:solidFill>
                <a:latin typeface="Tahoma"/>
                <a:cs typeface="Tahoma"/>
              </a:rPr>
              <a:t>conhecido.</a:t>
            </a:r>
            <a:r>
              <a:rPr sz="1600" spc="-114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006FC0"/>
                </a:solidFill>
                <a:latin typeface="Tahoma"/>
                <a:cs typeface="Tahoma"/>
              </a:rPr>
              <a:t>O</a:t>
            </a:r>
            <a:r>
              <a:rPr sz="1600" spc="-16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6FC0"/>
                </a:solidFill>
                <a:latin typeface="Tahoma"/>
                <a:cs typeface="Tahoma"/>
              </a:rPr>
              <a:t>quilombo</a:t>
            </a:r>
            <a:r>
              <a:rPr sz="1600" spc="-114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Tahoma"/>
                <a:cs typeface="Tahoma"/>
              </a:rPr>
              <a:t>foi</a:t>
            </a:r>
            <a:r>
              <a:rPr sz="1600" spc="-1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006FC0"/>
                </a:solidFill>
                <a:latin typeface="Tahoma"/>
                <a:cs typeface="Tahoma"/>
              </a:rPr>
              <a:t>dizimado</a:t>
            </a:r>
            <a:r>
              <a:rPr sz="1600" spc="-1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006FC0"/>
                </a:solidFill>
                <a:latin typeface="Tahoma"/>
                <a:cs typeface="Tahoma"/>
              </a:rPr>
              <a:t>pela</a:t>
            </a:r>
            <a:r>
              <a:rPr sz="1600" spc="-1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6FC0"/>
                </a:solidFill>
                <a:latin typeface="Tahoma"/>
                <a:cs typeface="Tahoma"/>
              </a:rPr>
              <a:t>expedição</a:t>
            </a:r>
            <a:r>
              <a:rPr sz="1600" spc="-15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6FC0"/>
                </a:solidFill>
                <a:latin typeface="Tahoma"/>
                <a:cs typeface="Tahoma"/>
              </a:rPr>
              <a:t>do</a:t>
            </a:r>
            <a:r>
              <a:rPr sz="1600" spc="-14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Tahoma"/>
                <a:cs typeface="Tahoma"/>
              </a:rPr>
              <a:t>bandeirante</a:t>
            </a:r>
            <a:r>
              <a:rPr sz="1600" spc="-14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6FC0"/>
                </a:solidFill>
                <a:latin typeface="Tahoma"/>
                <a:cs typeface="Tahoma"/>
              </a:rPr>
              <a:t>paulista </a:t>
            </a:r>
            <a:r>
              <a:rPr sz="1600" spc="-484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ahoma"/>
                <a:cs typeface="Tahoma"/>
              </a:rPr>
              <a:t>Domingos</a:t>
            </a:r>
            <a:r>
              <a:rPr sz="1600" spc="-1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70" dirty="0">
                <a:solidFill>
                  <a:srgbClr val="006FC0"/>
                </a:solidFill>
                <a:latin typeface="Tahoma"/>
                <a:cs typeface="Tahoma"/>
              </a:rPr>
              <a:t>Jorge</a:t>
            </a:r>
            <a:r>
              <a:rPr sz="1600" spc="-1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Tahoma"/>
                <a:cs typeface="Tahoma"/>
              </a:rPr>
              <a:t>Velho,</a:t>
            </a:r>
            <a:r>
              <a:rPr sz="1600" spc="-15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006FC0"/>
                </a:solidFill>
                <a:latin typeface="Tahoma"/>
                <a:cs typeface="Tahoma"/>
              </a:rPr>
              <a:t>em</a:t>
            </a:r>
            <a:r>
              <a:rPr sz="1600" spc="-1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06FC0"/>
                </a:solidFill>
                <a:latin typeface="Tahoma"/>
                <a:cs typeface="Tahoma"/>
              </a:rPr>
              <a:t>1694.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5164" y="446531"/>
            <a:ext cx="4223003" cy="42230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25969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Lu</a:t>
            </a:r>
            <a:r>
              <a:rPr sz="1800" spc="-25" dirty="0">
                <a:latin typeface="Tahoma"/>
                <a:cs typeface="Tahoma"/>
              </a:rPr>
              <a:t>t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spc="5" dirty="0">
                <a:latin typeface="Tahoma"/>
                <a:cs typeface="Tahoma"/>
              </a:rPr>
              <a:t>n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-25" dirty="0">
                <a:latin typeface="Tahoma"/>
                <a:cs typeface="Tahoma"/>
              </a:rPr>
              <a:t>ir</a:t>
            </a:r>
            <a:r>
              <a:rPr sz="1800" spc="-80" dirty="0">
                <a:latin typeface="Tahoma"/>
                <a:cs typeface="Tahoma"/>
              </a:rPr>
              <a:t>r</a:t>
            </a:r>
            <a:r>
              <a:rPr sz="1800" spc="60" dirty="0">
                <a:latin typeface="Tahoma"/>
                <a:cs typeface="Tahoma"/>
              </a:rPr>
              <a:t>a</a:t>
            </a:r>
            <a:r>
              <a:rPr sz="1800" spc="55" dirty="0">
                <a:latin typeface="Tahoma"/>
                <a:cs typeface="Tahoma"/>
              </a:rPr>
              <a:t>c</a:t>
            </a:r>
            <a:r>
              <a:rPr sz="1800" spc="30" dirty="0">
                <a:latin typeface="Tahoma"/>
                <a:cs typeface="Tahoma"/>
              </a:rPr>
              <a:t>i</a:t>
            </a:r>
            <a:r>
              <a:rPr sz="1800" spc="45" dirty="0">
                <a:latin typeface="Tahoma"/>
                <a:cs typeface="Tahoma"/>
              </a:rPr>
              <a:t>s</a:t>
            </a:r>
            <a:r>
              <a:rPr sz="1800" spc="-45" dirty="0">
                <a:latin typeface="Tahoma"/>
                <a:cs typeface="Tahoma"/>
              </a:rPr>
              <a:t>t</a:t>
            </a:r>
            <a:r>
              <a:rPr sz="1800" spc="10" dirty="0"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Tahoma"/>
                <a:cs typeface="Tahoma"/>
              </a:rPr>
              <a:t>P</a:t>
            </a:r>
            <a:r>
              <a:rPr sz="1800" spc="-20" dirty="0">
                <a:latin typeface="Tahoma"/>
                <a:cs typeface="Tahoma"/>
              </a:rPr>
              <a:t>or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que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O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neg</a:t>
            </a:r>
            <a:r>
              <a:rPr sz="1800" spc="-80" dirty="0">
                <a:latin typeface="Tahoma"/>
                <a:cs typeface="Tahoma"/>
              </a:rPr>
              <a:t>r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n</a:t>
            </a:r>
            <a:r>
              <a:rPr sz="1800" spc="5" dirty="0">
                <a:latin typeface="Tahoma"/>
                <a:cs typeface="Tahoma"/>
              </a:rPr>
              <a:t>ã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se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t</a:t>
            </a:r>
            <a:r>
              <a:rPr sz="1800" spc="-15" dirty="0">
                <a:latin typeface="Tahoma"/>
                <a:cs typeface="Tahoma"/>
              </a:rPr>
              <a:t>orn</a:t>
            </a:r>
            <a:r>
              <a:rPr sz="1800" spc="5" dirty="0">
                <a:latin typeface="Tahoma"/>
                <a:cs typeface="Tahoma"/>
              </a:rPr>
              <a:t>ou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he</a:t>
            </a:r>
            <a:r>
              <a:rPr sz="1800" spc="-40" dirty="0">
                <a:latin typeface="Tahoma"/>
                <a:cs typeface="Tahoma"/>
              </a:rPr>
              <a:t>r</a:t>
            </a:r>
            <a:r>
              <a:rPr sz="1800" spc="25" dirty="0">
                <a:latin typeface="Tahoma"/>
                <a:cs typeface="Tahoma"/>
              </a:rPr>
              <a:t>ói?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800" spc="30" dirty="0">
                <a:latin typeface="Tahoma"/>
                <a:cs typeface="Tahoma"/>
              </a:rPr>
              <a:t>Dos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três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povos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que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formaram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etnia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brasileira,</a:t>
            </a:r>
            <a:r>
              <a:rPr sz="1800" spc="-22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apenas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índio</a:t>
            </a:r>
            <a:r>
              <a:rPr sz="1800" spc="-2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tornou-se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herói</a:t>
            </a:r>
            <a:r>
              <a:rPr sz="1800" spc="-22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nossa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literatura.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O 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branco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não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poderia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ser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herói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nacional</a:t>
            </a:r>
            <a:r>
              <a:rPr sz="1800" spc="-22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naquele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momento,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pois,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razão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estar</a:t>
            </a:r>
            <a:r>
              <a:rPr sz="1800" spc="-17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identificado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 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colonizador</a:t>
            </a:r>
            <a:r>
              <a:rPr sz="1800" spc="-229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português,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isso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entraria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em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choque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com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sentimento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nacionalista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antilusitano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que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surgiu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após </a:t>
            </a:r>
            <a:r>
              <a:rPr sz="1800" spc="10" dirty="0">
                <a:latin typeface="Tahoma"/>
                <a:cs typeface="Tahoma"/>
              </a:rPr>
              <a:t>a </a:t>
            </a:r>
            <a:r>
              <a:rPr sz="1800" spc="5" dirty="0">
                <a:latin typeface="Tahoma"/>
                <a:cs typeface="Tahoma"/>
              </a:rPr>
              <a:t>independência. </a:t>
            </a:r>
            <a:r>
              <a:rPr sz="1800" spc="40" dirty="0">
                <a:latin typeface="Tahoma"/>
                <a:cs typeface="Tahoma"/>
              </a:rPr>
              <a:t>O </a:t>
            </a:r>
            <a:r>
              <a:rPr sz="1800" spc="-50" dirty="0">
                <a:latin typeface="Tahoma"/>
                <a:cs typeface="Tahoma"/>
              </a:rPr>
              <a:t>negro, </a:t>
            </a:r>
            <a:r>
              <a:rPr sz="1800" spc="-10" dirty="0">
                <a:latin typeface="Tahoma"/>
                <a:cs typeface="Tahoma"/>
              </a:rPr>
              <a:t>por </a:t>
            </a:r>
            <a:r>
              <a:rPr sz="1800" spc="25" dirty="0">
                <a:latin typeface="Tahoma"/>
                <a:cs typeface="Tahoma"/>
              </a:rPr>
              <a:t>sua </a:t>
            </a:r>
            <a:r>
              <a:rPr sz="1800" spc="-40" dirty="0">
                <a:latin typeface="Tahoma"/>
                <a:cs typeface="Tahoma"/>
              </a:rPr>
              <a:t>vez, </a:t>
            </a:r>
            <a:r>
              <a:rPr sz="1800" spc="-15" dirty="0">
                <a:latin typeface="Tahoma"/>
                <a:cs typeface="Tahoma"/>
              </a:rPr>
              <a:t>representava </a:t>
            </a:r>
            <a:r>
              <a:rPr sz="1800" spc="15" dirty="0">
                <a:latin typeface="Tahoma"/>
                <a:cs typeface="Tahoma"/>
              </a:rPr>
              <a:t>o </a:t>
            </a:r>
            <a:r>
              <a:rPr sz="1800" spc="25" dirty="0">
                <a:latin typeface="Tahoma"/>
                <a:cs typeface="Tahoma"/>
              </a:rPr>
              <a:t>alicerce </a:t>
            </a:r>
            <a:r>
              <a:rPr sz="1800" spc="30" dirty="0">
                <a:latin typeface="Tahoma"/>
                <a:cs typeface="Tahoma"/>
              </a:rPr>
              <a:t>econômico </a:t>
            </a:r>
            <a:r>
              <a:rPr sz="1800" spc="15" dirty="0">
                <a:latin typeface="Tahoma"/>
                <a:cs typeface="Tahoma"/>
              </a:rPr>
              <a:t>daquela </a:t>
            </a:r>
            <a:r>
              <a:rPr sz="1800" spc="-20" dirty="0">
                <a:latin typeface="Tahoma"/>
                <a:cs typeface="Tahoma"/>
              </a:rPr>
              <a:t>estrutura 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social, </a:t>
            </a:r>
            <a:r>
              <a:rPr sz="1800" spc="10" dirty="0">
                <a:latin typeface="Tahoma"/>
                <a:cs typeface="Tahoma"/>
              </a:rPr>
              <a:t>a </a:t>
            </a:r>
            <a:r>
              <a:rPr sz="1800" spc="-10" dirty="0">
                <a:latin typeface="Tahoma"/>
                <a:cs typeface="Tahoma"/>
              </a:rPr>
              <a:t>mão-de-obra </a:t>
            </a:r>
            <a:r>
              <a:rPr sz="1800" dirty="0">
                <a:latin typeface="Tahoma"/>
                <a:cs typeface="Tahoma"/>
              </a:rPr>
              <a:t>escravizada e </a:t>
            </a:r>
            <a:r>
              <a:rPr sz="1800" spc="30" dirty="0">
                <a:latin typeface="Tahoma"/>
                <a:cs typeface="Tahoma"/>
              </a:rPr>
              <a:t>compelida </a:t>
            </a:r>
            <a:r>
              <a:rPr sz="1800" spc="10" dirty="0">
                <a:latin typeface="Tahoma"/>
                <a:cs typeface="Tahoma"/>
              </a:rPr>
              <a:t>ao </a:t>
            </a:r>
            <a:r>
              <a:rPr sz="1800" spc="-15" dirty="0">
                <a:latin typeface="Tahoma"/>
                <a:cs typeface="Tahoma"/>
              </a:rPr>
              <a:t>trabalho. </a:t>
            </a:r>
            <a:r>
              <a:rPr sz="1800" spc="-10" dirty="0">
                <a:latin typeface="Tahoma"/>
                <a:cs typeface="Tahoma"/>
              </a:rPr>
              <a:t>Seria, </a:t>
            </a:r>
            <a:r>
              <a:rPr sz="1800" spc="-25" dirty="0">
                <a:latin typeface="Tahoma"/>
                <a:cs typeface="Tahoma"/>
              </a:rPr>
              <a:t>portanto, </a:t>
            </a:r>
            <a:r>
              <a:rPr sz="1800" spc="10" dirty="0">
                <a:latin typeface="Tahoma"/>
                <a:cs typeface="Tahoma"/>
              </a:rPr>
              <a:t>um </a:t>
            </a:r>
            <a:r>
              <a:rPr sz="1800" spc="15" dirty="0">
                <a:latin typeface="Tahoma"/>
                <a:cs typeface="Tahoma"/>
              </a:rPr>
              <a:t>contrassenso 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econômico</a:t>
            </a:r>
            <a:r>
              <a:rPr sz="1800" spc="-2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social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elevá-lo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à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condição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herói,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uma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vez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que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muitos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dos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escritores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leitores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época 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faziam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parte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classe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dominante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compactuavam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com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regime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escravocrata.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Desse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modo,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coube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ao 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índio, </a:t>
            </a:r>
            <a:r>
              <a:rPr sz="1800" spc="10" dirty="0">
                <a:latin typeface="Tahoma"/>
                <a:cs typeface="Tahoma"/>
              </a:rPr>
              <a:t>isento </a:t>
            </a:r>
            <a:r>
              <a:rPr sz="1800" spc="5" dirty="0">
                <a:latin typeface="Tahoma"/>
                <a:cs typeface="Tahoma"/>
              </a:rPr>
              <a:t>de </a:t>
            </a:r>
            <a:r>
              <a:rPr sz="1800" spc="30" dirty="0">
                <a:latin typeface="Tahoma"/>
                <a:cs typeface="Tahoma"/>
              </a:rPr>
              <a:t>conotações </a:t>
            </a:r>
            <a:r>
              <a:rPr sz="1800" spc="-25" dirty="0">
                <a:latin typeface="Tahoma"/>
                <a:cs typeface="Tahoma"/>
              </a:rPr>
              <a:t>negativas, </a:t>
            </a:r>
            <a:r>
              <a:rPr sz="1800" spc="-10" dirty="0">
                <a:latin typeface="Tahoma"/>
                <a:cs typeface="Tahoma"/>
              </a:rPr>
              <a:t>quer </a:t>
            </a:r>
            <a:r>
              <a:rPr sz="1800" spc="30" dirty="0">
                <a:latin typeface="Tahoma"/>
                <a:cs typeface="Tahoma"/>
              </a:rPr>
              <a:t>sociais, </a:t>
            </a:r>
            <a:r>
              <a:rPr sz="1800" spc="-10" dirty="0">
                <a:latin typeface="Tahoma"/>
                <a:cs typeface="Tahoma"/>
              </a:rPr>
              <a:t>quer </a:t>
            </a:r>
            <a:r>
              <a:rPr sz="1800" spc="25" dirty="0">
                <a:latin typeface="Tahoma"/>
                <a:cs typeface="Tahoma"/>
              </a:rPr>
              <a:t>econômicas, </a:t>
            </a:r>
            <a:r>
              <a:rPr sz="1800" spc="15" dirty="0">
                <a:latin typeface="Tahoma"/>
                <a:cs typeface="Tahoma"/>
              </a:rPr>
              <a:t>o papel </a:t>
            </a:r>
            <a:r>
              <a:rPr sz="1800" spc="5" dirty="0">
                <a:latin typeface="Tahoma"/>
                <a:cs typeface="Tahoma"/>
              </a:rPr>
              <a:t>de </a:t>
            </a:r>
            <a:r>
              <a:rPr sz="1800" spc="-10" dirty="0">
                <a:latin typeface="Tahoma"/>
                <a:cs typeface="Tahoma"/>
              </a:rPr>
              <a:t>herói </a:t>
            </a:r>
            <a:r>
              <a:rPr sz="1800" spc="25" dirty="0">
                <a:latin typeface="Tahoma"/>
                <a:cs typeface="Tahoma"/>
              </a:rPr>
              <a:t>nacional </a:t>
            </a:r>
            <a:r>
              <a:rPr sz="1800" spc="10" dirty="0">
                <a:latin typeface="Tahoma"/>
                <a:cs typeface="Tahoma"/>
              </a:rPr>
              <a:t>em 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nossa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literatura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romântica.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20" dirty="0">
                <a:latin typeface="Tahoma"/>
                <a:cs typeface="Tahoma"/>
              </a:rPr>
              <a:t>William</a:t>
            </a:r>
            <a:r>
              <a:rPr sz="1800" spc="-2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Roberto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Cereja.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Literatura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brasileira.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São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Paulo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Ed.Atual,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1995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2316" y="4114800"/>
            <a:ext cx="3310128" cy="2194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32065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Lu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nt</a:t>
            </a:r>
            <a:r>
              <a:rPr sz="1800" spc="-135" dirty="0">
                <a:latin typeface="Trebuchet MS"/>
                <a:cs typeface="Trebuchet MS"/>
              </a:rPr>
              <a:t>i</a:t>
            </a:r>
            <a:r>
              <a:rPr sz="1800" spc="-145" dirty="0">
                <a:latin typeface="Trebuchet MS"/>
                <a:cs typeface="Trebuchet MS"/>
              </a:rPr>
              <a:t>r</a:t>
            </a:r>
            <a:r>
              <a:rPr sz="1800" spc="-190" dirty="0">
                <a:latin typeface="Trebuchet MS"/>
                <a:cs typeface="Trebuchet MS"/>
              </a:rPr>
              <a:t>r</a:t>
            </a:r>
            <a:r>
              <a:rPr sz="1800" spc="-35" dirty="0">
                <a:latin typeface="Trebuchet MS"/>
                <a:cs typeface="Trebuchet MS"/>
              </a:rPr>
              <a:t>aci</a:t>
            </a:r>
            <a:r>
              <a:rPr sz="1800" spc="-4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-70" dirty="0">
                <a:latin typeface="Trebuchet MS"/>
                <a:cs typeface="Trebuchet MS"/>
              </a:rPr>
              <a:t>História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-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O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destino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dos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negros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após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a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Abolição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12700" marR="75565">
              <a:lnSpc>
                <a:spcPct val="100000"/>
              </a:lnSpc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campanha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que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culminou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com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abolição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escravidão,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em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13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de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maio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de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1888,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foi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primeira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manifestação 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coletiva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mobilizar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pessoas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encontrar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adeptos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em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todas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15" dirty="0">
                <a:latin typeface="Trebuchet MS"/>
                <a:cs typeface="Trebuchet MS"/>
              </a:rPr>
              <a:t>as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camadas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sociais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brasileiras.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15" dirty="0">
                <a:latin typeface="Trebuchet MS"/>
                <a:cs typeface="Trebuchet MS"/>
              </a:rPr>
              <a:t>No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entanto,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após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assinatura da </a:t>
            </a:r>
            <a:r>
              <a:rPr sz="1800" spc="-95" dirty="0">
                <a:latin typeface="Trebuchet MS"/>
                <a:cs typeface="Trebuchet MS"/>
              </a:rPr>
              <a:t>Lei </a:t>
            </a:r>
            <a:r>
              <a:rPr sz="1800" spc="-110" dirty="0">
                <a:latin typeface="Trebuchet MS"/>
                <a:cs typeface="Trebuchet MS"/>
              </a:rPr>
              <a:t>Áurea, </a:t>
            </a:r>
            <a:r>
              <a:rPr sz="1800" spc="-65" dirty="0">
                <a:latin typeface="Trebuchet MS"/>
                <a:cs typeface="Trebuchet MS"/>
              </a:rPr>
              <a:t>não </a:t>
            </a:r>
            <a:r>
              <a:rPr sz="1800" spc="-80" dirty="0">
                <a:latin typeface="Trebuchet MS"/>
                <a:cs typeface="Trebuchet MS"/>
              </a:rPr>
              <a:t>houve </a:t>
            </a:r>
            <a:r>
              <a:rPr sz="1800" spc="-65" dirty="0">
                <a:latin typeface="Trebuchet MS"/>
                <a:cs typeface="Trebuchet MS"/>
              </a:rPr>
              <a:t>uma </a:t>
            </a:r>
            <a:r>
              <a:rPr sz="1800" spc="-90" dirty="0">
                <a:latin typeface="Trebuchet MS"/>
                <a:cs typeface="Trebuchet MS"/>
              </a:rPr>
              <a:t>orientação </a:t>
            </a:r>
            <a:r>
              <a:rPr sz="1800" spc="-75" dirty="0">
                <a:latin typeface="Trebuchet MS"/>
                <a:cs typeface="Trebuchet MS"/>
              </a:rPr>
              <a:t>destinada </a:t>
            </a:r>
            <a:r>
              <a:rPr sz="1800" spc="-65" dirty="0">
                <a:latin typeface="Trebuchet MS"/>
                <a:cs typeface="Trebuchet MS"/>
              </a:rPr>
              <a:t>a </a:t>
            </a:r>
            <a:r>
              <a:rPr sz="1800" spc="-130" dirty="0">
                <a:latin typeface="Trebuchet MS"/>
                <a:cs typeface="Trebuchet MS"/>
              </a:rPr>
              <a:t>integrar </a:t>
            </a:r>
            <a:r>
              <a:rPr sz="1800" spc="30" dirty="0">
                <a:latin typeface="Trebuchet MS"/>
                <a:cs typeface="Trebuchet MS"/>
              </a:rPr>
              <a:t>os </a:t>
            </a:r>
            <a:r>
              <a:rPr sz="1800" spc="-65" dirty="0">
                <a:latin typeface="Trebuchet MS"/>
                <a:cs typeface="Trebuchet MS"/>
              </a:rPr>
              <a:t>negros </a:t>
            </a:r>
            <a:r>
              <a:rPr sz="1800" spc="15" dirty="0">
                <a:latin typeface="Trebuchet MS"/>
                <a:cs typeface="Trebuchet MS"/>
              </a:rPr>
              <a:t>às </a:t>
            </a:r>
            <a:r>
              <a:rPr sz="1800" spc="-40" dirty="0">
                <a:latin typeface="Trebuchet MS"/>
                <a:cs typeface="Trebuchet MS"/>
              </a:rPr>
              <a:t>novas </a:t>
            </a:r>
            <a:r>
              <a:rPr sz="1800" spc="-90" dirty="0">
                <a:latin typeface="Trebuchet MS"/>
                <a:cs typeface="Trebuchet MS"/>
              </a:rPr>
              <a:t>regras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65" dirty="0">
                <a:latin typeface="Trebuchet MS"/>
                <a:cs typeface="Trebuchet MS"/>
              </a:rPr>
              <a:t>uma 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sociedade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baseada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no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trabalho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assalariado.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rebuchet MS"/>
              <a:cs typeface="Trebuchet MS"/>
            </a:endParaRPr>
          </a:p>
          <a:p>
            <a:pPr marL="12700" marR="12065">
              <a:lnSpc>
                <a:spcPct val="100000"/>
              </a:lnSpc>
            </a:pPr>
            <a:r>
              <a:rPr sz="1800" i="1" spc="-180" dirty="0">
                <a:latin typeface="Trebuchet MS"/>
                <a:cs typeface="Trebuchet MS"/>
              </a:rPr>
              <a:t>“A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desagregação</a:t>
            </a:r>
            <a:r>
              <a:rPr sz="1800" i="1" spc="-190" dirty="0">
                <a:latin typeface="Trebuchet MS"/>
                <a:cs typeface="Trebuchet MS"/>
              </a:rPr>
              <a:t> </a:t>
            </a:r>
            <a:r>
              <a:rPr sz="1800" i="1" spc="-60" dirty="0">
                <a:latin typeface="Trebuchet MS"/>
                <a:cs typeface="Trebuchet MS"/>
              </a:rPr>
              <a:t>do</a:t>
            </a:r>
            <a:r>
              <a:rPr sz="1800" i="1" spc="-175" dirty="0">
                <a:latin typeface="Trebuchet MS"/>
                <a:cs typeface="Trebuchet MS"/>
              </a:rPr>
              <a:t> </a:t>
            </a:r>
            <a:r>
              <a:rPr sz="1800" i="1" spc="-125" dirty="0">
                <a:latin typeface="Trebuchet MS"/>
                <a:cs typeface="Trebuchet MS"/>
              </a:rPr>
              <a:t>regime</a:t>
            </a:r>
            <a:r>
              <a:rPr sz="1800" i="1" spc="-215" dirty="0">
                <a:latin typeface="Trebuchet MS"/>
                <a:cs typeface="Trebuchet MS"/>
              </a:rPr>
              <a:t> </a:t>
            </a:r>
            <a:r>
              <a:rPr sz="1800" i="1" spc="-80" dirty="0">
                <a:latin typeface="Trebuchet MS"/>
                <a:cs typeface="Trebuchet MS"/>
              </a:rPr>
              <a:t>escravocrata</a:t>
            </a:r>
            <a:r>
              <a:rPr sz="1800" i="1" spc="-210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e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senhorial</a:t>
            </a:r>
            <a:r>
              <a:rPr sz="1800" i="1" spc="-190" dirty="0">
                <a:latin typeface="Trebuchet MS"/>
                <a:cs typeface="Trebuchet MS"/>
              </a:rPr>
              <a:t> </a:t>
            </a:r>
            <a:r>
              <a:rPr sz="1800" i="1" spc="10" dirty="0">
                <a:latin typeface="Trebuchet MS"/>
                <a:cs typeface="Trebuchet MS"/>
              </a:rPr>
              <a:t>se</a:t>
            </a:r>
            <a:r>
              <a:rPr sz="1800" i="1" spc="-175" dirty="0">
                <a:latin typeface="Trebuchet MS"/>
                <a:cs typeface="Trebuchet MS"/>
              </a:rPr>
              <a:t> </a:t>
            </a:r>
            <a:r>
              <a:rPr sz="1800" i="1" spc="-110" dirty="0">
                <a:latin typeface="Trebuchet MS"/>
                <a:cs typeface="Trebuchet MS"/>
              </a:rPr>
              <a:t>operou,</a:t>
            </a:r>
            <a:r>
              <a:rPr sz="1800" i="1" spc="-180" dirty="0">
                <a:latin typeface="Trebuchet MS"/>
                <a:cs typeface="Trebuchet MS"/>
              </a:rPr>
              <a:t> </a:t>
            </a:r>
            <a:r>
              <a:rPr sz="1800" i="1" spc="-60" dirty="0">
                <a:latin typeface="Trebuchet MS"/>
                <a:cs typeface="Trebuchet MS"/>
              </a:rPr>
              <a:t>no</a:t>
            </a:r>
            <a:r>
              <a:rPr sz="1800" i="1" spc="-185" dirty="0">
                <a:latin typeface="Trebuchet MS"/>
                <a:cs typeface="Trebuchet MS"/>
              </a:rPr>
              <a:t> </a:t>
            </a:r>
            <a:r>
              <a:rPr sz="1800" i="1" spc="-105" dirty="0">
                <a:latin typeface="Trebuchet MS"/>
                <a:cs typeface="Trebuchet MS"/>
              </a:rPr>
              <a:t>Brasil,</a:t>
            </a:r>
            <a:r>
              <a:rPr sz="1800" i="1" spc="-200" dirty="0">
                <a:latin typeface="Trebuchet MS"/>
                <a:cs typeface="Trebuchet MS"/>
              </a:rPr>
              <a:t> </a:t>
            </a:r>
            <a:r>
              <a:rPr sz="1800" i="1" spc="-20" dirty="0">
                <a:latin typeface="Trebuchet MS"/>
                <a:cs typeface="Trebuchet MS"/>
              </a:rPr>
              <a:t>sem</a:t>
            </a:r>
            <a:r>
              <a:rPr sz="1800" i="1" spc="-175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que</a:t>
            </a:r>
            <a:r>
              <a:rPr sz="1800" i="1" spc="-200" dirty="0">
                <a:latin typeface="Trebuchet MS"/>
                <a:cs typeface="Trebuchet MS"/>
              </a:rPr>
              <a:t> </a:t>
            </a:r>
            <a:r>
              <a:rPr sz="1800" i="1" spc="5" dirty="0">
                <a:latin typeface="Trebuchet MS"/>
                <a:cs typeface="Trebuchet MS"/>
              </a:rPr>
              <a:t>se</a:t>
            </a:r>
            <a:r>
              <a:rPr sz="1800" i="1" spc="-175" dirty="0">
                <a:latin typeface="Trebuchet MS"/>
                <a:cs typeface="Trebuchet MS"/>
              </a:rPr>
              <a:t> </a:t>
            </a:r>
            <a:r>
              <a:rPr sz="1800" i="1" spc="-20" dirty="0">
                <a:latin typeface="Trebuchet MS"/>
                <a:cs typeface="Trebuchet MS"/>
              </a:rPr>
              <a:t>cercasse</a:t>
            </a:r>
            <a:r>
              <a:rPr sz="1800" i="1" spc="-165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a</a:t>
            </a:r>
            <a:r>
              <a:rPr sz="1800" i="1" spc="-190" dirty="0">
                <a:latin typeface="Trebuchet MS"/>
                <a:cs typeface="Trebuchet MS"/>
              </a:rPr>
              <a:t> </a:t>
            </a:r>
            <a:r>
              <a:rPr sz="1800" i="1" spc="-90" dirty="0">
                <a:latin typeface="Trebuchet MS"/>
                <a:cs typeface="Trebuchet MS"/>
              </a:rPr>
              <a:t>destituição</a:t>
            </a:r>
            <a:r>
              <a:rPr sz="1800" i="1" spc="-200" dirty="0">
                <a:latin typeface="Trebuchet MS"/>
                <a:cs typeface="Trebuchet MS"/>
              </a:rPr>
              <a:t> </a:t>
            </a:r>
            <a:r>
              <a:rPr sz="1800" i="1" spc="-5" dirty="0">
                <a:latin typeface="Trebuchet MS"/>
                <a:cs typeface="Trebuchet MS"/>
              </a:rPr>
              <a:t>dos </a:t>
            </a:r>
            <a:r>
              <a:rPr sz="1800" i="1" spc="-530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antigos</a:t>
            </a:r>
            <a:r>
              <a:rPr sz="1800" i="1" spc="-204" dirty="0">
                <a:latin typeface="Trebuchet MS"/>
                <a:cs typeface="Trebuchet MS"/>
              </a:rPr>
              <a:t> </a:t>
            </a:r>
            <a:r>
              <a:rPr sz="1800" i="1" spc="-80" dirty="0">
                <a:latin typeface="Trebuchet MS"/>
                <a:cs typeface="Trebuchet MS"/>
              </a:rPr>
              <a:t>agentes</a:t>
            </a:r>
            <a:r>
              <a:rPr sz="1800" i="1" spc="-200" dirty="0">
                <a:latin typeface="Trebuchet MS"/>
                <a:cs typeface="Trebuchet MS"/>
              </a:rPr>
              <a:t> </a:t>
            </a:r>
            <a:r>
              <a:rPr sz="1800" i="1" spc="-75" dirty="0">
                <a:latin typeface="Trebuchet MS"/>
                <a:cs typeface="Trebuchet MS"/>
              </a:rPr>
              <a:t>de</a:t>
            </a:r>
            <a:r>
              <a:rPr sz="1800" i="1" spc="-180" dirty="0">
                <a:latin typeface="Trebuchet MS"/>
                <a:cs typeface="Trebuchet MS"/>
              </a:rPr>
              <a:t> </a:t>
            </a:r>
            <a:r>
              <a:rPr sz="1800" i="1" spc="-114" dirty="0">
                <a:latin typeface="Trebuchet MS"/>
                <a:cs typeface="Trebuchet MS"/>
              </a:rPr>
              <a:t>trabalho</a:t>
            </a:r>
            <a:r>
              <a:rPr sz="1800" i="1" spc="-200" dirty="0">
                <a:latin typeface="Trebuchet MS"/>
                <a:cs typeface="Trebuchet MS"/>
              </a:rPr>
              <a:t> </a:t>
            </a:r>
            <a:r>
              <a:rPr sz="1800" i="1" spc="-60" dirty="0">
                <a:latin typeface="Trebuchet MS"/>
                <a:cs typeface="Trebuchet MS"/>
              </a:rPr>
              <a:t>escravo</a:t>
            </a:r>
            <a:r>
              <a:rPr sz="1800" i="1" spc="-204" dirty="0">
                <a:latin typeface="Trebuchet MS"/>
                <a:cs typeface="Trebuchet MS"/>
              </a:rPr>
              <a:t> </a:t>
            </a:r>
            <a:r>
              <a:rPr sz="1800" i="1" spc="-75" dirty="0">
                <a:latin typeface="Trebuchet MS"/>
                <a:cs typeface="Trebuchet MS"/>
              </a:rPr>
              <a:t>de</a:t>
            </a:r>
            <a:r>
              <a:rPr sz="1800" i="1" spc="-180" dirty="0">
                <a:latin typeface="Trebuchet MS"/>
                <a:cs typeface="Trebuchet MS"/>
              </a:rPr>
              <a:t> </a:t>
            </a:r>
            <a:r>
              <a:rPr sz="1800" i="1" spc="-50" dirty="0">
                <a:latin typeface="Trebuchet MS"/>
                <a:cs typeface="Trebuchet MS"/>
              </a:rPr>
              <a:t>assistência</a:t>
            </a:r>
            <a:r>
              <a:rPr sz="1800" i="1" spc="-185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e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100" dirty="0">
                <a:latin typeface="Trebuchet MS"/>
                <a:cs typeface="Trebuchet MS"/>
              </a:rPr>
              <a:t>garantias</a:t>
            </a:r>
            <a:r>
              <a:rPr sz="1800" i="1" spc="-215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que</a:t>
            </a:r>
            <a:r>
              <a:rPr sz="1800" i="1" spc="-200" dirty="0">
                <a:latin typeface="Trebuchet MS"/>
                <a:cs typeface="Trebuchet MS"/>
              </a:rPr>
              <a:t> </a:t>
            </a:r>
            <a:r>
              <a:rPr sz="1800" i="1" spc="30" dirty="0">
                <a:latin typeface="Trebuchet MS"/>
                <a:cs typeface="Trebuchet MS"/>
              </a:rPr>
              <a:t>os</a:t>
            </a:r>
            <a:r>
              <a:rPr sz="1800" i="1" spc="-190" dirty="0">
                <a:latin typeface="Trebuchet MS"/>
                <a:cs typeface="Trebuchet MS"/>
              </a:rPr>
              <a:t> </a:t>
            </a:r>
            <a:r>
              <a:rPr sz="1800" i="1" spc="-75" dirty="0">
                <a:latin typeface="Trebuchet MS"/>
                <a:cs typeface="Trebuchet MS"/>
              </a:rPr>
              <a:t>protegessem</a:t>
            </a:r>
            <a:r>
              <a:rPr sz="1800" i="1" spc="-185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na</a:t>
            </a:r>
            <a:r>
              <a:rPr sz="1800" i="1" spc="-190" dirty="0">
                <a:latin typeface="Trebuchet MS"/>
                <a:cs typeface="Trebuchet MS"/>
              </a:rPr>
              <a:t> </a:t>
            </a:r>
            <a:r>
              <a:rPr sz="1800" i="1" spc="-80" dirty="0">
                <a:latin typeface="Trebuchet MS"/>
                <a:cs typeface="Trebuchet MS"/>
              </a:rPr>
              <a:t>transição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110" dirty="0">
                <a:latin typeface="Trebuchet MS"/>
                <a:cs typeface="Trebuchet MS"/>
              </a:rPr>
              <a:t>para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45" dirty="0">
                <a:latin typeface="Trebuchet MS"/>
                <a:cs typeface="Trebuchet MS"/>
              </a:rPr>
              <a:t>o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65" dirty="0">
                <a:latin typeface="Trebuchet MS"/>
                <a:cs typeface="Trebuchet MS"/>
              </a:rPr>
              <a:t>sistema </a:t>
            </a:r>
            <a:r>
              <a:rPr sz="1800" i="1" spc="-60" dirty="0">
                <a:latin typeface="Trebuchet MS"/>
                <a:cs typeface="Trebuchet MS"/>
              </a:rPr>
              <a:t> </a:t>
            </a:r>
            <a:r>
              <a:rPr sz="1800" i="1" spc="-80" dirty="0">
                <a:latin typeface="Trebuchet MS"/>
                <a:cs typeface="Trebuchet MS"/>
              </a:rPr>
              <a:t>de </a:t>
            </a:r>
            <a:r>
              <a:rPr sz="1800" i="1" spc="-114" dirty="0">
                <a:latin typeface="Trebuchet MS"/>
                <a:cs typeface="Trebuchet MS"/>
              </a:rPr>
              <a:t>trabalho </a:t>
            </a:r>
            <a:r>
              <a:rPr sz="1800" i="1" spc="-165" dirty="0">
                <a:latin typeface="Trebuchet MS"/>
                <a:cs typeface="Trebuchet MS"/>
              </a:rPr>
              <a:t>livre. </a:t>
            </a:r>
            <a:r>
              <a:rPr sz="1800" i="1" spc="65" dirty="0">
                <a:latin typeface="Trebuchet MS"/>
                <a:cs typeface="Trebuchet MS"/>
              </a:rPr>
              <a:t>Os </a:t>
            </a:r>
            <a:r>
              <a:rPr sz="1800" i="1" spc="-50" dirty="0">
                <a:latin typeface="Trebuchet MS"/>
                <a:cs typeface="Trebuchet MS"/>
              </a:rPr>
              <a:t>senhores </a:t>
            </a:r>
            <a:r>
              <a:rPr sz="1800" i="1" spc="-130" dirty="0">
                <a:latin typeface="Trebuchet MS"/>
                <a:cs typeface="Trebuchet MS"/>
              </a:rPr>
              <a:t>foram </a:t>
            </a:r>
            <a:r>
              <a:rPr sz="1800" i="1" spc="-85" dirty="0">
                <a:latin typeface="Trebuchet MS"/>
                <a:cs typeface="Trebuchet MS"/>
              </a:rPr>
              <a:t>eximidos </a:t>
            </a:r>
            <a:r>
              <a:rPr sz="1800" i="1" spc="-70" dirty="0">
                <a:latin typeface="Trebuchet MS"/>
                <a:cs typeface="Trebuchet MS"/>
              </a:rPr>
              <a:t>da </a:t>
            </a:r>
            <a:r>
              <a:rPr sz="1800" i="1" spc="-80" dirty="0">
                <a:latin typeface="Trebuchet MS"/>
                <a:cs typeface="Trebuchet MS"/>
              </a:rPr>
              <a:t>responsabilidade </a:t>
            </a:r>
            <a:r>
              <a:rPr sz="1800" i="1" spc="-90" dirty="0">
                <a:latin typeface="Trebuchet MS"/>
                <a:cs typeface="Trebuchet MS"/>
              </a:rPr>
              <a:t>pela </a:t>
            </a:r>
            <a:r>
              <a:rPr sz="1800" i="1" spc="-80" dirty="0">
                <a:latin typeface="Trebuchet MS"/>
                <a:cs typeface="Trebuchet MS"/>
              </a:rPr>
              <a:t>manutenção </a:t>
            </a:r>
            <a:r>
              <a:rPr sz="1800" i="1" spc="-85" dirty="0">
                <a:latin typeface="Trebuchet MS"/>
                <a:cs typeface="Trebuchet MS"/>
              </a:rPr>
              <a:t>e </a:t>
            </a:r>
            <a:r>
              <a:rPr sz="1800" i="1" spc="-65" dirty="0">
                <a:latin typeface="Trebuchet MS"/>
                <a:cs typeface="Trebuchet MS"/>
              </a:rPr>
              <a:t>segurança </a:t>
            </a:r>
            <a:r>
              <a:rPr sz="1800" i="1" spc="-5" dirty="0">
                <a:latin typeface="Trebuchet MS"/>
                <a:cs typeface="Trebuchet MS"/>
              </a:rPr>
              <a:t>dos </a:t>
            </a:r>
            <a:r>
              <a:rPr sz="1800" i="1" spc="-120" dirty="0">
                <a:latin typeface="Trebuchet MS"/>
                <a:cs typeface="Trebuchet MS"/>
              </a:rPr>
              <a:t>libertos, </a:t>
            </a:r>
            <a:r>
              <a:rPr sz="1800" i="1" spc="-530" dirty="0">
                <a:latin typeface="Trebuchet MS"/>
                <a:cs typeface="Trebuchet MS"/>
              </a:rPr>
              <a:t> </a:t>
            </a:r>
            <a:r>
              <a:rPr sz="1800" i="1" spc="-20" dirty="0">
                <a:latin typeface="Trebuchet MS"/>
                <a:cs typeface="Trebuchet MS"/>
              </a:rPr>
              <a:t>sem</a:t>
            </a:r>
            <a:r>
              <a:rPr sz="1800" i="1" spc="-180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que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45" dirty="0">
                <a:latin typeface="Trebuchet MS"/>
                <a:cs typeface="Trebuchet MS"/>
              </a:rPr>
              <a:t>o</a:t>
            </a:r>
            <a:r>
              <a:rPr sz="1800" i="1" spc="-190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Estado,</a:t>
            </a:r>
            <a:r>
              <a:rPr sz="1800" i="1" spc="-165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a</a:t>
            </a:r>
            <a:r>
              <a:rPr sz="1800" i="1" spc="-190" dirty="0">
                <a:latin typeface="Trebuchet MS"/>
                <a:cs typeface="Trebuchet MS"/>
              </a:rPr>
              <a:t> </a:t>
            </a:r>
            <a:r>
              <a:rPr sz="1800" i="1" spc="-145" dirty="0">
                <a:latin typeface="Trebuchet MS"/>
                <a:cs typeface="Trebuchet MS"/>
              </a:rPr>
              <a:t>Igreja</a:t>
            </a:r>
            <a:r>
              <a:rPr sz="1800" i="1" spc="-204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ou</a:t>
            </a:r>
            <a:r>
              <a:rPr sz="1800" i="1" spc="-175" dirty="0">
                <a:latin typeface="Trebuchet MS"/>
                <a:cs typeface="Trebuchet MS"/>
              </a:rPr>
              <a:t> </a:t>
            </a:r>
            <a:r>
              <a:rPr sz="1800" i="1" spc="-105" dirty="0">
                <a:latin typeface="Trebuchet MS"/>
                <a:cs typeface="Trebuchet MS"/>
              </a:rPr>
              <a:t>qualquer</a:t>
            </a:r>
            <a:r>
              <a:rPr sz="1800" i="1" spc="-225" dirty="0">
                <a:latin typeface="Trebuchet MS"/>
                <a:cs typeface="Trebuchet MS"/>
              </a:rPr>
              <a:t> </a:t>
            </a:r>
            <a:r>
              <a:rPr sz="1800" i="1" spc="-130" dirty="0">
                <a:latin typeface="Trebuchet MS"/>
                <a:cs typeface="Trebuchet MS"/>
              </a:rPr>
              <a:t>outra</a:t>
            </a:r>
            <a:r>
              <a:rPr sz="1800" i="1" spc="-190" dirty="0">
                <a:latin typeface="Trebuchet MS"/>
                <a:cs typeface="Trebuchet MS"/>
              </a:rPr>
              <a:t> </a:t>
            </a:r>
            <a:r>
              <a:rPr sz="1800" i="1" spc="-100" dirty="0">
                <a:latin typeface="Trebuchet MS"/>
                <a:cs typeface="Trebuchet MS"/>
              </a:rPr>
              <a:t>instituição</a:t>
            </a:r>
            <a:r>
              <a:rPr sz="1800" i="1" spc="-200" dirty="0">
                <a:latin typeface="Trebuchet MS"/>
                <a:cs typeface="Trebuchet MS"/>
              </a:rPr>
              <a:t> </a:t>
            </a:r>
            <a:r>
              <a:rPr sz="1800" i="1" spc="-15" dirty="0">
                <a:latin typeface="Trebuchet MS"/>
                <a:cs typeface="Trebuchet MS"/>
              </a:rPr>
              <a:t>assumisse</a:t>
            </a:r>
            <a:r>
              <a:rPr sz="1800" i="1" spc="-160" dirty="0">
                <a:latin typeface="Trebuchet MS"/>
                <a:cs typeface="Trebuchet MS"/>
              </a:rPr>
              <a:t> </a:t>
            </a:r>
            <a:r>
              <a:rPr sz="1800" i="1" spc="-60" dirty="0">
                <a:latin typeface="Trebuchet MS"/>
                <a:cs typeface="Trebuchet MS"/>
              </a:rPr>
              <a:t>encargos</a:t>
            </a:r>
            <a:r>
              <a:rPr sz="1800" i="1" spc="-185" dirty="0">
                <a:latin typeface="Trebuchet MS"/>
                <a:cs typeface="Trebuchet MS"/>
              </a:rPr>
              <a:t> </a:t>
            </a:r>
            <a:r>
              <a:rPr sz="1800" i="1" spc="-65" dirty="0">
                <a:latin typeface="Trebuchet MS"/>
                <a:cs typeface="Trebuchet MS"/>
              </a:rPr>
              <a:t>especiais,</a:t>
            </a:r>
            <a:r>
              <a:rPr sz="1800" i="1" spc="-185" dirty="0">
                <a:latin typeface="Trebuchet MS"/>
                <a:cs typeface="Trebuchet MS"/>
              </a:rPr>
              <a:t> </a:t>
            </a:r>
            <a:r>
              <a:rPr sz="1800" i="1" spc="-90" dirty="0">
                <a:latin typeface="Trebuchet MS"/>
                <a:cs typeface="Trebuchet MS"/>
              </a:rPr>
              <a:t>que</a:t>
            </a:r>
            <a:r>
              <a:rPr sz="1800" i="1" spc="-185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tivessem</a:t>
            </a:r>
            <a:r>
              <a:rPr sz="1800" i="1" spc="-190" dirty="0">
                <a:latin typeface="Trebuchet MS"/>
                <a:cs typeface="Trebuchet MS"/>
              </a:rPr>
              <a:t> </a:t>
            </a:r>
            <a:r>
              <a:rPr sz="1800" i="1" spc="-105" dirty="0">
                <a:latin typeface="Trebuchet MS"/>
                <a:cs typeface="Trebuchet MS"/>
              </a:rPr>
              <a:t>por</a:t>
            </a:r>
            <a:r>
              <a:rPr sz="1800" i="1" spc="-175" dirty="0">
                <a:latin typeface="Trebuchet MS"/>
                <a:cs typeface="Trebuchet MS"/>
              </a:rPr>
              <a:t> </a:t>
            </a:r>
            <a:r>
              <a:rPr sz="1800" i="1" spc="-125" dirty="0">
                <a:latin typeface="Trebuchet MS"/>
                <a:cs typeface="Trebuchet MS"/>
              </a:rPr>
              <a:t>objeto </a:t>
            </a:r>
            <a:r>
              <a:rPr sz="1800" i="1" spc="-120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prepará-los </a:t>
            </a:r>
            <a:r>
              <a:rPr sz="1800" i="1" spc="-110" dirty="0">
                <a:latin typeface="Trebuchet MS"/>
                <a:cs typeface="Trebuchet MS"/>
              </a:rPr>
              <a:t>para </a:t>
            </a:r>
            <a:r>
              <a:rPr sz="1800" i="1" spc="-45" dirty="0">
                <a:latin typeface="Trebuchet MS"/>
                <a:cs typeface="Trebuchet MS"/>
              </a:rPr>
              <a:t>o </a:t>
            </a:r>
            <a:r>
              <a:rPr sz="1800" i="1" spc="-70" dirty="0">
                <a:latin typeface="Trebuchet MS"/>
                <a:cs typeface="Trebuchet MS"/>
              </a:rPr>
              <a:t>novo </a:t>
            </a:r>
            <a:r>
              <a:rPr sz="1800" i="1" spc="-125" dirty="0">
                <a:latin typeface="Trebuchet MS"/>
                <a:cs typeface="Trebuchet MS"/>
              </a:rPr>
              <a:t>regime </a:t>
            </a:r>
            <a:r>
              <a:rPr sz="1800" i="1" spc="-80" dirty="0">
                <a:latin typeface="Trebuchet MS"/>
                <a:cs typeface="Trebuchet MS"/>
              </a:rPr>
              <a:t>de </a:t>
            </a:r>
            <a:r>
              <a:rPr sz="1800" i="1" spc="-90" dirty="0">
                <a:latin typeface="Trebuchet MS"/>
                <a:cs typeface="Trebuchet MS"/>
              </a:rPr>
              <a:t>organização </a:t>
            </a:r>
            <a:r>
              <a:rPr sz="1800" i="1" spc="-70" dirty="0">
                <a:latin typeface="Trebuchet MS"/>
                <a:cs typeface="Trebuchet MS"/>
              </a:rPr>
              <a:t>da </a:t>
            </a:r>
            <a:r>
              <a:rPr sz="1800" i="1" spc="-105" dirty="0">
                <a:latin typeface="Trebuchet MS"/>
                <a:cs typeface="Trebuchet MS"/>
              </a:rPr>
              <a:t>vida </a:t>
            </a:r>
            <a:r>
              <a:rPr sz="1800" i="1" spc="-85" dirty="0">
                <a:latin typeface="Trebuchet MS"/>
                <a:cs typeface="Trebuchet MS"/>
              </a:rPr>
              <a:t>e </a:t>
            </a:r>
            <a:r>
              <a:rPr sz="1800" i="1" spc="-55" dirty="0">
                <a:latin typeface="Trebuchet MS"/>
                <a:cs typeface="Trebuchet MS"/>
              </a:rPr>
              <a:t>do </a:t>
            </a:r>
            <a:r>
              <a:rPr sz="1800" i="1" spc="-135" dirty="0">
                <a:latin typeface="Trebuchet MS"/>
                <a:cs typeface="Trebuchet MS"/>
              </a:rPr>
              <a:t>trabalho. </a:t>
            </a:r>
            <a:r>
              <a:rPr sz="1800" i="1" spc="-190" dirty="0">
                <a:latin typeface="Trebuchet MS"/>
                <a:cs typeface="Trebuchet MS"/>
              </a:rPr>
              <a:t>(...) </a:t>
            </a:r>
            <a:r>
              <a:rPr sz="1800" i="1" spc="45" dirty="0">
                <a:latin typeface="Trebuchet MS"/>
                <a:cs typeface="Trebuchet MS"/>
              </a:rPr>
              <a:t>Essas </a:t>
            </a:r>
            <a:r>
              <a:rPr sz="1800" i="1" spc="-75" dirty="0">
                <a:latin typeface="Trebuchet MS"/>
                <a:cs typeface="Trebuchet MS"/>
              </a:rPr>
              <a:t>facetas </a:t>
            </a:r>
            <a:r>
              <a:rPr sz="1800" i="1" spc="-70" dirty="0">
                <a:latin typeface="Trebuchet MS"/>
                <a:cs typeface="Trebuchet MS"/>
              </a:rPr>
              <a:t>da </a:t>
            </a:r>
            <a:r>
              <a:rPr sz="1800" i="1" spc="-65" dirty="0">
                <a:latin typeface="Trebuchet MS"/>
                <a:cs typeface="Trebuchet MS"/>
              </a:rPr>
              <a:t>situação </a:t>
            </a:r>
            <a:r>
              <a:rPr sz="1800" i="1" spc="-190" dirty="0">
                <a:latin typeface="Trebuchet MS"/>
                <a:cs typeface="Trebuchet MS"/>
              </a:rPr>
              <a:t>(...) </a:t>
            </a:r>
            <a:r>
              <a:rPr sz="1800" i="1" spc="-185" dirty="0">
                <a:latin typeface="Trebuchet MS"/>
                <a:cs typeface="Trebuchet MS"/>
              </a:rPr>
              <a:t> </a:t>
            </a:r>
            <a:r>
              <a:rPr sz="1800" i="1" spc="-130" dirty="0">
                <a:latin typeface="Trebuchet MS"/>
                <a:cs typeface="Trebuchet MS"/>
              </a:rPr>
              <a:t>imprimiram</a:t>
            </a:r>
            <a:r>
              <a:rPr sz="1800" i="1" spc="-240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à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Abolição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45" dirty="0">
                <a:latin typeface="Trebuchet MS"/>
                <a:cs typeface="Trebuchet MS"/>
              </a:rPr>
              <a:t>o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120" dirty="0">
                <a:latin typeface="Trebuchet MS"/>
                <a:cs typeface="Trebuchet MS"/>
              </a:rPr>
              <a:t>caráter</a:t>
            </a:r>
            <a:r>
              <a:rPr sz="1800" i="1" spc="-200" dirty="0">
                <a:latin typeface="Trebuchet MS"/>
                <a:cs typeface="Trebuchet MS"/>
              </a:rPr>
              <a:t> </a:t>
            </a:r>
            <a:r>
              <a:rPr sz="1800" i="1" spc="-80" dirty="0">
                <a:latin typeface="Trebuchet MS"/>
                <a:cs typeface="Trebuchet MS"/>
              </a:rPr>
              <a:t>de</a:t>
            </a:r>
            <a:r>
              <a:rPr sz="1800" i="1" spc="-180" dirty="0">
                <a:latin typeface="Trebuchet MS"/>
                <a:cs typeface="Trebuchet MS"/>
              </a:rPr>
              <a:t> </a:t>
            </a:r>
            <a:r>
              <a:rPr sz="1800" i="1" spc="-75" dirty="0">
                <a:latin typeface="Trebuchet MS"/>
                <a:cs typeface="Trebuchet MS"/>
              </a:rPr>
              <a:t>uma</a:t>
            </a:r>
            <a:r>
              <a:rPr sz="1800" i="1" spc="-215" dirty="0">
                <a:latin typeface="Trebuchet MS"/>
                <a:cs typeface="Trebuchet MS"/>
              </a:rPr>
              <a:t> </a:t>
            </a:r>
            <a:r>
              <a:rPr sz="1800" i="1" spc="-60" dirty="0">
                <a:latin typeface="Trebuchet MS"/>
                <a:cs typeface="Trebuchet MS"/>
              </a:rPr>
              <a:t>espoliação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125" dirty="0">
                <a:latin typeface="Trebuchet MS"/>
                <a:cs typeface="Trebuchet MS"/>
              </a:rPr>
              <a:t>extrema</a:t>
            </a:r>
            <a:r>
              <a:rPr sz="1800" i="1" spc="-210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e</a:t>
            </a:r>
            <a:r>
              <a:rPr sz="1800" i="1" spc="-200" dirty="0">
                <a:latin typeface="Trebuchet MS"/>
                <a:cs typeface="Trebuchet MS"/>
              </a:rPr>
              <a:t> </a:t>
            </a:r>
            <a:r>
              <a:rPr sz="1800" i="1" spc="-150" dirty="0">
                <a:latin typeface="Trebuchet MS"/>
                <a:cs typeface="Trebuchet MS"/>
              </a:rPr>
              <a:t>cruel”.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spc="-45" dirty="0">
                <a:latin typeface="Trebuchet MS"/>
                <a:cs typeface="Trebuchet MS"/>
              </a:rPr>
              <a:t>Sociólogo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Florestan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Fernandes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(1920-1995).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Em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um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livro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clássico,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chamado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i="1" spc="-55" dirty="0">
                <a:latin typeface="Trebuchet MS"/>
                <a:cs typeface="Trebuchet MS"/>
              </a:rPr>
              <a:t>A</a:t>
            </a:r>
            <a:r>
              <a:rPr sz="1800" i="1" spc="-190" dirty="0">
                <a:latin typeface="Trebuchet MS"/>
                <a:cs typeface="Trebuchet MS"/>
              </a:rPr>
              <a:t> </a:t>
            </a:r>
            <a:r>
              <a:rPr sz="1800" i="1" spc="-105" dirty="0">
                <a:latin typeface="Trebuchet MS"/>
                <a:cs typeface="Trebuchet MS"/>
              </a:rPr>
              <a:t>integração</a:t>
            </a:r>
            <a:r>
              <a:rPr sz="1800" i="1" spc="-210" dirty="0">
                <a:latin typeface="Trebuchet MS"/>
                <a:cs typeface="Trebuchet MS"/>
              </a:rPr>
              <a:t> </a:t>
            </a:r>
            <a:r>
              <a:rPr sz="1800" i="1" spc="-55" dirty="0">
                <a:latin typeface="Trebuchet MS"/>
                <a:cs typeface="Trebuchet MS"/>
              </a:rPr>
              <a:t>do</a:t>
            </a:r>
            <a:r>
              <a:rPr sz="1800" i="1" spc="-185" dirty="0">
                <a:latin typeface="Trebuchet MS"/>
                <a:cs typeface="Trebuchet MS"/>
              </a:rPr>
              <a:t> </a:t>
            </a:r>
            <a:r>
              <a:rPr sz="1800" i="1" spc="-105" dirty="0">
                <a:latin typeface="Trebuchet MS"/>
                <a:cs typeface="Trebuchet MS"/>
              </a:rPr>
              <a:t>negro</a:t>
            </a:r>
            <a:r>
              <a:rPr sz="1800" i="1" spc="-190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na</a:t>
            </a:r>
            <a:endParaRPr sz="1800">
              <a:latin typeface="Trebuchet MS"/>
              <a:cs typeface="Trebuchet MS"/>
            </a:endParaRPr>
          </a:p>
          <a:p>
            <a:pPr marR="6350" algn="r">
              <a:lnSpc>
                <a:spcPct val="100000"/>
              </a:lnSpc>
            </a:pPr>
            <a:r>
              <a:rPr sz="1800" i="1" spc="90" dirty="0">
                <a:latin typeface="Trebuchet MS"/>
                <a:cs typeface="Trebuchet MS"/>
              </a:rPr>
              <a:t>s</a:t>
            </a:r>
            <a:r>
              <a:rPr sz="1800" i="1" spc="-65" dirty="0">
                <a:latin typeface="Trebuchet MS"/>
                <a:cs typeface="Trebuchet MS"/>
              </a:rPr>
              <a:t>oc</a:t>
            </a:r>
            <a:r>
              <a:rPr sz="1800" i="1" spc="-35" dirty="0">
                <a:latin typeface="Trebuchet MS"/>
                <a:cs typeface="Trebuchet MS"/>
              </a:rPr>
              <a:t>i</a:t>
            </a:r>
            <a:r>
              <a:rPr sz="1800" i="1" spc="-80" dirty="0">
                <a:latin typeface="Trebuchet MS"/>
                <a:cs typeface="Trebuchet MS"/>
              </a:rPr>
              <a:t>ed</a:t>
            </a:r>
            <a:r>
              <a:rPr sz="1800" i="1" spc="-75" dirty="0">
                <a:latin typeface="Trebuchet MS"/>
                <a:cs typeface="Trebuchet MS"/>
              </a:rPr>
              <a:t>ade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80" dirty="0">
                <a:latin typeface="Trebuchet MS"/>
                <a:cs typeface="Trebuchet MS"/>
              </a:rPr>
              <a:t>de</a:t>
            </a:r>
            <a:r>
              <a:rPr sz="1800" i="1" spc="-180" dirty="0">
                <a:latin typeface="Trebuchet MS"/>
                <a:cs typeface="Trebuchet MS"/>
              </a:rPr>
              <a:t> </a:t>
            </a:r>
            <a:r>
              <a:rPr sz="1800" i="1" spc="-55" dirty="0">
                <a:latin typeface="Trebuchet MS"/>
                <a:cs typeface="Trebuchet MS"/>
              </a:rPr>
              <a:t>c</a:t>
            </a:r>
            <a:r>
              <a:rPr sz="1800" i="1" spc="-30" dirty="0">
                <a:latin typeface="Trebuchet MS"/>
                <a:cs typeface="Trebuchet MS"/>
              </a:rPr>
              <a:t>l</a:t>
            </a:r>
            <a:r>
              <a:rPr sz="1800" i="1" spc="20" dirty="0">
                <a:latin typeface="Trebuchet MS"/>
                <a:cs typeface="Trebuchet MS"/>
              </a:rPr>
              <a:t>a</a:t>
            </a:r>
            <a:r>
              <a:rPr sz="1800" i="1" spc="5" dirty="0">
                <a:latin typeface="Trebuchet MS"/>
                <a:cs typeface="Trebuchet MS"/>
              </a:rPr>
              <a:t>s</a:t>
            </a:r>
            <a:r>
              <a:rPr sz="1800" i="1" spc="90" dirty="0">
                <a:latin typeface="Trebuchet MS"/>
                <a:cs typeface="Trebuchet MS"/>
              </a:rPr>
              <a:t>s</a:t>
            </a:r>
            <a:r>
              <a:rPr sz="1800" i="1" spc="5" dirty="0">
                <a:latin typeface="Trebuchet MS"/>
                <a:cs typeface="Trebuchet MS"/>
              </a:rPr>
              <a:t>es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18857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Lu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nt</a:t>
            </a:r>
            <a:r>
              <a:rPr sz="1800" spc="-135" dirty="0">
                <a:latin typeface="Trebuchet MS"/>
                <a:cs typeface="Trebuchet MS"/>
              </a:rPr>
              <a:t>i</a:t>
            </a:r>
            <a:r>
              <a:rPr sz="1800" spc="-145" dirty="0">
                <a:latin typeface="Trebuchet MS"/>
                <a:cs typeface="Trebuchet MS"/>
              </a:rPr>
              <a:t>r</a:t>
            </a:r>
            <a:r>
              <a:rPr sz="1800" spc="-190" dirty="0">
                <a:latin typeface="Trebuchet MS"/>
                <a:cs typeface="Trebuchet MS"/>
              </a:rPr>
              <a:t>r</a:t>
            </a:r>
            <a:r>
              <a:rPr sz="1800" spc="-35" dirty="0">
                <a:latin typeface="Trebuchet MS"/>
                <a:cs typeface="Trebuchet MS"/>
              </a:rPr>
              <a:t>aci</a:t>
            </a:r>
            <a:r>
              <a:rPr sz="1800" spc="-4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299085" marR="2984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25" dirty="0">
                <a:solidFill>
                  <a:srgbClr val="464646"/>
                </a:solidFill>
                <a:latin typeface="Trebuchet MS"/>
                <a:cs typeface="Trebuchet MS"/>
              </a:rPr>
              <a:t>ACELERADA</a:t>
            </a:r>
            <a:r>
              <a:rPr sz="1800" b="1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464646"/>
                </a:solidFill>
                <a:latin typeface="Trebuchet MS"/>
                <a:cs typeface="Trebuchet MS"/>
              </a:rPr>
              <a:t>TRANSFORMAÇÃO</a:t>
            </a:r>
            <a:r>
              <a:rPr sz="1800" b="1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Brasil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64646"/>
                </a:solidFill>
                <a:latin typeface="Trebuchet MS"/>
                <a:cs typeface="Trebuchet MS"/>
              </a:rPr>
              <a:t>das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últimas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três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décadas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século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XIX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era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uma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sociedade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em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acelerada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transformação.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atividade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cafeeira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vinha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ganhando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centro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cena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desde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pelo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menos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1840.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spc="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setor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exportador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torna-se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polo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dinâmico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economia,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constituindo-se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no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principal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elo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do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País 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com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mercado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mundial.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Havia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outras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atividades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monta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ligadas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à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exportação,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como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borracha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cana.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64646"/>
                </a:solidFill>
                <a:latin typeface="Trebuchet MS"/>
                <a:cs typeface="Trebuchet MS"/>
              </a:rPr>
              <a:t>Mas,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spc="-5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464646"/>
                </a:solidFill>
                <a:latin typeface="Trebuchet MS"/>
                <a:cs typeface="Trebuchet MS"/>
              </a:rPr>
              <a:t>essa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30" dirty="0">
                <a:solidFill>
                  <a:srgbClr val="464646"/>
                </a:solidFill>
                <a:latin typeface="Trebuchet MS"/>
                <a:cs typeface="Trebuchet MS"/>
              </a:rPr>
              <a:t>altura,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supremacia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café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era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incontestável.</a:t>
            </a:r>
            <a:endParaRPr sz="1800">
              <a:latin typeface="Trebuchet MS"/>
              <a:cs typeface="Trebuchet MS"/>
            </a:endParaRPr>
          </a:p>
          <a:p>
            <a:pPr marL="299085" marR="5080">
              <a:lnSpc>
                <a:spcPct val="100000"/>
              </a:lnSpc>
              <a:spcBef>
                <a:spcPts val="5"/>
              </a:spcBef>
            </a:pPr>
            <a:r>
              <a:rPr sz="1800" b="1" spc="-45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b="1" dirty="0">
                <a:solidFill>
                  <a:srgbClr val="464646"/>
                </a:solidFill>
                <a:latin typeface="Trebuchet MS"/>
                <a:cs typeface="Trebuchet MS"/>
              </a:rPr>
              <a:t>CAMPANHA </a:t>
            </a:r>
            <a:r>
              <a:rPr sz="1800" b="1" spc="-30" dirty="0">
                <a:solidFill>
                  <a:srgbClr val="464646"/>
                </a:solidFill>
                <a:latin typeface="Trebuchet MS"/>
                <a:cs typeface="Trebuchet MS"/>
              </a:rPr>
              <a:t>ABOLICIONISTA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Embora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rebeliões,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fugas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organização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quilombos 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já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existissem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no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Brasil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desde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século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XVI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várias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rebeliões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regionais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já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tivessem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emancipação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dos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cativos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em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464646"/>
                </a:solidFill>
                <a:latin typeface="Trebuchet MS"/>
                <a:cs typeface="Trebuchet MS"/>
              </a:rPr>
              <a:t>pauta,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uma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campanha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organizada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464646"/>
                </a:solidFill>
                <a:latin typeface="Trebuchet MS"/>
                <a:cs typeface="Trebuchet MS"/>
              </a:rPr>
              <a:t>só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acontece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nas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últimas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décadas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século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XIX.</a:t>
            </a:r>
            <a:endParaRPr sz="1800">
              <a:latin typeface="Trebuchet MS"/>
              <a:cs typeface="Trebuchet MS"/>
            </a:endParaRPr>
          </a:p>
          <a:p>
            <a:pPr marL="299085" marR="98425">
              <a:lnSpc>
                <a:spcPct val="100000"/>
              </a:lnSpc>
            </a:pP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questão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entra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na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agenda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institucional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partir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final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agosto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1880,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quando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é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fundada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Sociedade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Brasileira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Contra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Escravidão.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Começavam,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no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Parlamento,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464646"/>
                </a:solidFill>
                <a:latin typeface="Trebuchet MS"/>
                <a:cs typeface="Trebuchet MS"/>
              </a:rPr>
              <a:t>os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debates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sobre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projeto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libertação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geral,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apresentado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pelo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deputado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pernambucano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Joaquim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Nabuco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(1849-1910).</a:t>
            </a:r>
            <a:endParaRPr sz="1800">
              <a:latin typeface="Trebuchet MS"/>
              <a:cs typeface="Trebuchet MS"/>
            </a:endParaRPr>
          </a:p>
          <a:p>
            <a:pPr marL="299085" marR="7683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Uma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intensa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pressão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popular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resulta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na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libertação 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dos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negros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no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Ceará,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em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1884.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Uma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aguda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crise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na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lavoura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reflexos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64646"/>
                </a:solidFill>
                <a:latin typeface="Trebuchet MS"/>
                <a:cs typeface="Trebuchet MS"/>
              </a:rPr>
              <a:t>seca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1877,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além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ação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grupos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urbanos,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inviabilizaram</a:t>
            </a:r>
            <a:r>
              <a:rPr sz="1800" spc="-229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regime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cativeiro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na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30" dirty="0">
                <a:solidFill>
                  <a:srgbClr val="464646"/>
                </a:solidFill>
                <a:latin typeface="Trebuchet MS"/>
                <a:cs typeface="Trebuchet MS"/>
              </a:rPr>
              <a:t>região.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Incentivado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por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64646"/>
                </a:solidFill>
                <a:latin typeface="Trebuchet MS"/>
                <a:cs typeface="Trebuchet MS"/>
              </a:rPr>
              <a:t>esse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desenlace,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abolicionismo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toma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ares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movimento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em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diversas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províncias,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como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Rio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Grande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Sul,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Amazonas,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Goiás,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Pará,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Rio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Grande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Norte,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Piauí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464646"/>
                </a:solidFill>
                <a:latin typeface="Trebuchet MS"/>
                <a:cs typeface="Trebuchet MS"/>
              </a:rPr>
              <a:t>Paraná.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6157595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Lu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nt</a:t>
            </a:r>
            <a:r>
              <a:rPr sz="1800" spc="-135" dirty="0">
                <a:latin typeface="Trebuchet MS"/>
                <a:cs typeface="Trebuchet MS"/>
              </a:rPr>
              <a:t>i</a:t>
            </a:r>
            <a:r>
              <a:rPr sz="1800" spc="-145" dirty="0">
                <a:latin typeface="Trebuchet MS"/>
                <a:cs typeface="Trebuchet MS"/>
              </a:rPr>
              <a:t>r</a:t>
            </a:r>
            <a:r>
              <a:rPr sz="1800" spc="-190" dirty="0">
                <a:latin typeface="Trebuchet MS"/>
                <a:cs typeface="Trebuchet MS"/>
              </a:rPr>
              <a:t>r</a:t>
            </a:r>
            <a:r>
              <a:rPr sz="1800" spc="-35" dirty="0">
                <a:latin typeface="Trebuchet MS"/>
                <a:cs typeface="Trebuchet MS"/>
              </a:rPr>
              <a:t>aci</a:t>
            </a:r>
            <a:r>
              <a:rPr sz="1800" spc="-4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299085" marR="3810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30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mes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mo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emp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,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P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aí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pa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90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4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incen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va</a:t>
            </a:r>
            <a:r>
              <a:rPr sz="1800" spc="-29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,</a:t>
            </a:r>
            <a:r>
              <a:rPr sz="1800" spc="-229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desde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1870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,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a  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ent</a:t>
            </a:r>
            <a:r>
              <a:rPr sz="1800" spc="-14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ad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65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ab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lh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ado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5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mi</a:t>
            </a:r>
            <a:r>
              <a:rPr sz="1800" spc="-150" dirty="0">
                <a:solidFill>
                  <a:srgbClr val="464646"/>
                </a:solidFill>
                <a:latin typeface="Trebuchet MS"/>
                <a:cs typeface="Trebuchet MS"/>
              </a:rPr>
              <a:t>g</a:t>
            </a:r>
            <a:r>
              <a:rPr sz="1800" spc="-16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an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5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165" dirty="0">
                <a:solidFill>
                  <a:srgbClr val="464646"/>
                </a:solidFill>
                <a:latin typeface="Trebuchet MS"/>
                <a:cs typeface="Trebuchet MS"/>
              </a:rPr>
              <a:t>–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p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nc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palmente</a:t>
            </a:r>
            <a:r>
              <a:rPr sz="1800" spc="-2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eu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opeus</a:t>
            </a:r>
            <a:endParaRPr sz="1800">
              <a:latin typeface="Trebuchet MS"/>
              <a:cs typeface="Trebuchet MS"/>
            </a:endParaRPr>
          </a:p>
          <a:p>
            <a:pPr marL="299085" marR="5080">
              <a:lnSpc>
                <a:spcPct val="100000"/>
              </a:lnSpc>
            </a:pPr>
            <a:r>
              <a:rPr sz="1800" spc="165" dirty="0">
                <a:solidFill>
                  <a:srgbClr val="464646"/>
                </a:solidFill>
                <a:latin typeface="Trebuchet MS"/>
                <a:cs typeface="Trebuchet MS"/>
              </a:rPr>
              <a:t>–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para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464646"/>
                </a:solidFill>
                <a:latin typeface="Trebuchet MS"/>
                <a:cs typeface="Trebuchet MS"/>
              </a:rPr>
              <a:t>as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lavouras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Sudeste.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464646"/>
                </a:solidFill>
                <a:latin typeface="Trebuchet MS"/>
                <a:cs typeface="Trebuchet MS"/>
              </a:rPr>
              <a:t>É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um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período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em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que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convivem,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lado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lado,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escravos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assalariados.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464646"/>
                </a:solidFill>
                <a:latin typeface="Trebuchet MS"/>
                <a:cs typeface="Trebuchet MS"/>
              </a:rPr>
              <a:t>Os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números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entrada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estrangeiros </a:t>
            </a:r>
            <a:r>
              <a:rPr sz="1800" spc="-10" dirty="0">
                <a:solidFill>
                  <a:srgbClr val="464646"/>
                </a:solidFill>
                <a:latin typeface="Trebuchet MS"/>
                <a:cs typeface="Trebuchet MS"/>
              </a:rPr>
              <a:t>são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eloquentes. 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Segundo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IBGE,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entre 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1871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1880,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chegam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ao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Brasil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64646"/>
                </a:solidFill>
                <a:latin typeface="Trebuchet MS"/>
                <a:cs typeface="Trebuchet MS"/>
              </a:rPr>
              <a:t>219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mil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imigrantes.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464646"/>
                </a:solidFill>
                <a:latin typeface="Trebuchet MS"/>
                <a:cs typeface="Trebuchet MS"/>
              </a:rPr>
              <a:t>Na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década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seguinte, </a:t>
            </a:r>
            <a:r>
              <a:rPr sz="1800" spc="-5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número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salta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para </a:t>
            </a:r>
            <a:r>
              <a:rPr sz="1800" spc="-10" dirty="0">
                <a:solidFill>
                  <a:srgbClr val="464646"/>
                </a:solidFill>
                <a:latin typeface="Trebuchet MS"/>
                <a:cs typeface="Trebuchet MS"/>
              </a:rPr>
              <a:t>525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mil.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E,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no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último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decênio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século 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X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IX,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64646"/>
                </a:solidFill>
                <a:latin typeface="Trebuchet MS"/>
                <a:cs typeface="Trebuchet MS"/>
              </a:rPr>
              <a:t>apó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Abol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ç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ã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,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l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soma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1,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1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3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45" dirty="0">
                <a:solidFill>
                  <a:srgbClr val="464646"/>
                </a:solidFill>
                <a:latin typeface="Trebuchet MS"/>
                <a:cs typeface="Trebuchet MS"/>
              </a:rPr>
              <a:t>m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lh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ã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299085" marR="7620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mplan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ç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ã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uma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di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nâ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m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c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c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api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ali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165" dirty="0">
                <a:solidFill>
                  <a:srgbClr val="464646"/>
                </a:solidFill>
                <a:latin typeface="Trebuchet MS"/>
                <a:cs typeface="Trebuchet MS"/>
              </a:rPr>
              <a:t>–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m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150" dirty="0">
                <a:solidFill>
                  <a:srgbClr val="464646"/>
                </a:solidFill>
                <a:latin typeface="Trebuchet MS"/>
                <a:cs typeface="Trebuchet MS"/>
              </a:rPr>
              <a:t>er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ali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z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ad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4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64646"/>
                </a:solidFill>
                <a:latin typeface="Trebuchet MS"/>
                <a:cs typeface="Trebuchet MS"/>
              </a:rPr>
              <a:t>nos 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negócios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ligados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à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exportação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café,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como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464646"/>
                </a:solidFill>
                <a:latin typeface="Trebuchet MS"/>
                <a:cs typeface="Trebuchet MS"/>
              </a:rPr>
              <a:t>casas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bancárias,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estradas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55" dirty="0">
                <a:solidFill>
                  <a:srgbClr val="464646"/>
                </a:solidFill>
                <a:latin typeface="Trebuchet MS"/>
                <a:cs typeface="Trebuchet MS"/>
              </a:rPr>
              <a:t>ferro,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bolsa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valores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40" dirty="0">
                <a:solidFill>
                  <a:srgbClr val="464646"/>
                </a:solidFill>
                <a:latin typeface="Trebuchet MS"/>
                <a:cs typeface="Trebuchet MS"/>
              </a:rPr>
              <a:t>etc.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165" dirty="0">
                <a:solidFill>
                  <a:srgbClr val="464646"/>
                </a:solidFill>
                <a:latin typeface="Trebuchet MS"/>
                <a:cs typeface="Trebuchet MS"/>
              </a:rPr>
              <a:t>–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vai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64646"/>
                </a:solidFill>
                <a:latin typeface="Trebuchet MS"/>
                <a:cs typeface="Trebuchet MS"/>
              </a:rPr>
              <a:t>se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irradiando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pela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464646"/>
                </a:solidFill>
                <a:latin typeface="Trebuchet MS"/>
                <a:cs typeface="Trebuchet MS"/>
              </a:rPr>
              <a:t>ba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p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odu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130" dirty="0">
                <a:solidFill>
                  <a:srgbClr val="464646"/>
                </a:solidFill>
                <a:latin typeface="Trebuchet MS"/>
                <a:cs typeface="Trebuchet MS"/>
              </a:rPr>
              <a:t>va.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5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90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f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z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64646"/>
                </a:solidFill>
                <a:latin typeface="Trebuchet MS"/>
                <a:cs typeface="Trebuchet MS"/>
              </a:rPr>
              <a:t>com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que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p</a:t>
            </a:r>
            <a:r>
              <a:rPr sz="1800" spc="-140" dirty="0">
                <a:solidFill>
                  <a:srgbClr val="464646"/>
                </a:solidFill>
                <a:latin typeface="Trebuchet MS"/>
                <a:cs typeface="Trebuchet MS"/>
              </a:rPr>
              <a:t>ar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da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464646"/>
                </a:solidFill>
                <a:latin typeface="Trebuchet MS"/>
                <a:cs typeface="Trebuchet MS"/>
              </a:rPr>
              <a:t>ol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130" dirty="0">
                <a:solidFill>
                  <a:srgbClr val="464646"/>
                </a:solidFill>
                <a:latin typeface="Trebuchet MS"/>
                <a:cs typeface="Trebuchet MS"/>
              </a:rPr>
              <a:t>g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14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110" dirty="0">
                <a:solidFill>
                  <a:srgbClr val="464646"/>
                </a:solidFill>
                <a:latin typeface="Trebuchet MS"/>
                <a:cs typeface="Trebuchet MS"/>
              </a:rPr>
              <a:t>qu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ag</a:t>
            </a:r>
            <a:r>
              <a:rPr sz="1800" spc="-14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ár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e 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transforme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numa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florescente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burguesia,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estabelecendo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novas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65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elaçõ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105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50" dirty="0">
                <a:solidFill>
                  <a:srgbClr val="464646"/>
                </a:solidFill>
                <a:latin typeface="Trebuchet MS"/>
                <a:cs typeface="Trebuchet MS"/>
              </a:rPr>
              <a:t>ociais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e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mud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ando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25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8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464646"/>
                </a:solidFill>
                <a:latin typeface="Trebuchet MS"/>
                <a:cs typeface="Trebuchet MS"/>
              </a:rPr>
              <a:t>as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c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140" dirty="0">
                <a:solidFill>
                  <a:srgbClr val="464646"/>
                </a:solidFill>
                <a:latin typeface="Trebuchet MS"/>
                <a:cs typeface="Trebuchet MS"/>
              </a:rPr>
              <a:t>r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a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c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150" dirty="0">
                <a:solidFill>
                  <a:srgbClr val="464646"/>
                </a:solidFill>
                <a:latin typeface="Trebuchet MS"/>
                <a:cs typeface="Trebuchet MS"/>
              </a:rPr>
              <a:t>er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í</a:t>
            </a:r>
            <a:r>
              <a:rPr sz="1800" spc="85" dirty="0">
                <a:solidFill>
                  <a:srgbClr val="464646"/>
                </a:solidFill>
                <a:latin typeface="Trebuchet MS"/>
                <a:cs typeface="Trebuchet MS"/>
              </a:rPr>
              <a:t>s</a:t>
            </a:r>
            <a:r>
              <a:rPr sz="1800" spc="-175" dirty="0">
                <a:solidFill>
                  <a:srgbClr val="464646"/>
                </a:solidFill>
                <a:latin typeface="Trebuchet MS"/>
                <a:cs typeface="Trebuchet MS"/>
              </a:rPr>
              <a:t>t</a:t>
            </a:r>
            <a:r>
              <a:rPr sz="1800" spc="-125" dirty="0">
                <a:solidFill>
                  <a:srgbClr val="464646"/>
                </a:solidFill>
                <a:latin typeface="Trebuchet MS"/>
                <a:cs typeface="Trebuchet MS"/>
              </a:rPr>
              <a:t>i</a:t>
            </a:r>
            <a:r>
              <a:rPr sz="1800" spc="-20" dirty="0">
                <a:solidFill>
                  <a:srgbClr val="464646"/>
                </a:solidFill>
                <a:latin typeface="Trebuchet MS"/>
                <a:cs typeface="Trebuchet MS"/>
              </a:rPr>
              <a:t>c</a:t>
            </a:r>
            <a:r>
              <a:rPr sz="1800" spc="15" dirty="0">
                <a:solidFill>
                  <a:srgbClr val="464646"/>
                </a:solidFill>
                <a:latin typeface="Trebuchet MS"/>
                <a:cs typeface="Trebuchet MS"/>
              </a:rPr>
              <a:t>as</a:t>
            </a:r>
            <a:r>
              <a:rPr sz="1800" spc="-2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do 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mercado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trabalho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até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funcionamento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Estado.</a:t>
            </a:r>
            <a:endParaRPr sz="1800">
              <a:latin typeface="Trebuchet MS"/>
              <a:cs typeface="Trebuchet MS"/>
            </a:endParaRPr>
          </a:p>
          <a:p>
            <a:pPr marL="299085" marR="43180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Para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464646"/>
                </a:solidFill>
                <a:latin typeface="Trebuchet MS"/>
                <a:cs typeface="Trebuchet MS"/>
              </a:rPr>
              <a:t>essa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economia,</a:t>
            </a:r>
            <a:r>
              <a:rPr sz="1800" spc="-21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negro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64646"/>
                </a:solidFill>
                <a:latin typeface="Trebuchet MS"/>
                <a:cs typeface="Trebuchet MS"/>
              </a:rPr>
              <a:t>cativo</a:t>
            </a:r>
            <a:r>
              <a:rPr sz="1800" spc="-22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era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uma</a:t>
            </a:r>
            <a:r>
              <a:rPr sz="1800" spc="-204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64646"/>
                </a:solidFill>
                <a:latin typeface="Trebuchet MS"/>
                <a:cs typeface="Trebuchet MS"/>
              </a:rPr>
              <a:t>peça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obsoleta. </a:t>
            </a:r>
            <a:r>
              <a:rPr sz="1800" spc="-5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464646"/>
                </a:solidFill>
                <a:latin typeface="Trebuchet MS"/>
                <a:cs typeface="Trebuchet MS"/>
              </a:rPr>
              <a:t>Além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de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64646"/>
                </a:solidFill>
                <a:latin typeface="Trebuchet MS"/>
                <a:cs typeface="Trebuchet MS"/>
              </a:rPr>
              <a:t>seu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preço</a:t>
            </a:r>
            <a:r>
              <a:rPr sz="1800" spc="-20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40" dirty="0">
                <a:solidFill>
                  <a:srgbClr val="464646"/>
                </a:solidFill>
                <a:latin typeface="Trebuchet MS"/>
                <a:cs typeface="Trebuchet MS"/>
              </a:rPr>
              <a:t>ter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64646"/>
                </a:solidFill>
                <a:latin typeface="Trebuchet MS"/>
                <a:cs typeface="Trebuchet MS"/>
              </a:rPr>
              <a:t>aumentado</a:t>
            </a:r>
            <a:r>
              <a:rPr sz="1800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64646"/>
                </a:solidFill>
                <a:latin typeface="Trebuchet MS"/>
                <a:cs typeface="Trebuchet MS"/>
              </a:rPr>
              <a:t>após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464646"/>
                </a:solidFill>
                <a:latin typeface="Trebuchet MS"/>
                <a:cs typeface="Trebuchet MS"/>
              </a:rPr>
              <a:t>fim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do</a:t>
            </a:r>
            <a:r>
              <a:rPr sz="1800" spc="-19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135" dirty="0">
                <a:solidFill>
                  <a:srgbClr val="464646"/>
                </a:solidFill>
                <a:latin typeface="Trebuchet MS"/>
                <a:cs typeface="Trebuchet MS"/>
              </a:rPr>
              <a:t>tráfico,</a:t>
            </a:r>
            <a:r>
              <a:rPr sz="1800" spc="-1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em </a:t>
            </a:r>
            <a:r>
              <a:rPr sz="1800" spc="-53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64646"/>
                </a:solidFill>
                <a:latin typeface="Trebuchet MS"/>
                <a:cs typeface="Trebuchet MS"/>
              </a:rPr>
              <a:t>1850,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spc="-100" dirty="0">
                <a:solidFill>
                  <a:srgbClr val="464646"/>
                </a:solidFill>
                <a:latin typeface="Trebuchet MS"/>
                <a:cs typeface="Trebuchet MS"/>
              </a:rPr>
              <a:t>trabalho </a:t>
            </a:r>
            <a:r>
              <a:rPr sz="1800" spc="-90" dirty="0">
                <a:solidFill>
                  <a:srgbClr val="464646"/>
                </a:solidFill>
                <a:latin typeface="Trebuchet MS"/>
                <a:cs typeface="Trebuchet MS"/>
              </a:rPr>
              <a:t>forçado </a:t>
            </a:r>
            <a:r>
              <a:rPr sz="1800" spc="-60" dirty="0">
                <a:solidFill>
                  <a:srgbClr val="464646"/>
                </a:solidFill>
                <a:latin typeface="Trebuchet MS"/>
                <a:cs typeface="Trebuchet MS"/>
              </a:rPr>
              <a:t>mostrava-se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mais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caro </a:t>
            </a:r>
            <a:r>
              <a:rPr sz="1800" spc="-80" dirty="0">
                <a:solidFill>
                  <a:srgbClr val="464646"/>
                </a:solidFill>
                <a:latin typeface="Trebuchet MS"/>
                <a:cs typeface="Trebuchet MS"/>
              </a:rPr>
              <a:t>que </a:t>
            </a:r>
            <a:r>
              <a:rPr sz="1800" spc="-45" dirty="0">
                <a:solidFill>
                  <a:srgbClr val="464646"/>
                </a:solidFill>
                <a:latin typeface="Trebuchet MS"/>
                <a:cs typeface="Trebuchet MS"/>
              </a:rPr>
              <a:t>o </a:t>
            </a:r>
            <a:r>
              <a:rPr sz="1800" spc="-4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64646"/>
                </a:solidFill>
                <a:latin typeface="Trebuchet MS"/>
                <a:cs typeface="Trebuchet MS"/>
              </a:rPr>
              <a:t>assalariado.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2404" y="1929383"/>
            <a:ext cx="4130040" cy="3390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3615</Words>
  <Application>Microsoft Office PowerPoint</Application>
  <PresentationFormat>Widescreen</PresentationFormat>
  <Paragraphs>158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Aptos</vt:lpstr>
      <vt:lpstr>Aptos Display</vt:lpstr>
      <vt:lpstr>Arial</vt:lpstr>
      <vt:lpstr>Arial MT</vt:lpstr>
      <vt:lpstr>Tahoma</vt:lpstr>
      <vt:lpstr>Times New Roman</vt:lpstr>
      <vt:lpstr>Trebuchet MS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mulheres negras no trabalho doméstico remunerado  Luana Pinheiro e Nina Madsen</vt:lpstr>
      <vt:lpstr>Apresentação do PowerPoint</vt:lpstr>
      <vt:lpstr>Apresentação do PowerPoint</vt:lpstr>
      <vt:lpstr>Apresentação do PowerPoint</vt:lpstr>
      <vt:lpstr>Conquistas legais e desafios atuais</vt:lpstr>
      <vt:lpstr>Apresentação do PowerPoint</vt:lpstr>
      <vt:lpstr>EXERCÍCIOS</vt:lpstr>
      <vt:lpstr>Apresentação do PowerPoint</vt:lpstr>
      <vt:lpstr>Apresentação do PowerPoint</vt:lpstr>
      <vt:lpstr>Apresentação do PowerPoint</vt:lpstr>
      <vt:lpstr>Apresentação do PowerPoint</vt:lpstr>
      <vt:lpstr>APOIE O CANAL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fernando de oliveira junior</dc:creator>
  <cp:lastModifiedBy>Ronaldo Fernandes</cp:lastModifiedBy>
  <cp:revision>1</cp:revision>
  <dcterms:created xsi:type="dcterms:W3CDTF">2024-07-29T20:35:18Z</dcterms:created>
  <dcterms:modified xsi:type="dcterms:W3CDTF">2024-07-29T23:37:21Z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2024-03-24T00:00:00Z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2024-07-29T00:00:00Z</vt:filetime>
  </property>
</Properties>
</file>